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82609" autoAdjust="0"/>
  </p:normalViewPr>
  <p:slideViewPr>
    <p:cSldViewPr snapToGrid="0">
      <p:cViewPr varScale="1">
        <p:scale>
          <a:sx n="94" d="100"/>
          <a:sy n="94" d="100"/>
        </p:scale>
        <p:origin x="117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77215-A201-42D2-862E-DAC7C518880C}" type="datetimeFigureOut">
              <a:rPr lang="fi-FI" smtClean="0"/>
              <a:t>3.8.2021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B0E3E-CC95-48F7-84BD-9A5F0BD2FA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3987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A6191-D554-CD40-8FB9-06F3B621137A}" type="slidenum">
              <a:rPr lang="en-FI" smtClean="0"/>
              <a:t>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23163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Rätt svar: hund.</a:t>
            </a:r>
          </a:p>
          <a:p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törstiga hunden på bilden är av rasen samojedhund. Samojeden är en uthållig hund som använts exempelvis som draghund.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A6191-D554-CD40-8FB9-06F3B621137A}" type="slidenum">
              <a:rPr lang="en-FI" smtClean="0"/>
              <a:t>10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0245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Rätt svar: hund.</a:t>
            </a:r>
          </a:p>
          <a:p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 bilden poserar en </a:t>
            </a:r>
            <a:r>
              <a:rPr lang="sv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alaskan</a:t>
            </a:r>
            <a:r>
              <a:rPr lang="sv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malamute</a:t>
            </a:r>
            <a:r>
              <a:rPr lang="sv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Rasen är stor och ursprunglig i sitt beteende.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A6191-D554-CD40-8FB9-06F3B621137A}" type="slidenum">
              <a:rPr lang="en-FI" smtClean="0"/>
              <a:t>11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21387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A6191-D554-CD40-8FB9-06F3B621137A}" type="slidenum">
              <a:rPr lang="en-FI" smtClean="0"/>
              <a:t>12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52165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Rätt svar: varg.</a:t>
            </a:r>
          </a:p>
          <a:p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Bilden är tagen på ett zoo.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A6191-D554-CD40-8FB9-06F3B621137A}" type="slidenum">
              <a:rPr lang="en-FI" smtClean="0"/>
              <a:t>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69870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Rätt svar: hund.</a:t>
            </a:r>
          </a:p>
          <a:p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Hunden på bilden är av rasen </a:t>
            </a:r>
            <a:r>
              <a:rPr lang="sv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ceskoslovenský</a:t>
            </a:r>
            <a:r>
              <a:rPr lang="sv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vlcak</a:t>
            </a:r>
            <a:r>
              <a:rPr lang="sv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som uppstod på 1950-talet genom korsning av varg och hund.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A6191-D554-CD40-8FB9-06F3B621137A}" type="slidenum">
              <a:rPr lang="en-FI" smtClean="0"/>
              <a:t>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49668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Rätt svar: varg.</a:t>
            </a:r>
          </a:p>
          <a:p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Bilden är tagen på ett zoo. Det finns inga vita vargar i Finland. Vargen på bilden är en polarvarg, eller en så kallad grönlandsvarg. Det finns polarvargar i Nordamerika och på Grönland.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A6191-D554-CD40-8FB9-06F3B621137A}" type="slidenum">
              <a:rPr lang="en-FI" smtClean="0"/>
              <a:t>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58748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Rätt svar: hund.</a:t>
            </a:r>
          </a:p>
          <a:p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Hunden på bilden är en </a:t>
            </a:r>
            <a:r>
              <a:rPr lang="sv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siberian</a:t>
            </a:r>
            <a:r>
              <a:rPr lang="sv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husky</a:t>
            </a:r>
            <a:r>
              <a:rPr lang="sv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Den är framavlad som draghund.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A6191-D554-CD40-8FB9-06F3B621137A}" type="slidenum">
              <a:rPr lang="en-FI" smtClean="0"/>
              <a:t>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82526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Rätt svar: varg.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A6191-D554-CD40-8FB9-06F3B621137A}" type="slidenum">
              <a:rPr lang="en-FI" smtClean="0"/>
              <a:t>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09253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Rätt svar: hund.</a:t>
            </a:r>
          </a:p>
          <a:p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Hunden på bilden är en svart schäfer.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A6191-D554-CD40-8FB9-06F3B621137A}" type="slidenum">
              <a:rPr lang="en-FI" smtClean="0"/>
              <a:t>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11116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Rätt svar: varg.</a:t>
            </a:r>
          </a:p>
          <a:p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Vargar kan också vara svarta till färgen. I Finland har inga svarta vargar påträffats, de är vanligast i Nordamerika.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A6191-D554-CD40-8FB9-06F3B621137A}" type="slidenum">
              <a:rPr lang="en-FI" smtClean="0"/>
              <a:t>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00886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Rätt svar: varg.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A6191-D554-CD40-8FB9-06F3B621137A}" type="slidenum">
              <a:rPr lang="en-FI" smtClean="0"/>
              <a:t>9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1811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D71664DE-5837-4F5D-B422-A4CD770B9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6356350"/>
            <a:ext cx="4114800" cy="365125"/>
          </a:xfrm>
        </p:spPr>
        <p:txBody>
          <a:bodyPr/>
          <a:lstStyle/>
          <a:p>
            <a:pPr algn="l"/>
            <a:r>
              <a:rPr lang="en-GB" sz="1000" spc="600" dirty="0">
                <a:solidFill>
                  <a:srgbClr val="B2CDE5"/>
                </a:solidFill>
              </a:rPr>
              <a:t>SUURPETOJEN JÄLJILLÄ</a:t>
            </a:r>
            <a:endParaRPr lang="en-FI" sz="1000" spc="600" dirty="0">
              <a:solidFill>
                <a:srgbClr val="B2CDE5"/>
              </a:solidFill>
            </a:endParaRP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6A9130EC-95EA-4E25-84C7-6AF0AEDFE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785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F1B56944-1AE8-0B48-99F0-2FBD684E400F}" type="slidenum">
              <a:rPr lang="en-FI" sz="1000" smtClean="0">
                <a:solidFill>
                  <a:srgbClr val="B2CDE5"/>
                </a:solidFill>
              </a:rPr>
              <a:pPr/>
              <a:t>‹#›</a:t>
            </a:fld>
            <a:endParaRPr lang="en-FI" sz="1000" dirty="0">
              <a:solidFill>
                <a:srgbClr val="B2CDE5"/>
              </a:solidFill>
            </a:endParaRP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C61AD5F9-65A0-4529-B043-AAD0B97E3ED5}"/>
              </a:ext>
            </a:extLst>
          </p:cNvPr>
          <p:cNvSpPr txBox="1">
            <a:spLocks/>
          </p:cNvSpPr>
          <p:nvPr userDrawn="1"/>
        </p:nvSpPr>
        <p:spPr>
          <a:xfrm>
            <a:off x="6814356" y="5240215"/>
            <a:ext cx="5085629" cy="4630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fi-FI" sz="10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8B8636D-0A02-41B3-ACBC-D45A35C27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723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F1EF623-705B-494E-A44D-E6D30A72789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018971" y="1213575"/>
            <a:ext cx="9173028" cy="4737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CB7AB19-590B-4DAB-AE81-EC7D99A6CE4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977068" y="5585732"/>
            <a:ext cx="5203456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000" i="1">
                <a:latin typeface="+mn-lt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FI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B55BF61D-78B7-4C96-A39D-AB350A9A0A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2015" y="1213575"/>
            <a:ext cx="2601912" cy="473728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28143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76AFC560-344E-44EE-AC68-1967659DC879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507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231E971E-353B-4FCC-9A44-3D3AA99718DC}"/>
              </a:ext>
            </a:extLst>
          </p:cNvPr>
          <p:cNvSpPr/>
          <p:nvPr userDrawn="1"/>
        </p:nvSpPr>
        <p:spPr>
          <a:xfrm>
            <a:off x="-1" y="1213574"/>
            <a:ext cx="12192000" cy="4430851"/>
          </a:xfrm>
          <a:prstGeom prst="rect">
            <a:avLst/>
          </a:prstGeom>
          <a:solidFill>
            <a:srgbClr val="3754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rgbClr val="345068"/>
              </a:solidFill>
            </a:endParaRP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90BBC6E4-71DF-4AA8-81D7-6EE0024C0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6356350"/>
            <a:ext cx="4114800" cy="365125"/>
          </a:xfrm>
        </p:spPr>
        <p:txBody>
          <a:bodyPr/>
          <a:lstStyle/>
          <a:p>
            <a:pPr algn="l"/>
            <a:r>
              <a:rPr lang="en-GB" sz="1000" spc="600" dirty="0">
                <a:solidFill>
                  <a:srgbClr val="B2CDE5"/>
                </a:solidFill>
                <a:latin typeface="+mj-lt"/>
              </a:rPr>
              <a:t>SUURPETOJEN JÄLJILLÄ</a:t>
            </a:r>
            <a:endParaRPr lang="en-FI" sz="1000" spc="600" dirty="0">
              <a:solidFill>
                <a:srgbClr val="B2CDE5"/>
              </a:solidFill>
              <a:latin typeface="+mj-lt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1921DFE-B137-459A-B6DE-7914FEDE7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785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F1B56944-1AE8-0B48-99F0-2FBD684E400F}" type="slidenum">
              <a:rPr lang="en-FI" sz="1000" smtClean="0">
                <a:solidFill>
                  <a:srgbClr val="B2CDE5"/>
                </a:solidFill>
              </a:rPr>
              <a:pPr/>
              <a:t>‹#›</a:t>
            </a:fld>
            <a:endParaRPr lang="en-FI" sz="1000" dirty="0">
              <a:solidFill>
                <a:srgbClr val="B2CDE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1DCCC8-5D99-A84E-ABEA-D01DB3996B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2235199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527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9559A8-D6DD-AF40-9D4F-204CA8C04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723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C2C2D-1376-9B49-BE03-8B5B47570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" y="154361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083F1D83-6D23-45EF-9229-FABFA7916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05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1000" spc="600" dirty="0">
                <a:solidFill>
                  <a:srgbClr val="B2CDE5"/>
                </a:solidFill>
              </a:rPr>
              <a:t>SUURPETOJEN JÄLJILLÄ</a:t>
            </a:r>
            <a:endParaRPr lang="en-FI" sz="1000" spc="600" dirty="0">
              <a:solidFill>
                <a:srgbClr val="B2CDE5"/>
              </a:solidFill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083CC17E-7C6D-4981-AFA9-1D291F95E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678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B56944-1AE8-0B48-99F0-2FBD684E400F}" type="slidenum">
              <a:rPr lang="en-FI" sz="1000" smtClean="0">
                <a:solidFill>
                  <a:srgbClr val="B2CDE5"/>
                </a:solidFill>
              </a:rPr>
              <a:t>‹#›</a:t>
            </a:fld>
            <a:endParaRPr lang="en-FI" sz="1000" dirty="0">
              <a:solidFill>
                <a:srgbClr val="B2CD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1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507A9F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BA35781-38B4-8544-9D7D-EE9CCECE9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7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553333B9-514C-8041-9F1F-78DA3F9CF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785" y="6356350"/>
            <a:ext cx="2743200" cy="365125"/>
          </a:xfrm>
        </p:spPr>
        <p:txBody>
          <a:bodyPr/>
          <a:lstStyle/>
          <a:p>
            <a:fld id="{F1B56944-1AE8-0B48-99F0-2FBD684E400F}" type="slidenum">
              <a:rPr lang="en-FI" sz="1000" smtClean="0">
                <a:solidFill>
                  <a:srgbClr val="B2CDE5"/>
                </a:solidFill>
              </a:rPr>
              <a:t>1</a:t>
            </a:fld>
            <a:endParaRPr lang="en-FI" sz="1000">
              <a:solidFill>
                <a:srgbClr val="B2CDE5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973C96-94D0-E84C-B410-BD54ED425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1213574"/>
            <a:ext cx="12192000" cy="4430851"/>
          </a:xfrm>
          <a:prstGeom prst="rect">
            <a:avLst/>
          </a:prstGeom>
          <a:solidFill>
            <a:srgbClr val="3754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rgbClr val="345068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E964EB-14CD-6E4B-9D66-11CBC8ACED5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68133" y="3428999"/>
            <a:ext cx="9455728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 panose="02060603020205020403" pitchFamily="18" charset="77"/>
                <a:ea typeface="+mn-ea"/>
                <a:cs typeface="+mn-cs"/>
              </a:rPr>
              <a:t>Är det en hund eller en varg på bilden?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 panose="02060603020205020403" pitchFamily="18" charset="77"/>
                <a:ea typeface="+mn-ea"/>
                <a:cs typeface="+mn-cs"/>
              </a:rPr>
              <a:t>Räkna hur många du gissar rätt!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DAC04858-181A-C546-9D7A-AE0D9C44D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030" t="36421" r="41661" b="35839"/>
          <a:stretch/>
        </p:blipFill>
        <p:spPr>
          <a:xfrm>
            <a:off x="5446764" y="1827713"/>
            <a:ext cx="1298467" cy="1242361"/>
          </a:xfrm>
          <a:prstGeom prst="rect">
            <a:avLst/>
          </a:prstGeom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33114D4-12AE-4A80-AFCA-BD7BFB06D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6356350"/>
            <a:ext cx="4114800" cy="365125"/>
          </a:xfrm>
        </p:spPr>
        <p:txBody>
          <a:bodyPr/>
          <a:lstStyle/>
          <a:p>
            <a:pPr algn="l"/>
            <a:r>
              <a:rPr lang="sv-FI" sz="1000" dirty="0">
                <a:solidFill>
                  <a:srgbClr val="B2CDE5"/>
                </a:solidFill>
              </a:rPr>
              <a:t>DE STORA ROVDJUREN PÅ SPÅRET</a:t>
            </a:r>
          </a:p>
        </p:txBody>
      </p:sp>
    </p:spTree>
    <p:extLst>
      <p:ext uri="{BB962C8B-B14F-4D97-AF65-F5344CB8AC3E}">
        <p14:creationId xmlns:p14="http://schemas.microsoft.com/office/powerpoint/2010/main" val="2138434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D36382-D4A2-4653-9BC5-A19D0067A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23446"/>
            <a:ext cx="12192000" cy="7234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 err="1"/>
              <a:t>Fråga</a:t>
            </a:r>
            <a:r>
              <a:rPr lang="fi-FI" dirty="0"/>
              <a:t> 9</a:t>
            </a:r>
          </a:p>
        </p:txBody>
      </p:sp>
      <p:pic>
        <p:nvPicPr>
          <p:cNvPr id="6" name="Kuva 5" descr="Den törstiga hunden på bilden är av rasen samojedhund. Samojeden är en uthållig hund som använts exempelvis som draghund.">
            <a:extLst>
              <a:ext uri="{FF2B5EF4-FFF2-40B4-BE49-F238E27FC236}">
                <a16:creationId xmlns:a16="http://schemas.microsoft.com/office/drawing/2014/main" id="{8C8AFE4B-CE7C-482C-8B54-64E418115B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6" b="3979"/>
          <a:stretch/>
        </p:blipFill>
        <p:spPr>
          <a:xfrm>
            <a:off x="-15590" y="0"/>
            <a:ext cx="12210052" cy="6858000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ECAB7E6-3C84-4E5A-AA19-B3AED64D4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785" y="6356350"/>
            <a:ext cx="2743200" cy="365125"/>
          </a:xfrm>
        </p:spPr>
        <p:txBody>
          <a:bodyPr/>
          <a:lstStyle/>
          <a:p>
            <a:fld id="{F1B56944-1AE8-0B48-99F0-2FBD684E400F}" type="slidenum">
              <a:rPr lang="en-FI" sz="1000" smtClean="0">
                <a:solidFill>
                  <a:srgbClr val="B2CDE5"/>
                </a:solidFill>
              </a:rPr>
              <a:t>10</a:t>
            </a:fld>
            <a:endParaRPr lang="en-FI" sz="1000" dirty="0">
              <a:solidFill>
                <a:srgbClr val="B2CDE5"/>
              </a:solidFill>
            </a:endParaRP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EFD13EAC-2B5E-4603-8CCF-8EA59E3CC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263042" y="6325937"/>
            <a:ext cx="52034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Pixabay.com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EC7583D6-33A6-4452-BD47-AA1A321CD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6356350"/>
            <a:ext cx="4114800" cy="365125"/>
          </a:xfrm>
        </p:spPr>
        <p:txBody>
          <a:bodyPr/>
          <a:lstStyle/>
          <a:p>
            <a:pPr algn="l"/>
            <a:r>
              <a:rPr lang="sv-FI" sz="1000" dirty="0">
                <a:solidFill>
                  <a:srgbClr val="B2CDE5"/>
                </a:solidFill>
              </a:rPr>
              <a:t>DE STORA ROVDJUREN PÅ SPÅRET</a:t>
            </a:r>
          </a:p>
        </p:txBody>
      </p:sp>
    </p:spTree>
    <p:extLst>
      <p:ext uri="{BB962C8B-B14F-4D97-AF65-F5344CB8AC3E}">
        <p14:creationId xmlns:p14="http://schemas.microsoft.com/office/powerpoint/2010/main" val="3532533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B2A99A-78B3-4105-914D-40B01B63F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23446"/>
            <a:ext cx="12192000" cy="7234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 err="1"/>
              <a:t>Fråga</a:t>
            </a:r>
            <a:r>
              <a:rPr lang="fi-FI" dirty="0"/>
              <a:t> 10</a:t>
            </a:r>
          </a:p>
        </p:txBody>
      </p:sp>
      <p:pic>
        <p:nvPicPr>
          <p:cNvPr id="9" name="Kuva 8" descr="På bilden poserar en alaskan malamute! Rasen är stor och ursprunglig i sitt beteende.">
            <a:extLst>
              <a:ext uri="{FF2B5EF4-FFF2-40B4-BE49-F238E27FC236}">
                <a16:creationId xmlns:a16="http://schemas.microsoft.com/office/drawing/2014/main" id="{3BF1F87C-5024-4358-A000-EC862E1F82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0" b="7980"/>
          <a:stretch/>
        </p:blipFill>
        <p:spPr>
          <a:xfrm>
            <a:off x="-1" y="0"/>
            <a:ext cx="12211515" cy="6858000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ECAB7E6-3C84-4E5A-AA19-B3AED64D4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785" y="6356350"/>
            <a:ext cx="2743200" cy="365125"/>
          </a:xfrm>
        </p:spPr>
        <p:txBody>
          <a:bodyPr/>
          <a:lstStyle/>
          <a:p>
            <a:fld id="{F1B56944-1AE8-0B48-99F0-2FBD684E400F}" type="slidenum">
              <a:rPr lang="en-FI" sz="1000" smtClean="0">
                <a:solidFill>
                  <a:srgbClr val="B2CDE5"/>
                </a:solidFill>
              </a:rPr>
              <a:t>11</a:t>
            </a:fld>
            <a:endParaRPr lang="en-FI" sz="1000" dirty="0">
              <a:solidFill>
                <a:srgbClr val="B2CDE5"/>
              </a:solidFill>
            </a:endParaRP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EFD13EAC-2B5E-4603-8CCF-8EA59E3CC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263042" y="6325937"/>
            <a:ext cx="52034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Pixabay.com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58168-D8C3-4944-A4CB-4175B04A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6356350"/>
            <a:ext cx="4114800" cy="365125"/>
          </a:xfrm>
        </p:spPr>
        <p:txBody>
          <a:bodyPr/>
          <a:lstStyle/>
          <a:p>
            <a:pPr algn="l"/>
            <a:r>
              <a:rPr lang="sv-FI" sz="1000" dirty="0">
                <a:solidFill>
                  <a:srgbClr val="B2CDE5"/>
                </a:solidFill>
              </a:rPr>
              <a:t>DE STORA ROVDJUREN PÅ SPÅRET</a:t>
            </a:r>
          </a:p>
        </p:txBody>
      </p:sp>
    </p:spTree>
    <p:extLst>
      <p:ext uri="{BB962C8B-B14F-4D97-AF65-F5344CB8AC3E}">
        <p14:creationId xmlns:p14="http://schemas.microsoft.com/office/powerpoint/2010/main" val="1410349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BA35781-38B4-8544-9D7D-EE9CCECE9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7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553333B9-514C-8041-9F1F-78DA3F9CF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785" y="6356350"/>
            <a:ext cx="2743200" cy="365125"/>
          </a:xfrm>
        </p:spPr>
        <p:txBody>
          <a:bodyPr/>
          <a:lstStyle/>
          <a:p>
            <a:fld id="{F1B56944-1AE8-0B48-99F0-2FBD684E400F}" type="slidenum">
              <a:rPr lang="en-FI" sz="1000" smtClean="0">
                <a:solidFill>
                  <a:srgbClr val="B2CDE5"/>
                </a:solidFill>
              </a:rPr>
              <a:t>12</a:t>
            </a:fld>
            <a:endParaRPr lang="en-FI" sz="1000">
              <a:solidFill>
                <a:srgbClr val="B2CDE5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973C96-94D0-E84C-B410-BD54ED425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1213574"/>
            <a:ext cx="12192000" cy="4430851"/>
          </a:xfrm>
          <a:prstGeom prst="rect">
            <a:avLst/>
          </a:prstGeom>
          <a:solidFill>
            <a:srgbClr val="3754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rgbClr val="345068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E964EB-14CD-6E4B-9D66-11CBC8ACED5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68133" y="3684213"/>
            <a:ext cx="9455728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 panose="02060603020205020403" pitchFamily="18" charset="77"/>
                <a:ea typeface="+mn-ea"/>
                <a:cs typeface="+mn-cs"/>
              </a:rPr>
              <a:t>Hur många rätt fick du?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ckwell" panose="02060603020205020403" pitchFamily="18" charset="77"/>
              <a:ea typeface="+mn-ea"/>
              <a:cs typeface="+mn-cs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DAC04858-181A-C546-9D7A-AE0D9C44D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030" t="36421" r="41661" b="35839"/>
          <a:stretch/>
        </p:blipFill>
        <p:spPr>
          <a:xfrm>
            <a:off x="5446763" y="1931426"/>
            <a:ext cx="1298467" cy="1242361"/>
          </a:xfrm>
          <a:prstGeom prst="rect">
            <a:avLst/>
          </a:prstGeom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EFFDD48-53F3-40B7-8937-395346783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6356350"/>
            <a:ext cx="4114800" cy="365125"/>
          </a:xfrm>
        </p:spPr>
        <p:txBody>
          <a:bodyPr/>
          <a:lstStyle/>
          <a:p>
            <a:pPr algn="l"/>
            <a:r>
              <a:rPr lang="sv-FI" sz="1000" dirty="0">
                <a:solidFill>
                  <a:srgbClr val="B2CDE5"/>
                </a:solidFill>
              </a:rPr>
              <a:t>DE STORA ROVDJUREN PÅ SPÅRET</a:t>
            </a:r>
          </a:p>
        </p:txBody>
      </p:sp>
    </p:spTree>
    <p:extLst>
      <p:ext uri="{BB962C8B-B14F-4D97-AF65-F5344CB8AC3E}">
        <p14:creationId xmlns:p14="http://schemas.microsoft.com/office/powerpoint/2010/main" val="3971143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E2968B-856D-46E7-A28E-6876E3B23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23446"/>
            <a:ext cx="12192000" cy="7234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 err="1"/>
              <a:t>Fråga</a:t>
            </a:r>
            <a:r>
              <a:rPr lang="fi-FI" dirty="0"/>
              <a:t> 1</a:t>
            </a:r>
          </a:p>
        </p:txBody>
      </p:sp>
      <p:pic>
        <p:nvPicPr>
          <p:cNvPr id="11" name="Kuva 10" descr="Varg.&#10;Bilden är tagen på ett zoo.&#10;">
            <a:extLst>
              <a:ext uri="{FF2B5EF4-FFF2-40B4-BE49-F238E27FC236}">
                <a16:creationId xmlns:a16="http://schemas.microsoft.com/office/drawing/2014/main" id="{BC83D484-50ED-4E4D-B054-1E7122B4C3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0" b="2300"/>
          <a:stretch/>
        </p:blipFill>
        <p:spPr>
          <a:xfrm>
            <a:off x="-9250" y="0"/>
            <a:ext cx="12201250" cy="6858000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ECAB7E6-3C84-4E5A-AA19-B3AED64D4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785" y="6356350"/>
            <a:ext cx="2743200" cy="365125"/>
          </a:xfrm>
        </p:spPr>
        <p:txBody>
          <a:bodyPr/>
          <a:lstStyle/>
          <a:p>
            <a:fld id="{F1B56944-1AE8-0B48-99F0-2FBD684E400F}" type="slidenum">
              <a:rPr lang="en-FI" sz="1000" smtClean="0">
                <a:solidFill>
                  <a:srgbClr val="B2CDE5"/>
                </a:solidFill>
              </a:rPr>
              <a:t>2</a:t>
            </a:fld>
            <a:endParaRPr lang="en-FI" sz="1000" dirty="0">
              <a:solidFill>
                <a:srgbClr val="B2CDE5"/>
              </a:solidFill>
            </a:endParaRP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EFD13EAC-2B5E-4603-8CCF-8EA59E3CC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263042" y="6325937"/>
            <a:ext cx="52034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Pixabay.com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A4F73-B7E7-4D10-AE67-B6A3F502A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6356350"/>
            <a:ext cx="4114800" cy="365125"/>
          </a:xfrm>
        </p:spPr>
        <p:txBody>
          <a:bodyPr/>
          <a:lstStyle/>
          <a:p>
            <a:pPr algn="l"/>
            <a:r>
              <a:rPr lang="sv-FI" sz="1000" dirty="0">
                <a:solidFill>
                  <a:srgbClr val="B2CDE5"/>
                </a:solidFill>
              </a:rPr>
              <a:t>DE STORA ROVDJUREN PÅ SPÅRET</a:t>
            </a:r>
          </a:p>
        </p:txBody>
      </p:sp>
    </p:spTree>
    <p:extLst>
      <p:ext uri="{BB962C8B-B14F-4D97-AF65-F5344CB8AC3E}">
        <p14:creationId xmlns:p14="http://schemas.microsoft.com/office/powerpoint/2010/main" val="2622271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4532B9-A918-4206-BCA6-D177300F7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23446"/>
            <a:ext cx="12192000" cy="7234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 err="1"/>
              <a:t>Fråga</a:t>
            </a:r>
            <a:r>
              <a:rPr lang="fi-FI" dirty="0"/>
              <a:t> 2</a:t>
            </a:r>
          </a:p>
        </p:txBody>
      </p:sp>
      <p:pic>
        <p:nvPicPr>
          <p:cNvPr id="6" name="Kuva 5" descr="Hunden på bilden är av rasen ceskoslovenský vlcak, som uppstod på 1950-talet genom korsning av varg och hund.&#10;">
            <a:extLst>
              <a:ext uri="{FF2B5EF4-FFF2-40B4-BE49-F238E27FC236}">
                <a16:creationId xmlns:a16="http://schemas.microsoft.com/office/drawing/2014/main" id="{B779F012-0F0C-428C-A990-AB9FEB27BB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55" t="7602" r="-6753" b="76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ECAB7E6-3C84-4E5A-AA19-B3AED64D4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785" y="6356350"/>
            <a:ext cx="2743200" cy="365125"/>
          </a:xfrm>
        </p:spPr>
        <p:txBody>
          <a:bodyPr/>
          <a:lstStyle/>
          <a:p>
            <a:fld id="{F1B56944-1AE8-0B48-99F0-2FBD684E400F}" type="slidenum">
              <a:rPr lang="en-FI" sz="1000" smtClean="0">
                <a:solidFill>
                  <a:srgbClr val="B2CDE5"/>
                </a:solidFill>
              </a:rPr>
              <a:t>3</a:t>
            </a:fld>
            <a:endParaRPr lang="en-FI" sz="1000" dirty="0">
              <a:solidFill>
                <a:srgbClr val="B2CDE5"/>
              </a:solidFill>
            </a:endParaRP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EFD13EAC-2B5E-4603-8CCF-8EA59E3CC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263042" y="6325937"/>
            <a:ext cx="52034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wilczakrew, CC BY-SA 3.0, https://commons.wikimedia.org/w/index.php?curid=30422194 </a:t>
            </a:r>
          </a:p>
        </p:txBody>
      </p:sp>
    </p:spTree>
    <p:extLst>
      <p:ext uri="{BB962C8B-B14F-4D97-AF65-F5344CB8AC3E}">
        <p14:creationId xmlns:p14="http://schemas.microsoft.com/office/powerpoint/2010/main" val="3350337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E59B37-4CEA-4FBF-9CA6-032657F44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23446"/>
            <a:ext cx="12192000" cy="7234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 err="1"/>
              <a:t>Fråga</a:t>
            </a:r>
            <a:r>
              <a:rPr lang="fi-FI" dirty="0"/>
              <a:t> 3</a:t>
            </a:r>
          </a:p>
        </p:txBody>
      </p:sp>
      <p:pic>
        <p:nvPicPr>
          <p:cNvPr id="9" name="Kuva 8" descr="Varg. Bilden är tagen på ett zoo. Det finns inga vita vargar i Finland. Vargen på bilden är en polarvarg, eller en så kallad grönlandsvarg. Det finns polarvargar i Nordamerika och på Grönland.">
            <a:extLst>
              <a:ext uri="{FF2B5EF4-FFF2-40B4-BE49-F238E27FC236}">
                <a16:creationId xmlns:a16="http://schemas.microsoft.com/office/drawing/2014/main" id="{71F72668-C5E6-46D2-BF56-02C607B60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" r="16" b="15611"/>
          <a:stretch/>
        </p:blipFill>
        <p:spPr>
          <a:xfrm>
            <a:off x="-1" y="0"/>
            <a:ext cx="12189995" cy="6858000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ECAB7E6-3C84-4E5A-AA19-B3AED64D4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785" y="6356350"/>
            <a:ext cx="2743200" cy="365125"/>
          </a:xfrm>
        </p:spPr>
        <p:txBody>
          <a:bodyPr/>
          <a:lstStyle/>
          <a:p>
            <a:fld id="{F1B56944-1AE8-0B48-99F0-2FBD684E400F}" type="slidenum">
              <a:rPr lang="en-FI" sz="1000" smtClean="0">
                <a:solidFill>
                  <a:srgbClr val="B2CDE5"/>
                </a:solidFill>
              </a:rPr>
              <a:t>4</a:t>
            </a:fld>
            <a:endParaRPr lang="en-FI" sz="1000" dirty="0">
              <a:solidFill>
                <a:srgbClr val="B2CDE5"/>
              </a:solidFill>
            </a:endParaRP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EFD13EAC-2B5E-4603-8CCF-8EA59E3CC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263042" y="6325937"/>
            <a:ext cx="52034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Pixabay.com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482E67-EC85-407A-AC34-B43EB539D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6356350"/>
            <a:ext cx="4114800" cy="365125"/>
          </a:xfrm>
        </p:spPr>
        <p:txBody>
          <a:bodyPr/>
          <a:lstStyle/>
          <a:p>
            <a:pPr algn="l"/>
            <a:r>
              <a:rPr lang="sv-FI" sz="1000" dirty="0">
                <a:solidFill>
                  <a:srgbClr val="B2CDE5"/>
                </a:solidFill>
              </a:rPr>
              <a:t>DE STORA ROVDJUREN PÅ SPÅRET</a:t>
            </a:r>
          </a:p>
        </p:txBody>
      </p:sp>
    </p:spTree>
    <p:extLst>
      <p:ext uri="{BB962C8B-B14F-4D97-AF65-F5344CB8AC3E}">
        <p14:creationId xmlns:p14="http://schemas.microsoft.com/office/powerpoint/2010/main" val="4147561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6D146E-45EB-4E68-9A5E-1ABC4FD08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23446"/>
            <a:ext cx="12192000" cy="7234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 err="1"/>
              <a:t>Fråga</a:t>
            </a:r>
            <a:r>
              <a:rPr lang="fi-FI" dirty="0"/>
              <a:t> 4</a:t>
            </a:r>
          </a:p>
        </p:txBody>
      </p:sp>
      <p:pic>
        <p:nvPicPr>
          <p:cNvPr id="6" name="Kuva 5" descr="Hunden på bilden är en siberian husky. Den är framavlad som draghund.&#10;">
            <a:extLst>
              <a:ext uri="{FF2B5EF4-FFF2-40B4-BE49-F238E27FC236}">
                <a16:creationId xmlns:a16="http://schemas.microsoft.com/office/drawing/2014/main" id="{4FE169FF-8E84-426B-9C3D-6B72600341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66" t="8481" r="-5407" b="8481"/>
          <a:stretch/>
        </p:blipFill>
        <p:spPr>
          <a:xfrm>
            <a:off x="0" y="0"/>
            <a:ext cx="12218607" cy="6858000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ECAB7E6-3C84-4E5A-AA19-B3AED64D4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785" y="6356350"/>
            <a:ext cx="2743200" cy="365125"/>
          </a:xfrm>
        </p:spPr>
        <p:txBody>
          <a:bodyPr/>
          <a:lstStyle/>
          <a:p>
            <a:fld id="{F1B56944-1AE8-0B48-99F0-2FBD684E400F}" type="slidenum">
              <a:rPr lang="en-FI" sz="1000" smtClean="0">
                <a:solidFill>
                  <a:srgbClr val="B2CDE5"/>
                </a:solidFill>
              </a:rPr>
              <a:t>5</a:t>
            </a:fld>
            <a:endParaRPr lang="en-FI" sz="1000" dirty="0">
              <a:solidFill>
                <a:srgbClr val="B2CDE5"/>
              </a:solidFill>
            </a:endParaRP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EFD13EAC-2B5E-4603-8CCF-8EA59E3CC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263042" y="6325937"/>
            <a:ext cx="52034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Pixabay.com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E935F19-DC4F-4502-9798-A5931D730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6356350"/>
            <a:ext cx="4114800" cy="365125"/>
          </a:xfrm>
        </p:spPr>
        <p:txBody>
          <a:bodyPr/>
          <a:lstStyle/>
          <a:p>
            <a:pPr algn="l"/>
            <a:r>
              <a:rPr lang="sv-FI" sz="1000" dirty="0">
                <a:solidFill>
                  <a:srgbClr val="B2CDE5"/>
                </a:solidFill>
              </a:rPr>
              <a:t>DE STORA ROVDJUREN PÅ SPÅRET</a:t>
            </a:r>
          </a:p>
        </p:txBody>
      </p:sp>
    </p:spTree>
    <p:extLst>
      <p:ext uri="{BB962C8B-B14F-4D97-AF65-F5344CB8AC3E}">
        <p14:creationId xmlns:p14="http://schemas.microsoft.com/office/powerpoint/2010/main" val="3500524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92C444-4415-4794-96DA-7CC484B1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23446"/>
            <a:ext cx="12192000" cy="7234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 err="1"/>
              <a:t>Fråga</a:t>
            </a:r>
            <a:r>
              <a:rPr lang="fi-FI" dirty="0"/>
              <a:t> 5</a:t>
            </a:r>
          </a:p>
        </p:txBody>
      </p:sp>
      <p:pic>
        <p:nvPicPr>
          <p:cNvPr id="9" name="Kuva 8" descr="Varg">
            <a:extLst>
              <a:ext uri="{FF2B5EF4-FFF2-40B4-BE49-F238E27FC236}">
                <a16:creationId xmlns:a16="http://schemas.microsoft.com/office/drawing/2014/main" id="{7887E831-703E-4CAC-8AB0-19B03DC217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25" t="15113" r="-9726" b="5997"/>
          <a:stretch/>
        </p:blipFill>
        <p:spPr>
          <a:xfrm>
            <a:off x="1769864" y="1"/>
            <a:ext cx="8652272" cy="6858000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ECAB7E6-3C84-4E5A-AA19-B3AED64D4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785" y="6356350"/>
            <a:ext cx="2743200" cy="365125"/>
          </a:xfrm>
        </p:spPr>
        <p:txBody>
          <a:bodyPr/>
          <a:lstStyle/>
          <a:p>
            <a:fld id="{F1B56944-1AE8-0B48-99F0-2FBD684E400F}" type="slidenum">
              <a:rPr lang="en-FI" sz="1000" smtClean="0">
                <a:solidFill>
                  <a:srgbClr val="B2CDE5"/>
                </a:solidFill>
              </a:rPr>
              <a:t>6</a:t>
            </a:fld>
            <a:endParaRPr lang="en-FI" sz="1000" dirty="0">
              <a:solidFill>
                <a:srgbClr val="B2CDE5"/>
              </a:solidFill>
            </a:endParaRP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EFD13EAC-2B5E-4603-8CCF-8EA59E3CC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129315" y="6324265"/>
            <a:ext cx="52034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Pixabay.com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1C85BF-1F26-4B51-8803-566B4C522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6356350"/>
            <a:ext cx="4114800" cy="365125"/>
          </a:xfrm>
        </p:spPr>
        <p:txBody>
          <a:bodyPr/>
          <a:lstStyle/>
          <a:p>
            <a:pPr algn="l"/>
            <a:r>
              <a:rPr lang="sv-FI" sz="1000" dirty="0">
                <a:solidFill>
                  <a:srgbClr val="B2CDE5"/>
                </a:solidFill>
              </a:rPr>
              <a:t>DE STORA ROVDJUREN PÅ SPÅRET</a:t>
            </a:r>
          </a:p>
        </p:txBody>
      </p:sp>
    </p:spTree>
    <p:extLst>
      <p:ext uri="{BB962C8B-B14F-4D97-AF65-F5344CB8AC3E}">
        <p14:creationId xmlns:p14="http://schemas.microsoft.com/office/powerpoint/2010/main" val="3000658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DA7B94-DAA6-45B2-BF7A-386D0136D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23446"/>
            <a:ext cx="12192000" cy="7234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 err="1"/>
              <a:t>Fråga</a:t>
            </a:r>
            <a:r>
              <a:rPr lang="fi-FI" dirty="0"/>
              <a:t> 6</a:t>
            </a:r>
          </a:p>
        </p:txBody>
      </p:sp>
      <p:pic>
        <p:nvPicPr>
          <p:cNvPr id="9" name="Kuva 8" descr="Hunden på bilden är en svart schäfer.">
            <a:extLst>
              <a:ext uri="{FF2B5EF4-FFF2-40B4-BE49-F238E27FC236}">
                <a16:creationId xmlns:a16="http://schemas.microsoft.com/office/drawing/2014/main" id="{6995CA9C-809F-41CD-AE4D-7D078D9FA5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1" b="4521"/>
          <a:stretch/>
        </p:blipFill>
        <p:spPr>
          <a:xfrm>
            <a:off x="401116" y="1"/>
            <a:ext cx="11389767" cy="6858000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ECAB7E6-3C84-4E5A-AA19-B3AED64D4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785" y="6356350"/>
            <a:ext cx="2743200" cy="365125"/>
          </a:xfrm>
        </p:spPr>
        <p:txBody>
          <a:bodyPr/>
          <a:lstStyle/>
          <a:p>
            <a:fld id="{F1B56944-1AE8-0B48-99F0-2FBD684E400F}" type="slidenum">
              <a:rPr lang="en-FI" sz="1000" smtClean="0">
                <a:solidFill>
                  <a:srgbClr val="B2CDE5"/>
                </a:solidFill>
              </a:rPr>
              <a:t>7</a:t>
            </a:fld>
            <a:endParaRPr lang="en-FI" sz="1000" dirty="0">
              <a:solidFill>
                <a:srgbClr val="B2CDE5"/>
              </a:solidFill>
            </a:endParaRP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EFD13EAC-2B5E-4603-8CCF-8EA59E3CC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263042" y="6325937"/>
            <a:ext cx="52034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Pixabay.com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3FC65-E719-406E-94DF-423C53E40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6356350"/>
            <a:ext cx="4114800" cy="365125"/>
          </a:xfrm>
        </p:spPr>
        <p:txBody>
          <a:bodyPr/>
          <a:lstStyle/>
          <a:p>
            <a:pPr algn="l"/>
            <a:r>
              <a:rPr lang="sv-FI" sz="1000" dirty="0">
                <a:solidFill>
                  <a:srgbClr val="B2CDE5"/>
                </a:solidFill>
              </a:rPr>
              <a:t>DE STORA ROVDJUREN PÅ SPÅRET</a:t>
            </a:r>
          </a:p>
        </p:txBody>
      </p:sp>
    </p:spTree>
    <p:extLst>
      <p:ext uri="{BB962C8B-B14F-4D97-AF65-F5344CB8AC3E}">
        <p14:creationId xmlns:p14="http://schemas.microsoft.com/office/powerpoint/2010/main" val="1191839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8877F5-6A64-450A-9652-E212C95B0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23446"/>
            <a:ext cx="12192000" cy="7234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 err="1"/>
              <a:t>Fråga</a:t>
            </a:r>
            <a:r>
              <a:rPr lang="fi-FI" dirty="0"/>
              <a:t> 7</a:t>
            </a:r>
          </a:p>
        </p:txBody>
      </p:sp>
      <p:pic>
        <p:nvPicPr>
          <p:cNvPr id="6" name="Kuva 5" descr="Varg. Vargar kan också vara svarta till färgen. I Finland har inga svarta vargar påträffats, de är vanligast i Nordamerika.&#10;">
            <a:extLst>
              <a:ext uri="{FF2B5EF4-FFF2-40B4-BE49-F238E27FC236}">
                <a16:creationId xmlns:a16="http://schemas.microsoft.com/office/drawing/2014/main" id="{8AD085B0-C337-4400-8606-A95D52DF0D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7" b="18802"/>
          <a:stretch/>
        </p:blipFill>
        <p:spPr>
          <a:xfrm>
            <a:off x="1209238" y="0"/>
            <a:ext cx="10107608" cy="6858000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ECAB7E6-3C84-4E5A-AA19-B3AED64D4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785" y="6356350"/>
            <a:ext cx="2743200" cy="365125"/>
          </a:xfrm>
        </p:spPr>
        <p:txBody>
          <a:bodyPr/>
          <a:lstStyle/>
          <a:p>
            <a:fld id="{F1B56944-1AE8-0B48-99F0-2FBD684E400F}" type="slidenum">
              <a:rPr lang="en-FI" sz="1000" smtClean="0">
                <a:solidFill>
                  <a:srgbClr val="B2CDE5"/>
                </a:solidFill>
              </a:rPr>
              <a:t>8</a:t>
            </a:fld>
            <a:endParaRPr lang="en-FI" sz="1000" dirty="0">
              <a:solidFill>
                <a:srgbClr val="B2CDE5"/>
              </a:solidFill>
            </a:endParaRP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EFD13EAC-2B5E-4603-8CCF-8EA59E3CC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263042" y="6325937"/>
            <a:ext cx="52034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Pixabay.com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DB4BC8BE-5931-41CC-BBCE-00BCDFAF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6356350"/>
            <a:ext cx="4114800" cy="365125"/>
          </a:xfrm>
        </p:spPr>
        <p:txBody>
          <a:bodyPr/>
          <a:lstStyle/>
          <a:p>
            <a:pPr algn="l"/>
            <a:r>
              <a:rPr lang="sv-FI" sz="1000" dirty="0">
                <a:solidFill>
                  <a:srgbClr val="B2CDE5"/>
                </a:solidFill>
              </a:rPr>
              <a:t>DE STORA ROVDJUREN PÅ SPÅRET</a:t>
            </a:r>
          </a:p>
        </p:txBody>
      </p:sp>
    </p:spTree>
    <p:extLst>
      <p:ext uri="{BB962C8B-B14F-4D97-AF65-F5344CB8AC3E}">
        <p14:creationId xmlns:p14="http://schemas.microsoft.com/office/powerpoint/2010/main" val="1609923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636125-DBDF-4B65-B98A-3C9DFC916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23446"/>
            <a:ext cx="12192000" cy="7234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 err="1"/>
              <a:t>Fråga</a:t>
            </a:r>
            <a:r>
              <a:rPr lang="fi-FI" dirty="0"/>
              <a:t> 8</a:t>
            </a:r>
          </a:p>
        </p:txBody>
      </p:sp>
      <p:pic>
        <p:nvPicPr>
          <p:cNvPr id="9" name="Kuva 8" descr="Varg">
            <a:extLst>
              <a:ext uri="{FF2B5EF4-FFF2-40B4-BE49-F238E27FC236}">
                <a16:creationId xmlns:a16="http://schemas.microsoft.com/office/drawing/2014/main" id="{ECDF58BB-9288-4D97-9746-3AD5CAC38D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9"/>
          <a:stretch/>
        </p:blipFill>
        <p:spPr>
          <a:xfrm>
            <a:off x="-1" y="-1"/>
            <a:ext cx="12196691" cy="6858001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ECAB7E6-3C84-4E5A-AA19-B3AED64D4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785" y="6356350"/>
            <a:ext cx="2743200" cy="365125"/>
          </a:xfrm>
        </p:spPr>
        <p:txBody>
          <a:bodyPr/>
          <a:lstStyle/>
          <a:p>
            <a:fld id="{F1B56944-1AE8-0B48-99F0-2FBD684E400F}" type="slidenum">
              <a:rPr lang="en-FI" sz="1000" smtClean="0">
                <a:solidFill>
                  <a:srgbClr val="B2CDE5"/>
                </a:solidFill>
              </a:rPr>
              <a:t>9</a:t>
            </a:fld>
            <a:endParaRPr lang="en-FI" sz="1000" dirty="0">
              <a:solidFill>
                <a:srgbClr val="B2CDE5"/>
              </a:solidFill>
            </a:endParaRP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EFD13EAC-2B5E-4603-8CCF-8EA59E3CC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263042" y="6325937"/>
            <a:ext cx="52034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Pixabay.com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40803F-26FC-4794-881D-2A495497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6356350"/>
            <a:ext cx="4114800" cy="365125"/>
          </a:xfrm>
        </p:spPr>
        <p:txBody>
          <a:bodyPr/>
          <a:lstStyle/>
          <a:p>
            <a:pPr algn="l"/>
            <a:r>
              <a:rPr lang="sv-FI" sz="1000" dirty="0">
                <a:solidFill>
                  <a:srgbClr val="B2CDE5"/>
                </a:solidFill>
              </a:rPr>
              <a:t>DE STORA ROVDJUREN PÅ SPÅRET</a:t>
            </a:r>
          </a:p>
        </p:txBody>
      </p:sp>
    </p:spTree>
    <p:extLst>
      <p:ext uri="{BB962C8B-B14F-4D97-AF65-F5344CB8AC3E}">
        <p14:creationId xmlns:p14="http://schemas.microsoft.com/office/powerpoint/2010/main" val="1146254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3" ma:contentTypeDescription="Luo uusi asiakirja." ma:contentTypeScope="" ma:versionID="3cf92efc90fd97c5548b5b3f6d259d45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73a7f945de27690f0e5612b79736f6f4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C4AEEF-FC5F-4D3F-9D61-3121E7D0E0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b82943-49da-4504-a2f3-a33fb2eb9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2FED3A-9AEF-42A9-A902-E2E21A531AF4}">
  <ds:schemaRefs>
    <ds:schemaRef ds:uri="http://schemas.microsoft.com/office/infopath/2007/PartnerControls"/>
    <ds:schemaRef ds:uri="ebb82943-49da-4504-a2f3-a33fb2eb95f1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8247BBB-6906-4679-A24E-E576882483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377</Words>
  <Application>Microsoft Office PowerPoint</Application>
  <PresentationFormat>Laajakuva</PresentationFormat>
  <Paragraphs>84</Paragraphs>
  <Slides>12</Slides>
  <Notes>12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Rockwell</vt:lpstr>
      <vt:lpstr>Office Theme</vt:lpstr>
      <vt:lpstr>Är det en hund eller en varg på bilden? Räkna hur många du gissar rätt!</vt:lpstr>
      <vt:lpstr>Fråga 1</vt:lpstr>
      <vt:lpstr>Fråga 2</vt:lpstr>
      <vt:lpstr>Fråga 3</vt:lpstr>
      <vt:lpstr>Fråga 4</vt:lpstr>
      <vt:lpstr>Fråga 5</vt:lpstr>
      <vt:lpstr>Fråga 6</vt:lpstr>
      <vt:lpstr>Fråga 7</vt:lpstr>
      <vt:lpstr>Fråga 8</vt:lpstr>
      <vt:lpstr>Fråga 9</vt:lpstr>
      <vt:lpstr>Fråga 10</vt:lpstr>
      <vt:lpstr>Hur många rätt fick du?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Koira vai susi?</dc:title>
  <dc:creator>Ala-Kurikka Iina (Luke)</dc:creator>
  <cp:lastModifiedBy>Ala-Kurikka Iina (Luke)</cp:lastModifiedBy>
  <cp:revision>4</cp:revision>
  <dcterms:created xsi:type="dcterms:W3CDTF">2021-03-30T09:49:48Z</dcterms:created>
  <dcterms:modified xsi:type="dcterms:W3CDTF">2021-08-03T06:13:19Z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0x010100FC273FBDB1AAC448BDBB3CA1302F22C6</vt:lpwstr>
  </property>
</Properties>
</file>