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7" r:id="rId5"/>
    <p:sldId id="268" r:id="rId6"/>
    <p:sldId id="269" r:id="rId7"/>
    <p:sldId id="270" r:id="rId8"/>
    <p:sldId id="271" r:id="rId9"/>
    <p:sldId id="272" r:id="rId10"/>
    <p:sldId id="273" r:id="rId11"/>
    <p:sldId id="274" r:id="rId12"/>
    <p:sldId id="275" r:id="rId13"/>
    <p:sldId id="276"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781" autoAdjust="0"/>
  </p:normalViewPr>
  <p:slideViewPr>
    <p:cSldViewPr snapToGrid="0">
      <p:cViewPr varScale="1">
        <p:scale>
          <a:sx n="98" d="100"/>
          <a:sy n="98" d="100"/>
        </p:scale>
        <p:origin x="36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E292B-8BAA-49E4-B067-6956414DC7E7}" type="datetimeFigureOut">
              <a:rPr lang="fi-FI" smtClean="0"/>
              <a:t>3.8.2021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72DCA-31F1-4EC7-A806-CB57822F257B}" type="slidenum">
              <a:rPr lang="fi-FI" smtClean="0"/>
              <a:t>‹#›</a:t>
            </a:fld>
            <a:endParaRPr lang="fi-FI"/>
          </a:p>
        </p:txBody>
      </p:sp>
    </p:spTree>
    <p:extLst>
      <p:ext uri="{BB962C8B-B14F-4D97-AF65-F5344CB8AC3E}">
        <p14:creationId xmlns:p14="http://schemas.microsoft.com/office/powerpoint/2010/main" val="281382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0"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10977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järv.</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På bilden kan du räkna till fem </a:t>
            </a:r>
            <a:r>
              <a:rPr lang="sv-FI" sz="1200" kern="1200" dirty="0" err="1">
                <a:solidFill>
                  <a:schemeClr val="tx1"/>
                </a:solidFill>
                <a:effectLst/>
                <a:latin typeface="+mn-lt"/>
                <a:ea typeface="+mn-ea"/>
                <a:cs typeface="+mn-cs"/>
              </a:rPr>
              <a:t>tådynor</a:t>
            </a:r>
            <a:r>
              <a:rPr lang="sv-FI" sz="1200" kern="1200" dirty="0">
                <a:solidFill>
                  <a:schemeClr val="tx1"/>
                </a:solidFill>
                <a:effectLst/>
                <a:latin typeface="+mn-lt"/>
                <a:ea typeface="+mn-ea"/>
                <a:cs typeface="+mn-cs"/>
              </a:rPr>
              <a:t> och en liten mellanfotsdyna.</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Tassavtrycket är lätt att förväxla med avtrycket från till exempel björn.</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lo.</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Tassavtrycket är runt och har inga spår av klor. Trampdynorna sitter glest.</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28417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björn.</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I tassavtrycket syns fem </a:t>
            </a:r>
            <a:r>
              <a:rPr lang="sv-FI" sz="1200" kern="1200" dirty="0" err="1">
                <a:solidFill>
                  <a:schemeClr val="tx1"/>
                </a:solidFill>
                <a:effectLst/>
                <a:latin typeface="+mn-lt"/>
                <a:ea typeface="+mn-ea"/>
                <a:cs typeface="+mn-cs"/>
              </a:rPr>
              <a:t>tådynor</a:t>
            </a:r>
            <a:r>
              <a:rPr lang="sv-FI" sz="1200" kern="1200" dirty="0">
                <a:solidFill>
                  <a:schemeClr val="tx1"/>
                </a:solidFill>
                <a:effectLst/>
                <a:latin typeface="+mn-lt"/>
                <a:ea typeface="+mn-ea"/>
                <a:cs typeface="+mn-cs"/>
              </a:rPr>
              <a:t>. Det syns ingen häl i avtrycket, vilket innebär att detta är avtrycket från en framtass. Mellanfotsdynan är 10 cm bred.</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19523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varg.</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Tassavtrycket är längre än vad det är brett och påminner mycket om avtrycket från hund. Tassavtrycket är också symmetriskt, till skillnad från avtrycket från lo.</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97617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björn.</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En björn har lufsat i gyttja. Det går att urskilja fem tår och en stor mellanfotsdyna.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72878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varg.</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Utifrån spillningen är det svårt att särskilja lo och varg, men utifrån tassavtrycket går det. Om du tittar noggrant kan du urskilja päls från bytesdjur i spillningen.</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143892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lo.</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Här har en lo klättrat. Ser du att tassavtrycket är runt, men inte symmetriskt? En </a:t>
            </a:r>
            <a:r>
              <a:rPr lang="sv-FI" sz="1200" kern="1200" dirty="0" err="1">
                <a:solidFill>
                  <a:schemeClr val="tx1"/>
                </a:solidFill>
                <a:effectLst/>
                <a:latin typeface="+mn-lt"/>
                <a:ea typeface="+mn-ea"/>
                <a:cs typeface="+mn-cs"/>
              </a:rPr>
              <a:t>tådyna</a:t>
            </a:r>
            <a:r>
              <a:rPr lang="sv-FI" sz="1200" kern="1200" dirty="0">
                <a:solidFill>
                  <a:schemeClr val="tx1"/>
                </a:solidFill>
                <a:effectLst/>
                <a:latin typeface="+mn-lt"/>
                <a:ea typeface="+mn-ea"/>
                <a:cs typeface="+mn-cs"/>
              </a:rPr>
              <a:t> avslöjar lodjuret, den sitter nämligen längre fram än de övriga.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241303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Rätt svar: järv.</a:t>
            </a:r>
          </a:p>
          <a:p>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Tassavtrycken på bilden är otydliga, men vi kan känna igen järven på dess karaktäristiska sneda galopp.</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271946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6" y="3866494"/>
            <a:ext cx="694698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err="1">
                <a:ln>
                  <a:noFill/>
                </a:ln>
                <a:solidFill>
                  <a:schemeClr val="bg1"/>
                </a:solidFill>
                <a:effectLst/>
                <a:uLnTx/>
                <a:uFillTx/>
                <a:latin typeface="Rockwell" panose="02060603020205020403" pitchFamily="18" charset="77"/>
                <a:ea typeface="+mn-ea"/>
                <a:cs typeface="+mn-cs"/>
              </a:rPr>
              <a:t>Vilket</a:t>
            </a: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 </a:t>
            </a:r>
            <a:r>
              <a:rPr kumimoji="0" lang="fi-FI" sz="3600" b="0" i="0" u="none" strike="noStrike" kern="1200" cap="none" spc="0" normalizeH="0" baseline="0" noProof="0" dirty="0" err="1">
                <a:ln>
                  <a:noFill/>
                </a:ln>
                <a:solidFill>
                  <a:schemeClr val="bg1"/>
                </a:solidFill>
                <a:effectLst/>
                <a:uLnTx/>
                <a:uFillTx/>
                <a:latin typeface="Rockwell" panose="02060603020205020403" pitchFamily="18" charset="77"/>
                <a:ea typeface="+mn-ea"/>
                <a:cs typeface="+mn-cs"/>
              </a:rPr>
              <a:t>rovdjur</a:t>
            </a: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 </a:t>
            </a:r>
            <a:r>
              <a:rPr kumimoji="0" lang="fi-FI" sz="3600" b="0" i="0" u="none" strike="noStrike" kern="1200" cap="none" spc="0" normalizeH="0" baseline="0" noProof="0" dirty="0" err="1">
                <a:ln>
                  <a:noFill/>
                </a:ln>
                <a:solidFill>
                  <a:schemeClr val="bg1"/>
                </a:solidFill>
                <a:effectLst/>
                <a:uLnTx/>
                <a:uFillTx/>
                <a:latin typeface="Rockwell" panose="02060603020205020403" pitchFamily="18" charset="77"/>
                <a:ea typeface="+mn-ea"/>
                <a:cs typeface="+mn-cs"/>
              </a:rPr>
              <a:t>har</a:t>
            </a: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 </a:t>
            </a:r>
            <a:r>
              <a:rPr kumimoji="0" lang="fi-FI" sz="3600" b="0" i="0" u="none" strike="noStrike" kern="1200" cap="none" spc="0" normalizeH="0" baseline="0" noProof="0" dirty="0" err="1">
                <a:ln>
                  <a:noFill/>
                </a:ln>
                <a:solidFill>
                  <a:schemeClr val="bg1"/>
                </a:solidFill>
                <a:effectLst/>
                <a:uLnTx/>
                <a:uFillTx/>
                <a:latin typeface="Rockwell" panose="02060603020205020403" pitchFamily="18" charset="77"/>
                <a:ea typeface="+mn-ea"/>
                <a:cs typeface="+mn-cs"/>
              </a:rPr>
              <a:t>gått</a:t>
            </a: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 </a:t>
            </a:r>
            <a:r>
              <a:rPr kumimoji="0" lang="fi-FI" sz="3600" b="0" i="0" u="none" strike="noStrike" kern="1200" cap="none" spc="0" normalizeH="0" baseline="0" noProof="0" dirty="0" err="1">
                <a:ln>
                  <a:noFill/>
                </a:ln>
                <a:solidFill>
                  <a:schemeClr val="bg1"/>
                </a:solidFill>
                <a:effectLst/>
                <a:uLnTx/>
                <a:uFillTx/>
                <a:latin typeface="Rockwell" panose="02060603020205020403" pitchFamily="18" charset="77"/>
                <a:ea typeface="+mn-ea"/>
                <a:cs typeface="+mn-cs"/>
              </a:rPr>
              <a:t>här</a:t>
            </a: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a:t>
            </a:r>
            <a:endParaRPr kumimoji="0" lang="en-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6" y="2186639"/>
            <a:ext cx="1298467" cy="1242361"/>
          </a:xfrm>
          <a:prstGeom prst="rect">
            <a:avLst/>
          </a:prstGeom>
        </p:spPr>
      </p:pic>
      <p:sp>
        <p:nvSpPr>
          <p:cNvPr id="8" name="Footer Placeholder 5">
            <a:extLst>
              <a:ext uri="{FF2B5EF4-FFF2-40B4-BE49-F238E27FC236}">
                <a16:creationId xmlns:a16="http://schemas.microsoft.com/office/drawing/2014/main" id="{4FC9E435-8619-496C-8209-152F90B6FE9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13843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3330923"/>
            <a:ext cx="694698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Hur gick det?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Hur många rätt fick du?</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8" name="Footer Placeholder 5">
            <a:extLst>
              <a:ext uri="{FF2B5EF4-FFF2-40B4-BE49-F238E27FC236}">
                <a16:creationId xmlns:a16="http://schemas.microsoft.com/office/drawing/2014/main" id="{38AF7B1D-C597-40D0-9989-385F33E107FA}"/>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88359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E50785-3287-4611-B387-05E456568499}"/>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1</a:t>
            </a:r>
          </a:p>
        </p:txBody>
      </p:sp>
      <p:pic>
        <p:nvPicPr>
          <p:cNvPr id="19" name="Kuva 18" descr="Järv spår i snön. På bilden kan du räkna till fem tådynor och en liten mellanfotsdyna.&#10;Tassavtrycket är lätt att förväxla med avtrycket från till exempel björn.">
            <a:extLst>
              <a:ext uri="{FF2B5EF4-FFF2-40B4-BE49-F238E27FC236}">
                <a16:creationId xmlns:a16="http://schemas.microsoft.com/office/drawing/2014/main" id="{7ABCFD75-E0F9-48BB-9984-84AF266852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667161" y="-1551603"/>
            <a:ext cx="6857677" cy="9961529"/>
          </a:xfrm>
          <a:prstGeom prst="rect">
            <a:avLst/>
          </a:prstGeo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5873308" y="635634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Tapio Visuri / Luonnonvarakeskus</a:t>
            </a:r>
          </a:p>
        </p:txBody>
      </p:sp>
      <p:sp>
        <p:nvSpPr>
          <p:cNvPr id="6" name="Footer Placeholder 5">
            <a:extLst>
              <a:ext uri="{FF2B5EF4-FFF2-40B4-BE49-F238E27FC236}">
                <a16:creationId xmlns:a16="http://schemas.microsoft.com/office/drawing/2014/main" id="{B8169967-4A7F-425C-BC7F-A6AE4C47D9E7}"/>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62227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504746-A9C7-4858-84A0-C37E315E116D}"/>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2</a:t>
            </a:r>
          </a:p>
        </p:txBody>
      </p:sp>
      <p:pic>
        <p:nvPicPr>
          <p:cNvPr id="6" name="Kuva 5" descr="Lo spår i snön. Tassavtrycket är runt och har inga spår av klor. Trampdynorna sitter glest.&#10;">
            <a:extLst>
              <a:ext uri="{FF2B5EF4-FFF2-40B4-BE49-F238E27FC236}">
                <a16:creationId xmlns:a16="http://schemas.microsoft.com/office/drawing/2014/main" id="{165639BC-4864-4335-9FF0-4D89045D95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2531" y="0"/>
            <a:ext cx="5143500" cy="6858000"/>
          </a:xfrm>
          <a:prstGeom prst="rect">
            <a:avLst/>
          </a:prstGeo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pic>
        <p:nvPicPr>
          <p:cNvPr id="11" name="Kuva 10" descr="Lo spår i snön">
            <a:extLst>
              <a:ext uri="{FF2B5EF4-FFF2-40B4-BE49-F238E27FC236}">
                <a16:creationId xmlns:a16="http://schemas.microsoft.com/office/drawing/2014/main" id="{6F2C5E2A-B996-4ACB-B0B5-BDCA561ABC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35338" y="713855"/>
            <a:ext cx="5233482" cy="5835032"/>
          </a:xfrm>
          <a:prstGeom prst="rect">
            <a:avLst/>
          </a:prstGeom>
          <a:ln>
            <a:solidFill>
              <a:schemeClr val="tx1"/>
            </a:solidFill>
          </a:ln>
        </p:spPr>
      </p:pic>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5435338" y="6123255"/>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Annika </a:t>
            </a:r>
            <a:r>
              <a:rPr lang="fi-FI" dirty="0" err="1">
                <a:solidFill>
                  <a:schemeClr val="bg1"/>
                </a:solidFill>
                <a:latin typeface="Calibri" panose="020F0502020204030204" pitchFamily="34" charset="0"/>
                <a:cs typeface="Calibri" panose="020F0502020204030204" pitchFamily="34" charset="0"/>
              </a:rPr>
              <a:t>Herrerö</a:t>
            </a:r>
            <a:r>
              <a:rPr lang="fi-FI" dirty="0">
                <a:solidFill>
                  <a:schemeClr val="bg1"/>
                </a:solidFill>
                <a:latin typeface="Calibri" panose="020F0502020204030204" pitchFamily="34" charset="0"/>
                <a:cs typeface="Calibri" panose="020F0502020204030204" pitchFamily="34" charset="0"/>
              </a:rPr>
              <a:t> / Luonnonvarakeskus</a:t>
            </a:r>
          </a:p>
        </p:txBody>
      </p:sp>
      <p:sp>
        <p:nvSpPr>
          <p:cNvPr id="9" name="Footer Placeholder 5">
            <a:extLst>
              <a:ext uri="{FF2B5EF4-FFF2-40B4-BE49-F238E27FC236}">
                <a16:creationId xmlns:a16="http://schemas.microsoft.com/office/drawing/2014/main" id="{00C68BFF-B96A-4220-AB83-1D36669B5E4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98791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D17193-8737-47D2-B4F3-CB15E9731DF0}"/>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3</a:t>
            </a:r>
          </a:p>
        </p:txBody>
      </p:sp>
      <p:pic>
        <p:nvPicPr>
          <p:cNvPr id="11" name="Kuva 10" descr="Björn spår och en måttband. I tassavtrycket syns fem tådynor. Det syns ingen häl i avtrycket, vilket innebär att detta är avtrycket från en framtass. Mellanfotsdynan är 10 cm bred.&#10;">
            <a:extLst>
              <a:ext uri="{FF2B5EF4-FFF2-40B4-BE49-F238E27FC236}">
                <a16:creationId xmlns:a16="http://schemas.microsoft.com/office/drawing/2014/main" id="{A4E49EF2-535B-4FBF-82C0-4161926C39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6030" y="5387"/>
            <a:ext cx="5359940" cy="6852613"/>
          </a:xfrm>
          <a:prstGeom prst="rect">
            <a:avLst/>
          </a:prstGeo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3416030" y="6356350"/>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Tapio Visuri / Luonnonvarakeskus</a:t>
            </a:r>
          </a:p>
        </p:txBody>
      </p:sp>
      <p:sp>
        <p:nvSpPr>
          <p:cNvPr id="6" name="Footer Placeholder 5">
            <a:extLst>
              <a:ext uri="{FF2B5EF4-FFF2-40B4-BE49-F238E27FC236}">
                <a16:creationId xmlns:a16="http://schemas.microsoft.com/office/drawing/2014/main" id="{CBB97987-6D68-434D-A539-7C056F2670DF}"/>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8753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C97180-4F60-430B-8564-339AA40C614D}"/>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4</a:t>
            </a:r>
          </a:p>
        </p:txBody>
      </p:sp>
      <p:pic>
        <p:nvPicPr>
          <p:cNvPr id="6" name="Kuva 5" descr="Varg spår i snön och en måttband. Tassavtrycket är längre än vad det är brett och påminner mycket om avtrycket från hund. Tassavtrycket är också symmetriskt, till skillnad från avtrycket från lo.">
            <a:extLst>
              <a:ext uri="{FF2B5EF4-FFF2-40B4-BE49-F238E27FC236}">
                <a16:creationId xmlns:a16="http://schemas.microsoft.com/office/drawing/2014/main" id="{1D30FFAE-D15D-4072-9807-157DC24F7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86838" y="857250"/>
            <a:ext cx="6858000" cy="5143500"/>
          </a:xfrm>
          <a:prstGeom prst="rect">
            <a:avLst/>
          </a:prstGeom>
        </p:spPr>
      </p:pic>
      <p:pic>
        <p:nvPicPr>
          <p:cNvPr id="9" name="Kuva 8" descr="Varg spår i snön och en måttband">
            <a:extLst>
              <a:ext uri="{FF2B5EF4-FFF2-40B4-BE49-F238E27FC236}">
                <a16:creationId xmlns:a16="http://schemas.microsoft.com/office/drawing/2014/main" id="{25C760BD-D9D6-4E4E-85C8-C41A4A56C4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75191" y="1430286"/>
            <a:ext cx="4542819" cy="4289268"/>
          </a:xfrm>
          <a:prstGeom prst="rect">
            <a:avLst/>
          </a:prstGeom>
          <a:ln>
            <a:solidFill>
              <a:schemeClr val="tx1"/>
            </a:solidFill>
          </a:ln>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4994555" y="537192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Tapio Visuri / Luonnonvarakeskus</a:t>
            </a:r>
          </a:p>
        </p:txBody>
      </p:sp>
      <p:sp>
        <p:nvSpPr>
          <p:cNvPr id="11" name="Footer Placeholder 5">
            <a:extLst>
              <a:ext uri="{FF2B5EF4-FFF2-40B4-BE49-F238E27FC236}">
                <a16:creationId xmlns:a16="http://schemas.microsoft.com/office/drawing/2014/main" id="{67401BDE-388A-423B-A8E0-DAD6E1C9447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401853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512ED1-B8F1-44CD-A6CF-899C1E4D89FD}"/>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5</a:t>
            </a:r>
          </a:p>
        </p:txBody>
      </p:sp>
      <p:pic>
        <p:nvPicPr>
          <p:cNvPr id="11" name="Kuva 10" descr="Björn spår i gyttja. En björn har lufsat i gyttja. Det går att urskilja fem tår och en stor mellanfotsdyna.">
            <a:extLst>
              <a:ext uri="{FF2B5EF4-FFF2-40B4-BE49-F238E27FC236}">
                <a16:creationId xmlns:a16="http://schemas.microsoft.com/office/drawing/2014/main" id="{D423E2B2-752D-4739-913C-81880DEA56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5680" y="0"/>
            <a:ext cx="4620639" cy="6845391"/>
          </a:xfrm>
          <a:prstGeom prst="rect">
            <a:avLst/>
          </a:prstGeo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3202863" y="635634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Tapio Visuri / Luonnonvarakeskus</a:t>
            </a:r>
          </a:p>
        </p:txBody>
      </p:sp>
      <p:sp>
        <p:nvSpPr>
          <p:cNvPr id="6" name="Footer Placeholder 5">
            <a:extLst>
              <a:ext uri="{FF2B5EF4-FFF2-40B4-BE49-F238E27FC236}">
                <a16:creationId xmlns:a16="http://schemas.microsoft.com/office/drawing/2014/main" id="{E0DBFBD8-3D66-423E-A17A-02C0012F1F8F}"/>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413564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38887A-3C3A-41A3-BC87-FFA9606D3EC3}"/>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6</a:t>
            </a:r>
          </a:p>
        </p:txBody>
      </p:sp>
      <p:pic>
        <p:nvPicPr>
          <p:cNvPr id="6" name="Kuva 5" descr="Varg spår och spillningen. Utifrån spillningen är det svårt att särskilja lo och varg, men utifrån tassavtrycket går det. Om du tittar noggrant kan du urskilja päls från bytesdjur i spillningen.">
            <a:extLst>
              <a:ext uri="{FF2B5EF4-FFF2-40B4-BE49-F238E27FC236}">
                <a16:creationId xmlns:a16="http://schemas.microsoft.com/office/drawing/2014/main" id="{5EF622A3-09E2-46A5-834A-D875471C69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6036044" y="6378575"/>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p>
        </p:txBody>
      </p:sp>
      <p:sp>
        <p:nvSpPr>
          <p:cNvPr id="9" name="Footer Placeholder 5">
            <a:extLst>
              <a:ext uri="{FF2B5EF4-FFF2-40B4-BE49-F238E27FC236}">
                <a16:creationId xmlns:a16="http://schemas.microsoft.com/office/drawing/2014/main" id="{D8B52750-5FB6-4A1B-A7B1-082F0C669E54}"/>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4711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8CBF9F-CB96-4A9D-B9DA-62D49DBE73C5}"/>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7</a:t>
            </a:r>
          </a:p>
        </p:txBody>
      </p:sp>
      <p:pic>
        <p:nvPicPr>
          <p:cNvPr id="9" name="Kuva 8" descr="Lodjurstryck på ett fallet träd. Här har en lo klättrat. Ser du att tassavtrycket är runt, men inte symmetriskt? En tådyna avslöjar lodjuret, den sitter nämligen längre fram än de övriga.&#10;">
            <a:extLst>
              <a:ext uri="{FF2B5EF4-FFF2-40B4-BE49-F238E27FC236}">
                <a16:creationId xmlns:a16="http://schemas.microsoft.com/office/drawing/2014/main" id="{93C1D376-42A9-46E5-8660-8B4C8E1AC1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4237" y="0"/>
            <a:ext cx="6162675" cy="6872659"/>
          </a:xfrm>
          <a:prstGeom prst="rect">
            <a:avLst/>
          </a:prstGeom>
        </p:spPr>
      </p:pic>
      <p:pic>
        <p:nvPicPr>
          <p:cNvPr id="11" name="Kuva 10" descr="Lo spår i snön">
            <a:extLst>
              <a:ext uri="{FF2B5EF4-FFF2-40B4-BE49-F238E27FC236}">
                <a16:creationId xmlns:a16="http://schemas.microsoft.com/office/drawing/2014/main" id="{FC6A3204-6B5B-46BE-90B1-21CE0CF0E9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1886" y="3436329"/>
            <a:ext cx="4595111" cy="2752928"/>
          </a:xfrm>
          <a:prstGeom prst="rect">
            <a:avLst/>
          </a:prstGeom>
          <a:ln>
            <a:solidFill>
              <a:schemeClr val="tx1"/>
            </a:solidFill>
          </a:ln>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4703456" y="6348395"/>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p>
        </p:txBody>
      </p:sp>
      <p:sp>
        <p:nvSpPr>
          <p:cNvPr id="12" name="Footer Placeholder 5">
            <a:extLst>
              <a:ext uri="{FF2B5EF4-FFF2-40B4-BE49-F238E27FC236}">
                <a16:creationId xmlns:a16="http://schemas.microsoft.com/office/drawing/2014/main" id="{B5A6E404-E5B0-4D69-82E5-C0E2C00F7025}"/>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55531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9BF84C-F85C-4AB7-9969-DA11503B3076}"/>
              </a:ext>
            </a:extLst>
          </p:cNvPr>
          <p:cNvSpPr>
            <a:spLocks noGrp="1"/>
          </p:cNvSpPr>
          <p:nvPr>
            <p:ph type="title"/>
          </p:nvPr>
        </p:nvSpPr>
        <p:spPr>
          <a:xfrm>
            <a:off x="0" y="-723446"/>
            <a:ext cx="12192000" cy="723446"/>
          </a:xfrm>
        </p:spPr>
        <p:txBody>
          <a:bodyPr vert="horz" lIns="91440" tIns="45720" rIns="91440" bIns="45720" rtlCol="0" anchor="b">
            <a:normAutofit/>
          </a:bodyPr>
          <a:lstStyle/>
          <a:p>
            <a:r>
              <a:rPr lang="fi-FI" dirty="0" err="1"/>
              <a:t>Fråga</a:t>
            </a:r>
            <a:r>
              <a:rPr lang="fi-FI" dirty="0"/>
              <a:t> 8</a:t>
            </a:r>
          </a:p>
        </p:txBody>
      </p:sp>
      <p:pic>
        <p:nvPicPr>
          <p:cNvPr id="12" name="Kuva 11" descr="Järv spår i snön. Tassavtrycken på bilden är otydliga, men vi kan känna igen järven på dess karaktäristiska sneda galopp.">
            <a:extLst>
              <a:ext uri="{FF2B5EF4-FFF2-40B4-BE49-F238E27FC236}">
                <a16:creationId xmlns:a16="http://schemas.microsoft.com/office/drawing/2014/main" id="{25ADDC37-593A-4E96-BA5A-0C79787A82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4657" y="-21023"/>
            <a:ext cx="7062686" cy="6879023"/>
          </a:xfrm>
          <a:prstGeom prst="rect">
            <a:avLst/>
          </a:prstGeo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1"/>
              </a:ext>
            </a:extLst>
          </p:cNvPr>
          <p:cNvSpPr txBox="1">
            <a:spLocks/>
          </p:cNvSpPr>
          <p:nvPr/>
        </p:nvSpPr>
        <p:spPr>
          <a:xfrm>
            <a:off x="4305300" y="6356350"/>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Tapio Visuri / Luonnonvarakeskus</a:t>
            </a:r>
          </a:p>
        </p:txBody>
      </p:sp>
      <p:sp>
        <p:nvSpPr>
          <p:cNvPr id="6" name="Footer Placeholder 5">
            <a:extLst>
              <a:ext uri="{FF2B5EF4-FFF2-40B4-BE49-F238E27FC236}">
                <a16:creationId xmlns:a16="http://schemas.microsoft.com/office/drawing/2014/main" id="{0EBF1E07-261B-401F-A0E7-83600AA3E29F}"/>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444915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6034D-EC8E-4A27-A253-85A306D3E82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35B5C8B-516A-4EBA-B15B-4068BF245A09}">
  <ds:schemaRefs>
    <ds:schemaRef ds:uri="http://schemas.microsoft.com/sharepoint/v3/contenttype/forms"/>
  </ds:schemaRefs>
</ds:datastoreItem>
</file>

<file path=customXml/itemProps3.xml><?xml version="1.0" encoding="utf-8"?>
<ds:datastoreItem xmlns:ds="http://schemas.openxmlformats.org/officeDocument/2006/customXml" ds:itemID="{16DC2ED9-4658-4230-91CE-E4DC2587A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TotalTime>
  <Words>375</Words>
  <Application>Microsoft Office PowerPoint</Application>
  <PresentationFormat>Laajakuva</PresentationFormat>
  <Paragraphs>74</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Rockwell</vt:lpstr>
      <vt:lpstr>Office Theme</vt:lpstr>
      <vt:lpstr>Vilket rovdjur har gått här?</vt:lpstr>
      <vt:lpstr>Fråga 1</vt:lpstr>
      <vt:lpstr>Fråga 2</vt:lpstr>
      <vt:lpstr>Fråga 3</vt:lpstr>
      <vt:lpstr>Fråga 4</vt:lpstr>
      <vt:lpstr>Fråga 5</vt:lpstr>
      <vt:lpstr>Fråga 6</vt:lpstr>
      <vt:lpstr>Fråga 7</vt:lpstr>
      <vt:lpstr>Fråga 8</vt:lpstr>
      <vt:lpstr>Hur gick det?  Hur många rätt fick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Tunnistatko jäljestä suurpedon?</dc:title>
  <dc:creator>Ala-Kurikka Iina (Luke)</dc:creator>
  <cp:lastModifiedBy>Ala-Kurikka Iina (Luke)</cp:lastModifiedBy>
  <cp:revision>5</cp:revision>
  <dcterms:created xsi:type="dcterms:W3CDTF">2021-03-31T12:41:26Z</dcterms:created>
  <dcterms:modified xsi:type="dcterms:W3CDTF">2021-08-03T05:58:04Z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