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4"/>
  </p:notesMasterIdLst>
  <p:sldIdLst>
    <p:sldId id="256" r:id="rId5"/>
    <p:sldId id="258" r:id="rId6"/>
    <p:sldId id="323" r:id="rId7"/>
    <p:sldId id="297" r:id="rId8"/>
    <p:sldId id="318" r:id="rId9"/>
    <p:sldId id="319" r:id="rId10"/>
    <p:sldId id="322" r:id="rId11"/>
    <p:sldId id="320" r:id="rId12"/>
    <p:sldId id="321" r:id="rId13"/>
  </p:sldIdLst>
  <p:sldSz cx="12192000" cy="6858000"/>
  <p:notesSz cx="6858000" cy="9144000"/>
  <p:defaultTex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46E58"/>
    <a:srgbClr val="37546D"/>
    <a:srgbClr val="B2CDE5"/>
    <a:srgbClr val="507A9F"/>
    <a:srgbClr val="EBBB8C"/>
    <a:srgbClr val="DFB285"/>
    <a:srgbClr val="AE6F1E"/>
    <a:srgbClr val="B78544"/>
    <a:srgbClr val="FFC070"/>
    <a:srgbClr val="34506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068" autoAdjust="0"/>
    <p:restoredTop sz="80330" autoAdjust="0"/>
  </p:normalViewPr>
  <p:slideViewPr>
    <p:cSldViewPr snapToGrid="0" snapToObjects="1">
      <p:cViewPr varScale="1">
        <p:scale>
          <a:sx n="66" d="100"/>
          <a:sy n="66" d="100"/>
        </p:scale>
        <p:origin x="66" y="630"/>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FI"/>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F315F4-5451-5B48-A1CA-D3D7DD89358C}" type="datetimeFigureOut">
              <a:rPr lang="en-FI" smtClean="0"/>
              <a:t>06/30/2021</a:t>
            </a:fld>
            <a:endParaRPr lang="en-FI"/>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FI"/>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FI"/>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0A6191-D554-CD40-8FB9-06F3B621137A}" type="slidenum">
              <a:rPr lang="en-FI" smtClean="0"/>
              <a:t>‹#›</a:t>
            </a:fld>
            <a:endParaRPr lang="en-FI"/>
          </a:p>
        </p:txBody>
      </p:sp>
    </p:spTree>
    <p:extLst>
      <p:ext uri="{BB962C8B-B14F-4D97-AF65-F5344CB8AC3E}">
        <p14:creationId xmlns:p14="http://schemas.microsoft.com/office/powerpoint/2010/main" val="24148967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FI" dirty="0"/>
              <a:t>I elevmaterialet ingår affischen Vargens roll i naturen, som ni kan studera i klassen. </a:t>
            </a:r>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1</a:t>
            </a:fld>
            <a:endParaRPr lang="en-FI"/>
          </a:p>
        </p:txBody>
      </p:sp>
    </p:spTree>
    <p:extLst>
      <p:ext uri="{BB962C8B-B14F-4D97-AF65-F5344CB8AC3E}">
        <p14:creationId xmlns:p14="http://schemas.microsoft.com/office/powerpoint/2010/main" val="14809670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b="1" dirty="0">
              <a:solidFill>
                <a:srgbClr val="C00000"/>
              </a:solidFill>
            </a:endParaRPr>
          </a:p>
        </p:txBody>
      </p:sp>
      <p:sp>
        <p:nvSpPr>
          <p:cNvPr id="4" name="Dian numeron paikkamerkki 3"/>
          <p:cNvSpPr>
            <a:spLocks noGrp="1"/>
          </p:cNvSpPr>
          <p:nvPr>
            <p:ph type="sldNum" sz="quarter" idx="5"/>
          </p:nvPr>
        </p:nvSpPr>
        <p:spPr/>
        <p:txBody>
          <a:bodyPr/>
          <a:lstStyle/>
          <a:p>
            <a:fld id="{E30A6191-D554-CD40-8FB9-06F3B621137A}" type="slidenum">
              <a:rPr lang="en-FI" smtClean="0"/>
              <a:t>2</a:t>
            </a:fld>
            <a:endParaRPr lang="en-FI"/>
          </a:p>
        </p:txBody>
      </p:sp>
    </p:spTree>
    <p:extLst>
      <p:ext uri="{BB962C8B-B14F-4D97-AF65-F5344CB8AC3E}">
        <p14:creationId xmlns:p14="http://schemas.microsoft.com/office/powerpoint/2010/main" val="21231633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FI" b="1" dirty="0"/>
              <a:t>Exempelberättelse: </a:t>
            </a:r>
          </a:p>
          <a:p>
            <a:pPr marL="0" marR="0" lvl="0" indent="0" algn="l" defTabSz="914400" rtl="0" eaLnBrk="1" fontAlgn="auto" latinLnBrk="0" hangingPunct="1">
              <a:lnSpc>
                <a:spcPct val="100000"/>
              </a:lnSpc>
              <a:spcBef>
                <a:spcPts val="0"/>
              </a:spcBef>
              <a:spcAft>
                <a:spcPts val="0"/>
              </a:spcAft>
              <a:buClrTx/>
              <a:buSzTx/>
              <a:buFontTx/>
              <a:buNone/>
              <a:tabLst/>
              <a:defRPr/>
            </a:pPr>
            <a:r>
              <a:rPr lang="sv-FI" dirty="0"/>
              <a:t>Bin suger nektar från blommor. När biet flyger till följande blomma bär det med sig pollen från blomman, vilket är viktigt för pollinering och förökningen av växten. Bina gör honung. Honung innehåller mycket socker, och björnen äter honung för att få energi.</a:t>
            </a:r>
          </a:p>
        </p:txBody>
      </p:sp>
      <p:sp>
        <p:nvSpPr>
          <p:cNvPr id="4" name="Dian numeron paikkamerkki 3"/>
          <p:cNvSpPr>
            <a:spLocks noGrp="1"/>
          </p:cNvSpPr>
          <p:nvPr>
            <p:ph type="sldNum" sz="quarter" idx="5"/>
          </p:nvPr>
        </p:nvSpPr>
        <p:spPr/>
        <p:txBody>
          <a:bodyPr/>
          <a:lstStyle/>
          <a:p>
            <a:fld id="{E30A6191-D554-CD40-8FB9-06F3B621137A}" type="slidenum">
              <a:rPr lang="en-FI" smtClean="0"/>
              <a:t>3</a:t>
            </a:fld>
            <a:endParaRPr lang="en-FI"/>
          </a:p>
        </p:txBody>
      </p:sp>
    </p:spTree>
    <p:extLst>
      <p:ext uri="{BB962C8B-B14F-4D97-AF65-F5344CB8AC3E}">
        <p14:creationId xmlns:p14="http://schemas.microsoft.com/office/powerpoint/2010/main" val="29329284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dirty="0">
                <a:solidFill>
                  <a:schemeClr val="tx1"/>
                </a:solidFill>
                <a:latin typeface="+mn-lt"/>
                <a:ea typeface="+mn-ea"/>
                <a:cs typeface="+mn-cs"/>
              </a:rPr>
              <a:t>Rovdjur är viktiga genom att de påverkar bytesdjurens beteende och antal. Naturens mångfald bevaras när stammarna av olika arter hålls i balans.</a:t>
            </a:r>
          </a:p>
        </p:txBody>
      </p:sp>
      <p:sp>
        <p:nvSpPr>
          <p:cNvPr id="4" name="Dian numeron paikkamerkki 3"/>
          <p:cNvSpPr>
            <a:spLocks noGrp="1"/>
          </p:cNvSpPr>
          <p:nvPr>
            <p:ph type="sldNum" sz="quarter" idx="5"/>
          </p:nvPr>
        </p:nvSpPr>
        <p:spPr/>
        <p:txBody>
          <a:bodyPr/>
          <a:lstStyle/>
          <a:p>
            <a:fld id="{E30A6191-D554-CD40-8FB9-06F3B621137A}" type="slidenum">
              <a:rPr lang="en-FI" smtClean="0"/>
              <a:t>4</a:t>
            </a:fld>
            <a:endParaRPr lang="en-FI"/>
          </a:p>
        </p:txBody>
      </p:sp>
    </p:spTree>
    <p:extLst>
      <p:ext uri="{BB962C8B-B14F-4D97-AF65-F5344CB8AC3E}">
        <p14:creationId xmlns:p14="http://schemas.microsoft.com/office/powerpoint/2010/main" val="13342149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Suurpedot ovat ravintoketjussa huippupetoja, eli muut eläimet eivät saalista niitä ravinnoksi. Suurpedot saalistavat kasvinsyöjien lisäksi itseään pienempiä petoja, esimerkiksi kettuja. Tällöin vuorostaan pienpetojen saalislajit runsastuvat. Suurpedot vähentävät saalistuksellaan myös suurten kasvinsyöjien (esimerkiksi hirvien) määrää, jolloin useammat eri kasvilajit menestyvät.</a:t>
            </a:r>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5</a:t>
            </a:fld>
            <a:endParaRPr lang="en-FI"/>
          </a:p>
        </p:txBody>
      </p:sp>
    </p:spTree>
    <p:extLst>
      <p:ext uri="{BB962C8B-B14F-4D97-AF65-F5344CB8AC3E}">
        <p14:creationId xmlns:p14="http://schemas.microsoft.com/office/powerpoint/2010/main" val="40788361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dirty="0"/>
              <a:t>De stora rovdjuren decimerar antalet stora växtätare, till exempel älgar, vilket gynnar sådana växtarter som älgen äter.</a:t>
            </a:r>
          </a:p>
          <a:p>
            <a:endParaRPr lang="fi-FI" dirty="0"/>
          </a:p>
          <a:p>
            <a:r>
              <a:rPr lang="sv-FI" b="1" dirty="0"/>
              <a:t>Exempelberättelse:</a:t>
            </a:r>
          </a:p>
          <a:p>
            <a:pPr marL="0" marR="0" lvl="0" indent="0" algn="l" defTabSz="914400" rtl="0" eaLnBrk="1" fontAlgn="auto" latinLnBrk="0" hangingPunct="1">
              <a:lnSpc>
                <a:spcPct val="100000"/>
              </a:lnSpc>
              <a:spcBef>
                <a:spcPts val="0"/>
              </a:spcBef>
              <a:spcAft>
                <a:spcPts val="0"/>
              </a:spcAft>
              <a:buClrTx/>
              <a:buSzTx/>
              <a:buFontTx/>
              <a:buNone/>
              <a:tabLst/>
              <a:defRPr/>
            </a:pPr>
            <a:r>
              <a:rPr lang="sv-FI" sz="1200" dirty="0">
                <a:solidFill>
                  <a:schemeClr val="tx1"/>
                </a:solidFill>
                <a:latin typeface="+mn-lt"/>
                <a:ea typeface="+mn-ea"/>
                <a:cs typeface="+mn-cs"/>
              </a:rPr>
              <a:t>Älgen äter trädplantor i unga ekonomiskogar, i synnerhet tallar. Det orsakar kostnader för skogsägaren. En vargflock jagar älgar och decimerar älgstammen, och dessutom kan flockens närvaro bidra till att älgarna inte stannar och äter på ett och samma ställe.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FI" sz="1200" dirty="0">
                <a:solidFill>
                  <a:schemeClr val="tx1"/>
                </a:solidFill>
                <a:latin typeface="+mn-lt"/>
                <a:ea typeface="+mn-ea"/>
                <a:cs typeface="+mn-cs"/>
              </a:rPr>
              <a:t>Reglering av antalet bytesdjur kan även påverka människors liv och säkerhet. Till exempel älgar och vitsvanshjortar orsakar många trafikolyckor varje år. Om rovdjuren minskar antalet hjortdjur, kan det leda till färre trafikolyckor. Visserligen regleras antalet hjortdjur i Finland främst genom jakt.</a:t>
            </a:r>
          </a:p>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6</a:t>
            </a:fld>
            <a:endParaRPr lang="en-FI"/>
          </a:p>
        </p:txBody>
      </p:sp>
    </p:spTree>
    <p:extLst>
      <p:ext uri="{BB962C8B-B14F-4D97-AF65-F5344CB8AC3E}">
        <p14:creationId xmlns:p14="http://schemas.microsoft.com/office/powerpoint/2010/main" val="4215539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dirty="0">
                <a:solidFill>
                  <a:schemeClr val="tx1"/>
                </a:solidFill>
                <a:latin typeface="+mn-lt"/>
                <a:ea typeface="+mn-ea"/>
                <a:cs typeface="+mn-cs"/>
              </a:rPr>
              <a:t>Om det finns mycket djur som lever tätt i ett område, smittar och sprids många parasiter och sjukdomar snabbt. Då rovdjuren jagar bytesdjur och decimerar bytesdjursstammar som blivit för täta, minskar det spridningen av sjukdomar och parasiter. Dessutom blir sjuka, parasitdrabbade och svaga djur oftare byte för rovdjuren än friska djur.</a:t>
            </a:r>
          </a:p>
        </p:txBody>
      </p:sp>
      <p:sp>
        <p:nvSpPr>
          <p:cNvPr id="4" name="Dian numeron paikkamerkki 3"/>
          <p:cNvSpPr>
            <a:spLocks noGrp="1"/>
          </p:cNvSpPr>
          <p:nvPr>
            <p:ph type="sldNum" sz="quarter" idx="5"/>
          </p:nvPr>
        </p:nvSpPr>
        <p:spPr/>
        <p:txBody>
          <a:bodyPr/>
          <a:lstStyle/>
          <a:p>
            <a:fld id="{E30A6191-D554-CD40-8FB9-06F3B621137A}" type="slidenum">
              <a:rPr lang="en-FI" smtClean="0"/>
              <a:t>7</a:t>
            </a:fld>
            <a:endParaRPr lang="en-FI"/>
          </a:p>
        </p:txBody>
      </p:sp>
    </p:spTree>
    <p:extLst>
      <p:ext uri="{BB962C8B-B14F-4D97-AF65-F5344CB8AC3E}">
        <p14:creationId xmlns:p14="http://schemas.microsoft.com/office/powerpoint/2010/main" val="6973886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dirty="0">
                <a:solidFill>
                  <a:schemeClr val="tx1"/>
                </a:solidFill>
                <a:latin typeface="+mn-lt"/>
                <a:ea typeface="+mn-ea"/>
                <a:cs typeface="+mn-cs"/>
              </a:rPr>
              <a:t>De stora rovdjuren tar gärna stora bytesdjur om sådana finns tillgängliga. Alltid orkar eller kan de inte äta hela bytesdjuret på en gång. Resterna av ett bytesdjur kallas </a:t>
            </a:r>
            <a:r>
              <a:rPr lang="sv-FI" sz="1200" b="1" dirty="0">
                <a:solidFill>
                  <a:schemeClr val="tx1"/>
                </a:solidFill>
                <a:latin typeface="+mn-lt"/>
                <a:ea typeface="+mn-ea"/>
                <a:cs typeface="+mn-cs"/>
              </a:rPr>
              <a:t>kadaver </a:t>
            </a:r>
            <a:r>
              <a:rPr lang="sv-FI" sz="1200" dirty="0">
                <a:solidFill>
                  <a:schemeClr val="tx1"/>
                </a:solidFill>
                <a:latin typeface="+mn-lt"/>
                <a:ea typeface="+mn-ea"/>
                <a:cs typeface="+mn-cs"/>
              </a:rPr>
              <a:t>eller </a:t>
            </a:r>
            <a:r>
              <a:rPr lang="sv-FI" sz="1200" b="1" dirty="0">
                <a:solidFill>
                  <a:schemeClr val="tx1"/>
                </a:solidFill>
                <a:latin typeface="+mn-lt"/>
                <a:ea typeface="+mn-ea"/>
                <a:cs typeface="+mn-cs"/>
              </a:rPr>
              <a:t>as</a:t>
            </a:r>
            <a:r>
              <a:rPr lang="sv-FI" sz="1200" dirty="0">
                <a:solidFill>
                  <a:schemeClr val="tx1"/>
                </a:solidFill>
                <a:latin typeface="+mn-lt"/>
                <a:ea typeface="+mn-ea"/>
                <a:cs typeface="+mn-cs"/>
              </a:rPr>
              <a:t>. Mindre däggdjur (t.ex. räv, mårdhund, sorkar och ekorre) och många fågelarter utnyttjar kadaver.</a:t>
            </a:r>
          </a:p>
          <a:p>
            <a:endParaRPr lang="fi-FI" sz="1200" kern="1200" dirty="0">
              <a:solidFill>
                <a:schemeClr val="tx1"/>
              </a:solidFill>
              <a:effectLst/>
              <a:latin typeface="+mn-lt"/>
              <a:ea typeface="+mn-ea"/>
              <a:cs typeface="+mn-cs"/>
            </a:endParaRPr>
          </a:p>
          <a:p>
            <a:r>
              <a:rPr lang="sv-FI" sz="1200" dirty="0">
                <a:solidFill>
                  <a:schemeClr val="tx1"/>
                </a:solidFill>
                <a:latin typeface="+mn-lt"/>
                <a:ea typeface="+mn-ea"/>
                <a:cs typeface="+mn-cs"/>
              </a:rPr>
              <a:t>Till slut slår sig insekter och deras larver ner i kadavret och äter upp resten. De delar av kadavret som inte ätits upp förmultnar och frigör näringsämnen i jordmånen för växterna. Forskningen har visat att många ekosystem är mer produktiva på grund av där finns kadaver som stora rovdjur lämnar efter sig, vilket bidrar till näringscirkulationen. </a:t>
            </a:r>
          </a:p>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8</a:t>
            </a:fld>
            <a:endParaRPr lang="en-FI"/>
          </a:p>
        </p:txBody>
      </p:sp>
    </p:spTree>
    <p:extLst>
      <p:ext uri="{BB962C8B-B14F-4D97-AF65-F5344CB8AC3E}">
        <p14:creationId xmlns:p14="http://schemas.microsoft.com/office/powerpoint/2010/main" val="39545693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FI" sz="1200" dirty="0">
                <a:solidFill>
                  <a:schemeClr val="tx1"/>
                </a:solidFill>
                <a:latin typeface="+mn-lt"/>
                <a:ea typeface="+mn-ea"/>
                <a:cs typeface="+mn-cs"/>
              </a:rPr>
              <a:t>Människan påverkar miljön på många sätt. I Finland lever 5,5 miljoner människor och ungefär 5 000 stora rovdjur. Städer, bilvägar och åkrar inkräktar på naturmiljöerna. Människan reglerar antalet stora rovdjur och många andra djur genom jakt eller utfodring. För att de stora rovdjuren ska kunna reglera stammarna av sina bytesdjur, måste antalet rovdjur vara tillräckligt stort i förhållande till bytesdjuren. I Finland har de stora rovdjuren en reglerande funktion främst i lokala stammar. </a:t>
            </a:r>
          </a:p>
          <a:p>
            <a:r>
              <a:rPr lang="sv-FI" sz="1200" dirty="0">
                <a:solidFill>
                  <a:schemeClr val="tx1"/>
                </a:solidFill>
                <a:latin typeface="+mn-lt"/>
                <a:ea typeface="+mn-ea"/>
                <a:cs typeface="+mn-cs"/>
              </a:rPr>
              <a:t>Jämfört med människans enorma miljöpåverkan har de stora rovdjuren på många ställen endast en obetydlig effekt.</a:t>
            </a:r>
          </a:p>
        </p:txBody>
      </p:sp>
      <p:sp>
        <p:nvSpPr>
          <p:cNvPr id="4" name="Dian numeron paikkamerkki 3"/>
          <p:cNvSpPr>
            <a:spLocks noGrp="1"/>
          </p:cNvSpPr>
          <p:nvPr>
            <p:ph type="sldNum" sz="quarter" idx="5"/>
          </p:nvPr>
        </p:nvSpPr>
        <p:spPr/>
        <p:txBody>
          <a:bodyPr/>
          <a:lstStyle/>
          <a:p>
            <a:fld id="{E30A6191-D554-CD40-8FB9-06F3B621137A}" type="slidenum">
              <a:rPr lang="en-FI" smtClean="0"/>
              <a:t>9</a:t>
            </a:fld>
            <a:endParaRPr lang="en-FI"/>
          </a:p>
        </p:txBody>
      </p:sp>
    </p:spTree>
    <p:extLst>
      <p:ext uri="{BB962C8B-B14F-4D97-AF65-F5344CB8AC3E}">
        <p14:creationId xmlns:p14="http://schemas.microsoft.com/office/powerpoint/2010/main" val="10292725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Footer Placeholder 5">
            <a:extLst>
              <a:ext uri="{FF2B5EF4-FFF2-40B4-BE49-F238E27FC236}">
                <a16:creationId xmlns:a16="http://schemas.microsoft.com/office/drawing/2014/main" id="{D71664DE-5837-4F5D-B422-A4CD770B9A10}"/>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3" name="Slide Number Placeholder 6">
            <a:extLst>
              <a:ext uri="{FF2B5EF4-FFF2-40B4-BE49-F238E27FC236}">
                <a16:creationId xmlns:a16="http://schemas.microsoft.com/office/drawing/2014/main" id="{6A9130EC-95EA-4E25-84C7-6AF0AEDFE766}"/>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5" name="Sisällön paikkamerkki 2">
            <a:extLst>
              <a:ext uri="{FF2B5EF4-FFF2-40B4-BE49-F238E27FC236}">
                <a16:creationId xmlns:a16="http://schemas.microsoft.com/office/drawing/2014/main" id="{C61AD5F9-65A0-4529-B043-AAD0B97E3ED5}"/>
              </a:ext>
            </a:extLst>
          </p:cNvPr>
          <p:cNvSpPr txBox="1">
            <a:spLocks/>
          </p:cNvSpPr>
          <p:nvPr userDrawn="1"/>
        </p:nvSpPr>
        <p:spPr>
          <a:xfrm>
            <a:off x="6814356" y="5240215"/>
            <a:ext cx="5085629" cy="463061"/>
          </a:xfrm>
          <a:prstGeom prst="rect">
            <a:avLst/>
          </a:prstGeom>
          <a:noFill/>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endParaRPr lang="fi-FI" sz="1000" i="1" dirty="0">
              <a:solidFill>
                <a:schemeClr val="bg1"/>
              </a:solidFill>
              <a:latin typeface="Calibri" panose="020F0502020204030204" pitchFamily="34" charset="0"/>
              <a:cs typeface="Calibri" panose="020F0502020204030204" pitchFamily="34" charset="0"/>
            </a:endParaRPr>
          </a:p>
        </p:txBody>
      </p:sp>
      <p:sp>
        <p:nvSpPr>
          <p:cNvPr id="9" name="Title Placeholder 1">
            <a:extLst>
              <a:ext uri="{FF2B5EF4-FFF2-40B4-BE49-F238E27FC236}">
                <a16:creationId xmlns:a16="http://schemas.microsoft.com/office/drawing/2014/main" id="{A8B8636D-0A02-41B3-ACBC-D45A35C278BB}"/>
              </a:ext>
            </a:extLst>
          </p:cNvPr>
          <p:cNvSpPr>
            <a:spLocks noGrp="1"/>
          </p:cNvSpPr>
          <p:nvPr>
            <p:ph type="title"/>
          </p:nvPr>
        </p:nvSpPr>
        <p:spPr>
          <a:xfrm>
            <a:off x="0" y="365126"/>
            <a:ext cx="12192000" cy="723446"/>
          </a:xfrm>
          <a:prstGeom prst="rect">
            <a:avLst/>
          </a:prstGeom>
        </p:spPr>
        <p:txBody>
          <a:bodyPr vert="horz" lIns="91440" tIns="45720" rIns="91440" bIns="45720" rtlCol="0" anchor="ctr">
            <a:normAutofit/>
          </a:bodyPr>
          <a:lstStyle/>
          <a:p>
            <a:r>
              <a:rPr lang="en-GB" dirty="0"/>
              <a:t>Click to edit Master title style</a:t>
            </a:r>
            <a:endParaRPr lang="en-FI" dirty="0"/>
          </a:p>
        </p:txBody>
      </p:sp>
      <p:sp>
        <p:nvSpPr>
          <p:cNvPr id="11" name="Picture Placeholder 2">
            <a:extLst>
              <a:ext uri="{FF2B5EF4-FFF2-40B4-BE49-F238E27FC236}">
                <a16:creationId xmlns:a16="http://schemas.microsoft.com/office/drawing/2014/main" id="{2F1EF623-705B-494E-A44D-E6D30A727891}"/>
              </a:ext>
            </a:extLst>
          </p:cNvPr>
          <p:cNvSpPr>
            <a:spLocks noGrp="1"/>
          </p:cNvSpPr>
          <p:nvPr>
            <p:ph type="pic" idx="13"/>
          </p:nvPr>
        </p:nvSpPr>
        <p:spPr>
          <a:xfrm>
            <a:off x="3018971" y="1213575"/>
            <a:ext cx="9173028" cy="4737282"/>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FI"/>
          </a:p>
        </p:txBody>
      </p:sp>
      <p:sp>
        <p:nvSpPr>
          <p:cNvPr id="12" name="Content Placeholder 2">
            <a:extLst>
              <a:ext uri="{FF2B5EF4-FFF2-40B4-BE49-F238E27FC236}">
                <a16:creationId xmlns:a16="http://schemas.microsoft.com/office/drawing/2014/main" id="{BCB7AB19-590B-4DAB-AE81-EC7D99A6CE40}"/>
              </a:ext>
            </a:extLst>
          </p:cNvPr>
          <p:cNvSpPr>
            <a:spLocks noGrp="1"/>
          </p:cNvSpPr>
          <p:nvPr>
            <p:ph idx="14" hasCustomPrompt="1"/>
          </p:nvPr>
        </p:nvSpPr>
        <p:spPr>
          <a:xfrm>
            <a:off x="6977068" y="5585732"/>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
        <p:nvSpPr>
          <p:cNvPr id="14" name="Tekstin paikkamerkki 13">
            <a:extLst>
              <a:ext uri="{FF2B5EF4-FFF2-40B4-BE49-F238E27FC236}">
                <a16:creationId xmlns:a16="http://schemas.microsoft.com/office/drawing/2014/main" id="{B55BF61D-78B7-4C96-A39D-AB350A9A0A81}"/>
              </a:ext>
            </a:extLst>
          </p:cNvPr>
          <p:cNvSpPr>
            <a:spLocks noGrp="1"/>
          </p:cNvSpPr>
          <p:nvPr>
            <p:ph type="body" sz="quarter" idx="15"/>
          </p:nvPr>
        </p:nvSpPr>
        <p:spPr>
          <a:xfrm>
            <a:off x="292015" y="1213575"/>
            <a:ext cx="2601912" cy="4737282"/>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Tree>
    <p:extLst>
      <p:ext uri="{BB962C8B-B14F-4D97-AF65-F5344CB8AC3E}">
        <p14:creationId xmlns:p14="http://schemas.microsoft.com/office/powerpoint/2010/main" val="1281433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3">
            <a:extLst>
              <a:ext uri="{FF2B5EF4-FFF2-40B4-BE49-F238E27FC236}">
                <a16:creationId xmlns:a16="http://schemas.microsoft.com/office/drawing/2014/main" id="{76AFC560-344E-44EE-AC68-1967659DC879}"/>
              </a:ext>
            </a:extLst>
          </p:cNvPr>
          <p:cNvSpPr/>
          <p:nvPr userDrawn="1"/>
        </p:nvSpPr>
        <p:spPr>
          <a:xfrm>
            <a:off x="0" y="-1"/>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0" name="Rectangle 7">
            <a:extLst>
              <a:ext uri="{FF2B5EF4-FFF2-40B4-BE49-F238E27FC236}">
                <a16:creationId xmlns:a16="http://schemas.microsoft.com/office/drawing/2014/main" id="{231E971E-353B-4FCC-9A44-3D3AA99718DC}"/>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1" name="Footer Placeholder 5">
            <a:extLst>
              <a:ext uri="{FF2B5EF4-FFF2-40B4-BE49-F238E27FC236}">
                <a16:creationId xmlns:a16="http://schemas.microsoft.com/office/drawing/2014/main" id="{90BBC6E4-71DF-4AA8-81D7-6EE0024C0007}"/>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2" name="Slide Number Placeholder 6">
            <a:extLst>
              <a:ext uri="{FF2B5EF4-FFF2-40B4-BE49-F238E27FC236}">
                <a16:creationId xmlns:a16="http://schemas.microsoft.com/office/drawing/2014/main" id="{31921DFE-B137-459A-B6DE-7914FEDE7BF0}"/>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2" name="Title 1">
            <a:extLst>
              <a:ext uri="{FF2B5EF4-FFF2-40B4-BE49-F238E27FC236}">
                <a16:creationId xmlns:a16="http://schemas.microsoft.com/office/drawing/2014/main" id="{F61DCCC8-5D99-A84E-ABEA-D01DB3996B04}"/>
              </a:ext>
            </a:extLst>
          </p:cNvPr>
          <p:cNvSpPr>
            <a:spLocks noGrp="1"/>
          </p:cNvSpPr>
          <p:nvPr>
            <p:ph type="ctrTitle" hasCustomPrompt="1"/>
          </p:nvPr>
        </p:nvSpPr>
        <p:spPr>
          <a:xfrm>
            <a:off x="1523999" y="2235199"/>
            <a:ext cx="9144000" cy="2387600"/>
          </a:xfrm>
          <a:prstGeom prst="rect">
            <a:avLst/>
          </a:prstGeom>
        </p:spPr>
        <p:txBody>
          <a:bodyPr anchor="ctr"/>
          <a:lstStyle>
            <a:lvl1pPr algn="ctr">
              <a:defRPr sz="6000">
                <a:solidFill>
                  <a:schemeClr val="bg1"/>
                </a:solidFill>
              </a:defRPr>
            </a:lvl1pPr>
          </a:lstStyle>
          <a:p>
            <a:r>
              <a:rPr lang="en-GB"/>
              <a:t>Click to edit Master title style</a:t>
            </a:r>
            <a:endParaRPr lang="en-FI"/>
          </a:p>
        </p:txBody>
      </p:sp>
    </p:spTree>
    <p:extLst>
      <p:ext uri="{BB962C8B-B14F-4D97-AF65-F5344CB8AC3E}">
        <p14:creationId xmlns:p14="http://schemas.microsoft.com/office/powerpoint/2010/main" val="335278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7" name="Rectangle 5">
            <a:extLst>
              <a:ext uri="{FF2B5EF4-FFF2-40B4-BE49-F238E27FC236}">
                <a16:creationId xmlns:a16="http://schemas.microsoft.com/office/drawing/2014/main" id="{AFB5990D-CEF8-412B-8357-681DDB004152}"/>
              </a:ext>
            </a:extLst>
          </p:cNvPr>
          <p:cNvSpPr/>
          <p:nvPr userDrawn="1"/>
        </p:nvSpPr>
        <p:spPr>
          <a:xfrm>
            <a:off x="0" y="1"/>
            <a:ext cx="12191999" cy="6857999"/>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8" name="Rectangle 8">
            <a:extLst>
              <a:ext uri="{FF2B5EF4-FFF2-40B4-BE49-F238E27FC236}">
                <a16:creationId xmlns:a16="http://schemas.microsoft.com/office/drawing/2014/main" id="{8D1CD71E-90EB-411F-9B48-6E88A47090CE}"/>
              </a:ext>
            </a:extLst>
          </p:cNvPr>
          <p:cNvSpPr/>
          <p:nvPr userDrawn="1"/>
        </p:nvSpPr>
        <p:spPr>
          <a:xfrm>
            <a:off x="0" y="1213573"/>
            <a:ext cx="12192000" cy="4430851"/>
          </a:xfrm>
          <a:prstGeom prst="rect">
            <a:avLst/>
          </a:prstGeom>
          <a:solidFill>
            <a:srgbClr val="846E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3" name="Footer Placeholder 5">
            <a:extLst>
              <a:ext uri="{FF2B5EF4-FFF2-40B4-BE49-F238E27FC236}">
                <a16:creationId xmlns:a16="http://schemas.microsoft.com/office/drawing/2014/main" id="{5A01C49F-4A98-4923-9735-78B44BBC1886}"/>
              </a:ext>
            </a:extLst>
          </p:cNvPr>
          <p:cNvSpPr>
            <a:spLocks noGrp="1"/>
          </p:cNvSpPr>
          <p:nvPr>
            <p:ph type="ftr" sz="quarter" idx="11"/>
          </p:nvPr>
        </p:nvSpPr>
        <p:spPr>
          <a:xfrm>
            <a:off x="190500" y="6356350"/>
            <a:ext cx="4114800" cy="365125"/>
          </a:xfrm>
        </p:spPr>
        <p:txBody>
          <a:bodyPr/>
          <a:lstStyle>
            <a:lvl1pPr>
              <a:defRPr>
                <a:solidFill>
                  <a:schemeClr val="bg1"/>
                </a:solidFill>
              </a:defRPr>
            </a:lvl1pPr>
          </a:lstStyle>
          <a:p>
            <a:r>
              <a:rPr lang="en-GB" sz="1000" spc="600">
                <a:latin typeface="+mj-lt"/>
              </a:rPr>
              <a:t>SUURPETOJEN JÄLJILLÄ</a:t>
            </a:r>
            <a:endParaRPr lang="en-FI" sz="1000" spc="600" dirty="0">
              <a:latin typeface="+mj-lt"/>
            </a:endParaRPr>
          </a:p>
        </p:txBody>
      </p:sp>
      <p:sp>
        <p:nvSpPr>
          <p:cNvPr id="14" name="Slide Number Placeholder 6">
            <a:extLst>
              <a:ext uri="{FF2B5EF4-FFF2-40B4-BE49-F238E27FC236}">
                <a16:creationId xmlns:a16="http://schemas.microsoft.com/office/drawing/2014/main" id="{C728DD13-9101-49FC-9334-6C44288028ED}"/>
              </a:ext>
            </a:extLst>
          </p:cNvPr>
          <p:cNvSpPr>
            <a:spLocks noGrp="1"/>
          </p:cNvSpPr>
          <p:nvPr>
            <p:ph type="sldNum" sz="quarter" idx="12"/>
          </p:nvPr>
        </p:nvSpPr>
        <p:spPr>
          <a:xfrm>
            <a:off x="9156785" y="6356350"/>
            <a:ext cx="2743200" cy="365125"/>
          </a:xfrm>
        </p:spPr>
        <p:txBody>
          <a:bodyPr/>
          <a:lstStyle>
            <a:lvl1pPr algn="r">
              <a:defRPr>
                <a:solidFill>
                  <a:schemeClr val="bg1"/>
                </a:solidFill>
              </a:defRPr>
            </a:lvl1pPr>
          </a:lstStyle>
          <a:p>
            <a:fld id="{F1B56944-1AE8-0B48-99F0-2FBD684E400F}" type="slidenum">
              <a:rPr lang="en-FI" sz="1000" smtClean="0"/>
              <a:pPr/>
              <a:t>‹#›</a:t>
            </a:fld>
            <a:endParaRPr lang="en-FI" sz="1000" dirty="0"/>
          </a:p>
        </p:txBody>
      </p:sp>
      <p:sp>
        <p:nvSpPr>
          <p:cNvPr id="2" name="Title 1">
            <a:extLst>
              <a:ext uri="{FF2B5EF4-FFF2-40B4-BE49-F238E27FC236}">
                <a16:creationId xmlns:a16="http://schemas.microsoft.com/office/drawing/2014/main" id="{F61DCCC8-5D99-A84E-ABEA-D01DB3996B04}"/>
              </a:ext>
            </a:extLst>
          </p:cNvPr>
          <p:cNvSpPr>
            <a:spLocks noGrp="1"/>
          </p:cNvSpPr>
          <p:nvPr>
            <p:ph type="ctrTitle" hasCustomPrompt="1"/>
          </p:nvPr>
        </p:nvSpPr>
        <p:spPr>
          <a:xfrm>
            <a:off x="1523999" y="2235199"/>
            <a:ext cx="9144000" cy="2387600"/>
          </a:xfrm>
          <a:prstGeom prst="rect">
            <a:avLst/>
          </a:prstGeom>
        </p:spPr>
        <p:txBody>
          <a:bodyPr anchor="ctr"/>
          <a:lstStyle>
            <a:lvl1pPr algn="ctr">
              <a:defRPr sz="6000">
                <a:solidFill>
                  <a:schemeClr val="bg1"/>
                </a:solidFill>
              </a:defRPr>
            </a:lvl1pPr>
          </a:lstStyle>
          <a:p>
            <a:r>
              <a:rPr lang="en-GB"/>
              <a:t>Click to edit Master title style</a:t>
            </a:r>
            <a:endParaRPr lang="en-FI"/>
          </a:p>
        </p:txBody>
      </p:sp>
    </p:spTree>
    <p:extLst>
      <p:ext uri="{BB962C8B-B14F-4D97-AF65-F5344CB8AC3E}">
        <p14:creationId xmlns:p14="http://schemas.microsoft.com/office/powerpoint/2010/main" val="14570176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6" name="Kuvan paikkamerkki 14">
            <a:extLst>
              <a:ext uri="{FF2B5EF4-FFF2-40B4-BE49-F238E27FC236}">
                <a16:creationId xmlns:a16="http://schemas.microsoft.com/office/drawing/2014/main" id="{F350F9CB-1B23-4648-AB67-6C6FB05CAD53}"/>
              </a:ext>
            </a:extLst>
          </p:cNvPr>
          <p:cNvSpPr>
            <a:spLocks noGrp="1"/>
          </p:cNvSpPr>
          <p:nvPr>
            <p:ph type="pic" sz="quarter" idx="18"/>
          </p:nvPr>
        </p:nvSpPr>
        <p:spPr>
          <a:xfrm>
            <a:off x="6172200" y="1328510"/>
            <a:ext cx="6172200" cy="3798887"/>
          </a:xfrm>
        </p:spPr>
        <p:txBody>
          <a:bodyPr/>
          <a:lstStyle/>
          <a:p>
            <a:endParaRPr lang="fi-FI"/>
          </a:p>
        </p:txBody>
      </p:sp>
      <p:sp>
        <p:nvSpPr>
          <p:cNvPr id="15" name="Kuvan paikkamerkki 14">
            <a:extLst>
              <a:ext uri="{FF2B5EF4-FFF2-40B4-BE49-F238E27FC236}">
                <a16:creationId xmlns:a16="http://schemas.microsoft.com/office/drawing/2014/main" id="{4738B0EC-DBA9-48A2-ACD2-87DF37B28550}"/>
              </a:ext>
            </a:extLst>
          </p:cNvPr>
          <p:cNvSpPr>
            <a:spLocks noGrp="1"/>
          </p:cNvSpPr>
          <p:nvPr>
            <p:ph type="pic" sz="quarter" idx="17"/>
          </p:nvPr>
        </p:nvSpPr>
        <p:spPr>
          <a:xfrm>
            <a:off x="0" y="1322388"/>
            <a:ext cx="6172200" cy="3798887"/>
          </a:xfrm>
        </p:spPr>
        <p:txBody>
          <a:bodyPr/>
          <a:lstStyle/>
          <a:p>
            <a:endParaRPr lang="fi-FI"/>
          </a:p>
        </p:txBody>
      </p:sp>
      <p:sp>
        <p:nvSpPr>
          <p:cNvPr id="2" name="Title 1">
            <a:extLst>
              <a:ext uri="{FF2B5EF4-FFF2-40B4-BE49-F238E27FC236}">
                <a16:creationId xmlns:a16="http://schemas.microsoft.com/office/drawing/2014/main" id="{A31A1415-C7A5-5144-9C61-3F8470580631}"/>
              </a:ext>
            </a:extLst>
          </p:cNvPr>
          <p:cNvSpPr>
            <a:spLocks noGrp="1"/>
          </p:cNvSpPr>
          <p:nvPr>
            <p:ph type="title"/>
          </p:nvPr>
        </p:nvSpPr>
        <p:spPr>
          <a:xfrm>
            <a:off x="0" y="365125"/>
            <a:ext cx="12192000" cy="766989"/>
          </a:xfrm>
          <a:prstGeom prst="rect">
            <a:avLst/>
          </a:prstGeom>
        </p:spPr>
        <p:txBody>
          <a:bodyPr/>
          <a:lstStyle/>
          <a:p>
            <a:r>
              <a:rPr lang="en-GB"/>
              <a:t>Click to edit Master title style</a:t>
            </a:r>
            <a:endParaRPr lang="en-FI"/>
          </a:p>
        </p:txBody>
      </p:sp>
      <p:sp>
        <p:nvSpPr>
          <p:cNvPr id="8" name="Footer Placeholder 5">
            <a:extLst>
              <a:ext uri="{FF2B5EF4-FFF2-40B4-BE49-F238E27FC236}">
                <a16:creationId xmlns:a16="http://schemas.microsoft.com/office/drawing/2014/main" id="{AC3F04D5-6DC3-4F38-80CA-20B1DE5436A0}"/>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9" name="Slide Number Placeholder 6">
            <a:extLst>
              <a:ext uri="{FF2B5EF4-FFF2-40B4-BE49-F238E27FC236}">
                <a16:creationId xmlns:a16="http://schemas.microsoft.com/office/drawing/2014/main" id="{21A45539-DDBB-4072-872F-4F247B22A0CA}"/>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10" name="Content Placeholder 2">
            <a:extLst>
              <a:ext uri="{FF2B5EF4-FFF2-40B4-BE49-F238E27FC236}">
                <a16:creationId xmlns:a16="http://schemas.microsoft.com/office/drawing/2014/main" id="{79970D53-818E-47ED-8656-AB15788E717E}"/>
              </a:ext>
            </a:extLst>
          </p:cNvPr>
          <p:cNvSpPr>
            <a:spLocks noGrp="1"/>
          </p:cNvSpPr>
          <p:nvPr>
            <p:ph sz="half" idx="13"/>
          </p:nvPr>
        </p:nvSpPr>
        <p:spPr>
          <a:xfrm>
            <a:off x="0" y="5250089"/>
            <a:ext cx="6172200" cy="965200"/>
          </a:xfrm>
          <a:prstGeom prst="rect">
            <a:avLst/>
          </a:prstGeom>
        </p:spPr>
        <p:txBody>
          <a:bodyPr/>
          <a:lstStyle>
            <a:lvl1pPr marL="0" indent="0">
              <a:buNone/>
              <a:defRPr i="1"/>
            </a:lvl1pPr>
            <a:lvl2pPr marL="457200" indent="0">
              <a:buNone/>
              <a:defRPr i="1"/>
            </a:lvl2pPr>
            <a:lvl3pPr marL="914400" indent="0">
              <a:buNone/>
              <a:defRPr i="1"/>
            </a:lvl3pPr>
            <a:lvl4pPr marL="1371600" indent="0">
              <a:buNone/>
              <a:defRPr i="1"/>
            </a:lvl4pPr>
            <a:lvl5pPr marL="1828800" indent="0">
              <a:buNone/>
              <a:defRPr i="1"/>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1" name="Content Placeholder 2">
            <a:extLst>
              <a:ext uri="{FF2B5EF4-FFF2-40B4-BE49-F238E27FC236}">
                <a16:creationId xmlns:a16="http://schemas.microsoft.com/office/drawing/2014/main" id="{17B600C2-9565-4EB9-A87F-1070A124B0C1}"/>
              </a:ext>
            </a:extLst>
          </p:cNvPr>
          <p:cNvSpPr>
            <a:spLocks noGrp="1"/>
          </p:cNvSpPr>
          <p:nvPr>
            <p:ph sz="half" idx="14"/>
          </p:nvPr>
        </p:nvSpPr>
        <p:spPr>
          <a:xfrm>
            <a:off x="6172200" y="5253264"/>
            <a:ext cx="6172200" cy="965200"/>
          </a:xfrm>
          <a:prstGeom prst="rect">
            <a:avLst/>
          </a:prstGeom>
        </p:spPr>
        <p:txBody>
          <a:bodyPr/>
          <a:lstStyle>
            <a:lvl1pPr marL="0" indent="0">
              <a:buNone/>
              <a:defRPr i="1"/>
            </a:lvl1pPr>
            <a:lvl2pPr marL="457200" indent="0">
              <a:buNone/>
              <a:defRPr i="1"/>
            </a:lvl2pPr>
            <a:lvl3pPr marL="914400" indent="0">
              <a:buNone/>
              <a:defRPr i="1"/>
            </a:lvl3pPr>
            <a:lvl4pPr marL="1371600" indent="0">
              <a:buNone/>
              <a:defRPr i="1"/>
            </a:lvl4pPr>
            <a:lvl5pPr marL="1828800" indent="0">
              <a:buNone/>
              <a:defRPr i="1"/>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2" name="Content Placeholder 2">
            <a:extLst>
              <a:ext uri="{FF2B5EF4-FFF2-40B4-BE49-F238E27FC236}">
                <a16:creationId xmlns:a16="http://schemas.microsoft.com/office/drawing/2014/main" id="{BA515E7A-581B-4045-9DB3-37385E6C253B}"/>
              </a:ext>
            </a:extLst>
          </p:cNvPr>
          <p:cNvSpPr>
            <a:spLocks noGrp="1"/>
          </p:cNvSpPr>
          <p:nvPr>
            <p:ph idx="15" hasCustomPrompt="1"/>
          </p:nvPr>
        </p:nvSpPr>
        <p:spPr>
          <a:xfrm>
            <a:off x="968744" y="4755900"/>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
        <p:nvSpPr>
          <p:cNvPr id="13" name="Content Placeholder 2">
            <a:extLst>
              <a:ext uri="{FF2B5EF4-FFF2-40B4-BE49-F238E27FC236}">
                <a16:creationId xmlns:a16="http://schemas.microsoft.com/office/drawing/2014/main" id="{B7338B11-5033-4AFD-A71A-DC937F315A10}"/>
              </a:ext>
            </a:extLst>
          </p:cNvPr>
          <p:cNvSpPr>
            <a:spLocks noGrp="1"/>
          </p:cNvSpPr>
          <p:nvPr>
            <p:ph idx="16" hasCustomPrompt="1"/>
          </p:nvPr>
        </p:nvSpPr>
        <p:spPr>
          <a:xfrm>
            <a:off x="6988544" y="4760890"/>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Tree>
    <p:extLst>
      <p:ext uri="{BB962C8B-B14F-4D97-AF65-F5344CB8AC3E}">
        <p14:creationId xmlns:p14="http://schemas.microsoft.com/office/powerpoint/2010/main" val="30304153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FAEFD3A2-9788-4A15-9EAA-5B34F05C33FD}"/>
              </a:ext>
            </a:extLst>
          </p:cNvPr>
          <p:cNvSpPr/>
          <p:nvPr userDrawn="1"/>
        </p:nvSpPr>
        <p:spPr>
          <a:xfrm>
            <a:off x="0" y="-1"/>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7" name="Rectangle 7">
            <a:extLst>
              <a:ext uri="{FF2B5EF4-FFF2-40B4-BE49-F238E27FC236}">
                <a16:creationId xmlns:a16="http://schemas.microsoft.com/office/drawing/2014/main" id="{F4856731-4752-48DE-B6FA-9A44D5E62E98}"/>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65125"/>
            <a:ext cx="10515600" cy="848449"/>
          </a:xfrm>
          <a:prstGeom prst="rect">
            <a:avLst/>
          </a:prstGeom>
        </p:spPr>
        <p:txBody>
          <a:bodyPr/>
          <a:lstStyle>
            <a:lvl1pPr>
              <a:defRPr>
                <a:solidFill>
                  <a:schemeClr val="bg1"/>
                </a:solidFill>
              </a:defRPr>
            </a:lvl1pPr>
          </a:lstStyle>
          <a:p>
            <a:r>
              <a:rPr lang="en-GB" dirty="0"/>
              <a:t>Click to edit Master title style</a:t>
            </a:r>
            <a:endParaRPr lang="en-FI" dirty="0"/>
          </a:p>
        </p:txBody>
      </p:sp>
      <p:pic>
        <p:nvPicPr>
          <p:cNvPr id="8" name="Graphic 9">
            <a:extLst>
              <a:ext uri="{FF2B5EF4-FFF2-40B4-BE49-F238E27FC236}">
                <a16:creationId xmlns:a16="http://schemas.microsoft.com/office/drawing/2014/main" id="{A1054F36-2EF0-4B66-8916-15AEA8762947}"/>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860" r="860"/>
          <a:stretch/>
        </p:blipFill>
        <p:spPr>
          <a:xfrm>
            <a:off x="5274653" y="2571196"/>
            <a:ext cx="1642694" cy="1715607"/>
          </a:xfrm>
          <a:prstGeom prst="rect">
            <a:avLst/>
          </a:prstGeom>
        </p:spPr>
      </p:pic>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Tree>
    <p:extLst>
      <p:ext uri="{BB962C8B-B14F-4D97-AF65-F5344CB8AC3E}">
        <p14:creationId xmlns:p14="http://schemas.microsoft.com/office/powerpoint/2010/main" val="4268903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FAEFD3A2-9788-4A15-9EAA-5B34F05C33FD}"/>
              </a:ext>
            </a:extLst>
          </p:cNvPr>
          <p:cNvSpPr/>
          <p:nvPr userDrawn="1"/>
        </p:nvSpPr>
        <p:spPr>
          <a:xfrm>
            <a:off x="0" y="-1"/>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7" name="Rectangle 7">
            <a:extLst>
              <a:ext uri="{FF2B5EF4-FFF2-40B4-BE49-F238E27FC236}">
                <a16:creationId xmlns:a16="http://schemas.microsoft.com/office/drawing/2014/main" id="{F4856731-4752-48DE-B6FA-9A44D5E62E98}"/>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063744"/>
            <a:ext cx="10515600" cy="2143188"/>
          </a:xfrm>
          <a:prstGeom prst="rect">
            <a:avLst/>
          </a:prstGeom>
        </p:spPr>
        <p:txBody>
          <a:bodyPr/>
          <a:lstStyle>
            <a:lvl1pPr>
              <a:defRPr>
                <a:solidFill>
                  <a:schemeClr val="bg1"/>
                </a:solidFill>
              </a:defRPr>
            </a:lvl1pPr>
          </a:lstStyle>
          <a:p>
            <a:r>
              <a:rPr lang="en-GB" dirty="0"/>
              <a:t>Click to edit Master title style</a:t>
            </a:r>
            <a:endParaRPr lang="en-FI" dirty="0"/>
          </a:p>
        </p:txBody>
      </p:sp>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pic>
        <p:nvPicPr>
          <p:cNvPr id="11" name="Graphic 20">
            <a:extLst>
              <a:ext uri="{FF2B5EF4-FFF2-40B4-BE49-F238E27FC236}">
                <a16:creationId xmlns:a16="http://schemas.microsoft.com/office/drawing/2014/main" id="{FBC89C92-4084-4BE8-80D6-CACCB2D88760}"/>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42030" t="36421" r="41661" b="35839"/>
          <a:stretch/>
        </p:blipFill>
        <p:spPr>
          <a:xfrm>
            <a:off x="5446765" y="1651068"/>
            <a:ext cx="1298467" cy="1242361"/>
          </a:xfrm>
          <a:prstGeom prst="rect">
            <a:avLst/>
          </a:prstGeom>
        </p:spPr>
      </p:pic>
    </p:spTree>
    <p:extLst>
      <p:ext uri="{BB962C8B-B14F-4D97-AF65-F5344CB8AC3E}">
        <p14:creationId xmlns:p14="http://schemas.microsoft.com/office/powerpoint/2010/main" val="59731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2_Title Only">
    <p:spTree>
      <p:nvGrpSpPr>
        <p:cNvPr id="1" name=""/>
        <p:cNvGrpSpPr/>
        <p:nvPr/>
      </p:nvGrpSpPr>
      <p:grpSpPr>
        <a:xfrm>
          <a:off x="0" y="0"/>
          <a:ext cx="0" cy="0"/>
          <a:chOff x="0" y="0"/>
          <a:chExt cx="0" cy="0"/>
        </a:xfrm>
      </p:grpSpPr>
      <p:sp>
        <p:nvSpPr>
          <p:cNvPr id="8" name="Rectangle 5">
            <a:extLst>
              <a:ext uri="{FF2B5EF4-FFF2-40B4-BE49-F238E27FC236}">
                <a16:creationId xmlns:a16="http://schemas.microsoft.com/office/drawing/2014/main" id="{87DB3081-D772-495C-AFBA-6AE0222747E0}"/>
              </a:ext>
            </a:extLst>
          </p:cNvPr>
          <p:cNvSpPr/>
          <p:nvPr userDrawn="1"/>
        </p:nvSpPr>
        <p:spPr>
          <a:xfrm>
            <a:off x="0" y="1"/>
            <a:ext cx="12191999" cy="6857999"/>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2" name="Rectangle 8">
            <a:extLst>
              <a:ext uri="{FF2B5EF4-FFF2-40B4-BE49-F238E27FC236}">
                <a16:creationId xmlns:a16="http://schemas.microsoft.com/office/drawing/2014/main" id="{F0A62F56-E77E-4718-9058-048EAACB312A}"/>
              </a:ext>
            </a:extLst>
          </p:cNvPr>
          <p:cNvSpPr/>
          <p:nvPr userDrawn="1"/>
        </p:nvSpPr>
        <p:spPr>
          <a:xfrm>
            <a:off x="0" y="1213573"/>
            <a:ext cx="12192000" cy="4430851"/>
          </a:xfrm>
          <a:prstGeom prst="rect">
            <a:avLst/>
          </a:prstGeom>
          <a:solidFill>
            <a:srgbClr val="846E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063744"/>
            <a:ext cx="10515600" cy="2143188"/>
          </a:xfrm>
          <a:prstGeom prst="rect">
            <a:avLst/>
          </a:prstGeom>
        </p:spPr>
        <p:txBody>
          <a:bodyPr/>
          <a:lstStyle>
            <a:lvl1pPr>
              <a:defRPr>
                <a:solidFill>
                  <a:schemeClr val="bg1"/>
                </a:solidFill>
              </a:defRPr>
            </a:lvl1pPr>
          </a:lstStyle>
          <a:p>
            <a:r>
              <a:rPr lang="en-GB" dirty="0"/>
              <a:t>Click to edit Master title style</a:t>
            </a:r>
            <a:endParaRPr lang="en-FI" dirty="0"/>
          </a:p>
        </p:txBody>
      </p:sp>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lvl1pPr>
              <a:defRPr>
                <a:solidFill>
                  <a:schemeClr val="bg1"/>
                </a:solidFill>
              </a:defRPr>
            </a:lvl1pPr>
          </a:lstStyle>
          <a:p>
            <a:r>
              <a:rPr lang="en-GB" sz="1000" spc="600">
                <a:latin typeface="+mj-lt"/>
              </a:rPr>
              <a:t>SUURPETOJEN JÄLJILLÄ</a:t>
            </a:r>
            <a:endParaRPr lang="en-FI" sz="1000" spc="600" dirty="0">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solidFill>
                  <a:schemeClr val="bg1"/>
                </a:solidFill>
              </a:defRPr>
            </a:lvl1pPr>
          </a:lstStyle>
          <a:p>
            <a:fld id="{F1B56944-1AE8-0B48-99F0-2FBD684E400F}" type="slidenum">
              <a:rPr lang="en-FI" sz="1000" smtClean="0"/>
              <a:pPr/>
              <a:t>‹#›</a:t>
            </a:fld>
            <a:endParaRPr lang="en-FI" sz="1000" dirty="0"/>
          </a:p>
        </p:txBody>
      </p:sp>
      <p:pic>
        <p:nvPicPr>
          <p:cNvPr id="11" name="Graphic 20">
            <a:extLst>
              <a:ext uri="{FF2B5EF4-FFF2-40B4-BE49-F238E27FC236}">
                <a16:creationId xmlns:a16="http://schemas.microsoft.com/office/drawing/2014/main" id="{FBC89C92-4084-4BE8-80D6-CACCB2D88760}"/>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42030" t="36421" r="41661" b="35839"/>
          <a:stretch/>
        </p:blipFill>
        <p:spPr>
          <a:xfrm>
            <a:off x="5446765" y="1651068"/>
            <a:ext cx="1298467" cy="1242361"/>
          </a:xfrm>
          <a:prstGeom prst="rect">
            <a:avLst/>
          </a:prstGeom>
        </p:spPr>
      </p:pic>
    </p:spTree>
    <p:extLst>
      <p:ext uri="{BB962C8B-B14F-4D97-AF65-F5344CB8AC3E}">
        <p14:creationId xmlns:p14="http://schemas.microsoft.com/office/powerpoint/2010/main" val="31379673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Footer Placeholder 5">
            <a:extLst>
              <a:ext uri="{FF2B5EF4-FFF2-40B4-BE49-F238E27FC236}">
                <a16:creationId xmlns:a16="http://schemas.microsoft.com/office/drawing/2014/main" id="{853881E3-7C5E-4787-8615-991E9BCD8277}"/>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C84F899F-E334-462B-AF1A-A64EAC8DD261}"/>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Tree>
    <p:extLst>
      <p:ext uri="{BB962C8B-B14F-4D97-AF65-F5344CB8AC3E}">
        <p14:creationId xmlns:p14="http://schemas.microsoft.com/office/powerpoint/2010/main" val="38999149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9559A8-D6DD-AF40-9D4F-204CA8C04C20}"/>
              </a:ext>
            </a:extLst>
          </p:cNvPr>
          <p:cNvSpPr>
            <a:spLocks noGrp="1"/>
          </p:cNvSpPr>
          <p:nvPr>
            <p:ph type="title"/>
          </p:nvPr>
        </p:nvSpPr>
        <p:spPr>
          <a:xfrm>
            <a:off x="0" y="365126"/>
            <a:ext cx="12192000" cy="723446"/>
          </a:xfrm>
          <a:prstGeom prst="rect">
            <a:avLst/>
          </a:prstGeom>
        </p:spPr>
        <p:txBody>
          <a:bodyPr vert="horz" lIns="91440" tIns="45720" rIns="91440" bIns="45720" rtlCol="0" anchor="ctr">
            <a:normAutofit/>
          </a:bodyPr>
          <a:lstStyle/>
          <a:p>
            <a:r>
              <a:rPr lang="en-GB" dirty="0"/>
              <a:t>Click to edit Master title style</a:t>
            </a:r>
            <a:endParaRPr lang="en-FI" dirty="0"/>
          </a:p>
        </p:txBody>
      </p:sp>
      <p:sp>
        <p:nvSpPr>
          <p:cNvPr id="3" name="Text Placeholder 2">
            <a:extLst>
              <a:ext uri="{FF2B5EF4-FFF2-40B4-BE49-F238E27FC236}">
                <a16:creationId xmlns:a16="http://schemas.microsoft.com/office/drawing/2014/main" id="{648C2C2D-1376-9B49-BE03-8B5B47570D53}"/>
              </a:ext>
            </a:extLst>
          </p:cNvPr>
          <p:cNvSpPr>
            <a:spLocks noGrp="1"/>
          </p:cNvSpPr>
          <p:nvPr>
            <p:ph type="body" idx="1"/>
          </p:nvPr>
        </p:nvSpPr>
        <p:spPr>
          <a:xfrm>
            <a:off x="190500" y="1543617"/>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4" name="Footer Placeholder 5">
            <a:extLst>
              <a:ext uri="{FF2B5EF4-FFF2-40B4-BE49-F238E27FC236}">
                <a16:creationId xmlns:a16="http://schemas.microsoft.com/office/drawing/2014/main" id="{083F1D83-6D23-45EF-9229-FABFA7916434}"/>
              </a:ext>
            </a:extLst>
          </p:cNvPr>
          <p:cNvSpPr>
            <a:spLocks noGrp="1"/>
          </p:cNvSpPr>
          <p:nvPr>
            <p:ph type="ftr" sz="quarter" idx="3"/>
          </p:nvPr>
        </p:nvSpPr>
        <p:spPr>
          <a:xfrm>
            <a:off x="190500" y="6356350"/>
            <a:ext cx="4114800" cy="365125"/>
          </a:xfrm>
          <a:prstGeom prst="rect">
            <a:avLst/>
          </a:prstGeo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15" name="Slide Number Placeholder 6">
            <a:extLst>
              <a:ext uri="{FF2B5EF4-FFF2-40B4-BE49-F238E27FC236}">
                <a16:creationId xmlns:a16="http://schemas.microsoft.com/office/drawing/2014/main" id="{083CC17E-7C6D-4981-AFA9-1D291F95EB5A}"/>
              </a:ext>
            </a:extLst>
          </p:cNvPr>
          <p:cNvSpPr>
            <a:spLocks noGrp="1"/>
          </p:cNvSpPr>
          <p:nvPr>
            <p:ph type="sldNum" sz="quarter" idx="4"/>
          </p:nvPr>
        </p:nvSpPr>
        <p:spPr>
          <a:xfrm>
            <a:off x="9156785" y="6356350"/>
            <a:ext cx="2743200" cy="365125"/>
          </a:xfrm>
          <a:prstGeom prst="rect">
            <a:avLst/>
          </a:prstGeom>
        </p:spPr>
        <p:txBody>
          <a:bodyPr/>
          <a:lstStyle/>
          <a:p>
            <a:fld id="{F1B56944-1AE8-0B48-99F0-2FBD684E400F}" type="slidenum">
              <a:rPr lang="en-FI" sz="1000" smtClean="0">
                <a:solidFill>
                  <a:srgbClr val="B2CDE5"/>
                </a:solidFill>
              </a:rPr>
              <a:t>‹#›</a:t>
            </a:fld>
            <a:endParaRPr lang="en-FI" sz="1000" dirty="0">
              <a:solidFill>
                <a:srgbClr val="B2CDE5"/>
              </a:solidFill>
            </a:endParaRPr>
          </a:p>
        </p:txBody>
      </p:sp>
    </p:spTree>
    <p:extLst>
      <p:ext uri="{BB962C8B-B14F-4D97-AF65-F5344CB8AC3E}">
        <p14:creationId xmlns:p14="http://schemas.microsoft.com/office/powerpoint/2010/main" val="2557613192"/>
      </p:ext>
    </p:extLst>
  </p:cSld>
  <p:clrMap bg1="lt1" tx1="dk1" bg2="lt2" tx2="dk2" accent1="accent1" accent2="accent2" accent3="accent3" accent4="accent4" accent5="accent5" accent6="accent6" hlink="hlink" folHlink="folHlink"/>
  <p:sldLayoutIdLst>
    <p:sldLayoutId id="2147483660" r:id="rId1"/>
    <p:sldLayoutId id="2147483649" r:id="rId2"/>
    <p:sldLayoutId id="2147483663" r:id="rId3"/>
    <p:sldLayoutId id="2147483652" r:id="rId4"/>
    <p:sldLayoutId id="2147483654" r:id="rId5"/>
    <p:sldLayoutId id="2147483661" r:id="rId6"/>
    <p:sldLayoutId id="2147483662" r:id="rId7"/>
    <p:sldLayoutId id="2147483655" r:id="rId8"/>
  </p:sldLayoutIdLst>
  <p:txStyles>
    <p:titleStyle>
      <a:lvl1pPr algn="ctr" defTabSz="914400" rtl="0" eaLnBrk="1" latinLnBrk="0" hangingPunct="1">
        <a:lnSpc>
          <a:spcPct val="90000"/>
        </a:lnSpc>
        <a:spcBef>
          <a:spcPct val="0"/>
        </a:spcBef>
        <a:buNone/>
        <a:defRPr sz="4000" b="0" kern="1200">
          <a:solidFill>
            <a:srgbClr val="507A9F"/>
          </a:solidFill>
          <a:latin typeface="Rockwell" panose="02060603020205020403" pitchFamily="18"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FD28D53-632F-6540-85C4-7AF5F9F222CF}"/>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0" y="2122"/>
            <a:ext cx="12192000" cy="6858000"/>
          </a:xfrm>
          <a:prstGeom prst="rect">
            <a:avLst/>
          </a:prstGeom>
        </p:spPr>
      </p:pic>
      <p:sp>
        <p:nvSpPr>
          <p:cNvPr id="4" name="Oval 3">
            <a:extLst>
              <a:ext uri="{FF2B5EF4-FFF2-40B4-BE49-F238E27FC236}">
                <a16:creationId xmlns:a16="http://schemas.microsoft.com/office/drawing/2014/main" id="{F4659105-369A-CB43-842D-23D70EFC0C59}"/>
              </a:ext>
              <a:ext uri="{C183D7F6-B498-43B3-948B-1728B52AA6E4}">
                <adec:decorative xmlns:adec="http://schemas.microsoft.com/office/drawing/2017/decorative" val="1"/>
              </a:ext>
            </a:extLst>
          </p:cNvPr>
          <p:cNvSpPr/>
          <p:nvPr/>
        </p:nvSpPr>
        <p:spPr>
          <a:xfrm>
            <a:off x="380998" y="3042138"/>
            <a:ext cx="3493477" cy="349347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pic>
        <p:nvPicPr>
          <p:cNvPr id="12" name="Picture 11">
            <a:extLst>
              <a:ext uri="{FF2B5EF4-FFF2-40B4-BE49-F238E27FC236}">
                <a16:creationId xmlns:a16="http://schemas.microsoft.com/office/drawing/2014/main" id="{2A36F8C4-58DA-4843-BB32-957BC9954ABD}"/>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033852" y="311648"/>
            <a:ext cx="1846518" cy="504757"/>
          </a:xfrm>
          <a:prstGeom prst="rect">
            <a:avLst/>
          </a:prstGeom>
        </p:spPr>
      </p:pic>
      <p:sp>
        <p:nvSpPr>
          <p:cNvPr id="13" name="TextBox 12">
            <a:extLst>
              <a:ext uri="{FF2B5EF4-FFF2-40B4-BE49-F238E27FC236}">
                <a16:creationId xmlns:a16="http://schemas.microsoft.com/office/drawing/2014/main" id="{D43B6804-8D5C-0B44-9C87-714763AC206F}"/>
              </a:ext>
            </a:extLst>
          </p:cNvPr>
          <p:cNvSpPr txBox="1">
            <a:spLocks noGrp="1"/>
          </p:cNvSpPr>
          <p:nvPr>
            <p:ph type="title" idx="4294967295"/>
          </p:nvPr>
        </p:nvSpPr>
        <p:spPr>
          <a:xfrm>
            <a:off x="9641090" y="1095839"/>
            <a:ext cx="2368155" cy="142192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sv-FI" sz="2400" dirty="0">
                <a:latin typeface="Rockwell" panose="02060603020205020403" pitchFamily="18" charset="77"/>
              </a:rPr>
              <a:t>De stora rovdjuren har en uppgift i naturen</a:t>
            </a:r>
          </a:p>
        </p:txBody>
      </p:sp>
      <p:pic>
        <p:nvPicPr>
          <p:cNvPr id="10" name="Kuva 9" descr="Suurpetojen jäljillä -logo">
            <a:extLst>
              <a:ext uri="{FF2B5EF4-FFF2-40B4-BE49-F238E27FC236}">
                <a16:creationId xmlns:a16="http://schemas.microsoft.com/office/drawing/2014/main" id="{FD585C12-AA53-43A8-8414-3A913906FA4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85702" y="3193955"/>
            <a:ext cx="3084068" cy="3189842"/>
          </a:xfrm>
          <a:prstGeom prst="rect">
            <a:avLst/>
          </a:prstGeom>
        </p:spPr>
      </p:pic>
    </p:spTree>
    <p:extLst>
      <p:ext uri="{BB962C8B-B14F-4D97-AF65-F5344CB8AC3E}">
        <p14:creationId xmlns:p14="http://schemas.microsoft.com/office/powerpoint/2010/main" val="10856180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BA35781-38B4-8544-9D7D-EE9CCECE97F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5" name="Slide Number Placeholder 6">
            <a:extLst>
              <a:ext uri="{FF2B5EF4-FFF2-40B4-BE49-F238E27FC236}">
                <a16:creationId xmlns:a16="http://schemas.microsoft.com/office/drawing/2014/main" id="{553333B9-514C-8041-9F1F-78DA3F9CF682}"/>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2</a:t>
            </a:fld>
            <a:endParaRPr lang="en-FI" sz="1000" dirty="0">
              <a:solidFill>
                <a:srgbClr val="B2CDE5"/>
              </a:solidFill>
            </a:endParaRPr>
          </a:p>
        </p:txBody>
      </p:sp>
      <p:sp>
        <p:nvSpPr>
          <p:cNvPr id="16" name="Rectangle 15">
            <a:extLst>
              <a:ext uri="{FF2B5EF4-FFF2-40B4-BE49-F238E27FC236}">
                <a16:creationId xmlns:a16="http://schemas.microsoft.com/office/drawing/2014/main" id="{2E973C96-94D0-E84C-B410-BD54ED4253E2}"/>
              </a:ext>
              <a:ext uri="{C183D7F6-B498-43B3-948B-1728B52AA6E4}">
                <adec:decorative xmlns:adec="http://schemas.microsoft.com/office/drawing/2017/decorative" val="1"/>
              </a:ext>
            </a:extLst>
          </p:cNvPr>
          <p:cNvSpPr/>
          <p:nvPr/>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3" name="TextBox 12">
            <a:extLst>
              <a:ext uri="{FF2B5EF4-FFF2-40B4-BE49-F238E27FC236}">
                <a16:creationId xmlns:a16="http://schemas.microsoft.com/office/drawing/2014/main" id="{E7E964EB-14CD-6E4B-9D66-11CBC8ACED56}"/>
              </a:ext>
            </a:extLst>
          </p:cNvPr>
          <p:cNvSpPr txBox="1">
            <a:spLocks noGrp="1"/>
          </p:cNvSpPr>
          <p:nvPr>
            <p:ph type="title" idx="4294967295"/>
          </p:nvPr>
        </p:nvSpPr>
        <p:spPr>
          <a:xfrm>
            <a:off x="2622507" y="3330923"/>
            <a:ext cx="6946985"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sv-FI" dirty="0">
                <a:solidFill>
                  <a:schemeClr val="bg1"/>
                </a:solidFill>
                <a:latin typeface="Rockwell" panose="02060603020205020403" pitchFamily="18" charset="77"/>
              </a:rPr>
              <a:t>Vet du vad som avses med ekosystem?</a:t>
            </a:r>
          </a:p>
        </p:txBody>
      </p:sp>
      <p:pic>
        <p:nvPicPr>
          <p:cNvPr id="21" name="Graphic 20">
            <a:extLst>
              <a:ext uri="{FF2B5EF4-FFF2-40B4-BE49-F238E27FC236}">
                <a16:creationId xmlns:a16="http://schemas.microsoft.com/office/drawing/2014/main" id="{DAC04858-181A-C546-9D7A-AE0D9C44DEA7}"/>
              </a:ext>
              <a:ext uri="{C183D7F6-B498-43B3-948B-1728B52AA6E4}">
                <adec:decorative xmlns:adec="http://schemas.microsoft.com/office/drawing/2017/decorative" val="1"/>
              </a:ext>
            </a:extLst>
          </p:cNvPr>
          <p:cNvPicPr>
            <a:picLocks noChangeAspect="1"/>
          </p:cNvPicPr>
          <p:nvPr/>
        </p:nvPicPr>
        <p:blipFill rotWithShape="1">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l="42030" t="36421" r="41661" b="35839"/>
          <a:stretch/>
        </p:blipFill>
        <p:spPr>
          <a:xfrm>
            <a:off x="5446765" y="1651068"/>
            <a:ext cx="1298467" cy="1242361"/>
          </a:xfrm>
          <a:prstGeom prst="rect">
            <a:avLst/>
          </a:prstGeom>
        </p:spPr>
      </p:pic>
      <p:sp>
        <p:nvSpPr>
          <p:cNvPr id="8" name="Footer Placeholder 5">
            <a:extLst>
              <a:ext uri="{FF2B5EF4-FFF2-40B4-BE49-F238E27FC236}">
                <a16:creationId xmlns:a16="http://schemas.microsoft.com/office/drawing/2014/main" id="{873CA6F8-0036-4FB3-84F1-F654DD5095AC}"/>
              </a:ext>
            </a:extLst>
          </p:cNvPr>
          <p:cNvSpPr>
            <a:spLocks noGrp="1"/>
          </p:cNvSpPr>
          <p:nvPr>
            <p:ph type="ftr" sz="quarter" idx="11"/>
          </p:nvPr>
        </p:nvSpPr>
        <p:spPr>
          <a:xfrm>
            <a:off x="190500" y="6356350"/>
            <a:ext cx="4114800" cy="365125"/>
          </a:xfrm>
        </p:spPr>
        <p:txBody>
          <a:bodyPr/>
          <a:lstStyle/>
          <a:p>
            <a:pPr algn="l"/>
            <a:r>
              <a:rPr lang="sv-FI" sz="1000" dirty="0">
                <a:solidFill>
                  <a:srgbClr val="B2CDE5"/>
                </a:solidFill>
              </a:rPr>
              <a:t>DE STORA ROVDJUREN PÅ SPÅRET</a:t>
            </a:r>
          </a:p>
        </p:txBody>
      </p:sp>
    </p:spTree>
    <p:extLst>
      <p:ext uri="{BB962C8B-B14F-4D97-AF65-F5344CB8AC3E}">
        <p14:creationId xmlns:p14="http://schemas.microsoft.com/office/powerpoint/2010/main" val="21384347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p:txBody>
          <a:bodyPr/>
          <a:lstStyle/>
          <a:p>
            <a:r>
              <a:rPr lang="sv-FI" dirty="0"/>
              <a:t>Ekosystem</a:t>
            </a:r>
            <a:endParaRPr lang="fi-FI" dirty="0"/>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fontScale="92500" lnSpcReduction="10000"/>
          </a:bodyPr>
          <a:lstStyle/>
          <a:p>
            <a:r>
              <a:rPr lang="sv-FI" sz="2400" dirty="0"/>
              <a:t>Med ekosystem avses den levande och den icke levande miljön i ett område.</a:t>
            </a:r>
          </a:p>
          <a:p>
            <a:r>
              <a:rPr lang="sv-FI" sz="2400" dirty="0"/>
              <a:t>Ett ekosystem kan till exempel vara en tjärn, en åker eller en barrskog och de växter och djur som finns där, som insekter, däggdjur och kräldjur.</a:t>
            </a:r>
          </a:p>
          <a:p>
            <a:r>
              <a:rPr lang="sv-FI" sz="2400" dirty="0"/>
              <a:t>Ekosystemets delar och de organismer som lever där påverkar varandra.</a:t>
            </a: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3</a:t>
            </a:fld>
            <a:endParaRPr lang="en-FI" sz="1000" dirty="0">
              <a:solidFill>
                <a:srgbClr val="B2CDE5"/>
              </a:solidFill>
            </a:endParaRPr>
          </a:p>
        </p:txBody>
      </p:sp>
      <p:sp>
        <p:nvSpPr>
          <p:cNvPr id="12" name="Rectangle 13">
            <a:extLst>
              <a:ext uri="{FF2B5EF4-FFF2-40B4-BE49-F238E27FC236}">
                <a16:creationId xmlns:a16="http://schemas.microsoft.com/office/drawing/2014/main" id="{A8A7CFDB-230E-484D-86A8-8CF9794DB038}"/>
              </a:ext>
              <a:ext uri="{C183D7F6-B498-43B3-948B-1728B52AA6E4}">
                <adec:decorative xmlns:adec="http://schemas.microsoft.com/office/drawing/2017/decorative" val="1"/>
              </a:ext>
            </a:extLst>
          </p:cNvPr>
          <p:cNvSpPr/>
          <p:nvPr/>
        </p:nvSpPr>
        <p:spPr>
          <a:xfrm>
            <a:off x="0" y="1212850"/>
            <a:ext cx="101947" cy="4400368"/>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pic>
        <p:nvPicPr>
          <p:cNvPr id="16" name="Kuvan paikkamerkki 15" descr="Ett tecknade landskap med rådjur, björnar, vargar, en räv, avfall, en korp och en människa.">
            <a:extLst>
              <a:ext uri="{FF2B5EF4-FFF2-40B4-BE49-F238E27FC236}">
                <a16:creationId xmlns:a16="http://schemas.microsoft.com/office/drawing/2014/main" id="{4A446B7B-2BAB-48AF-9939-2173D3EF1229}"/>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8971" y="1213575"/>
            <a:ext cx="9173028" cy="4737282"/>
          </a:xfrm>
        </p:spPr>
      </p:pic>
      <p:sp>
        <p:nvSpPr>
          <p:cNvPr id="9" name="Footer Placeholder 5">
            <a:extLst>
              <a:ext uri="{FF2B5EF4-FFF2-40B4-BE49-F238E27FC236}">
                <a16:creationId xmlns:a16="http://schemas.microsoft.com/office/drawing/2014/main" id="{83DF4271-388E-4A5A-ABBD-0B9AE4D73A46}"/>
              </a:ext>
            </a:extLst>
          </p:cNvPr>
          <p:cNvSpPr>
            <a:spLocks noGrp="1"/>
          </p:cNvSpPr>
          <p:nvPr>
            <p:ph type="ftr" sz="quarter" idx="11"/>
          </p:nvPr>
        </p:nvSpPr>
        <p:spPr>
          <a:xfrm>
            <a:off x="190500" y="6356350"/>
            <a:ext cx="4114800" cy="365125"/>
          </a:xfrm>
        </p:spPr>
        <p:txBody>
          <a:bodyPr/>
          <a:lstStyle/>
          <a:p>
            <a:pPr algn="l"/>
            <a:r>
              <a:rPr lang="sv-FI" sz="1000" dirty="0">
                <a:solidFill>
                  <a:srgbClr val="B2CDE5"/>
                </a:solidFill>
              </a:rPr>
              <a:t>DE STORA ROVDJUREN PÅ SPÅRET</a:t>
            </a:r>
          </a:p>
        </p:txBody>
      </p:sp>
    </p:spTree>
    <p:extLst>
      <p:ext uri="{BB962C8B-B14F-4D97-AF65-F5344CB8AC3E}">
        <p14:creationId xmlns:p14="http://schemas.microsoft.com/office/powerpoint/2010/main" val="16503038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EA563D8-3C2E-49C1-9808-62BDF60657EE}"/>
              </a:ext>
            </a:extLst>
          </p:cNvPr>
          <p:cNvSpPr>
            <a:spLocks noGrp="1"/>
          </p:cNvSpPr>
          <p:nvPr>
            <p:ph type="title"/>
          </p:nvPr>
        </p:nvSpPr>
        <p:spPr>
          <a:xfrm>
            <a:off x="0" y="365126"/>
            <a:ext cx="12192000" cy="1158874"/>
          </a:xfrm>
        </p:spPr>
        <p:txBody>
          <a:bodyPr>
            <a:noAutofit/>
          </a:bodyPr>
          <a:lstStyle/>
          <a:p>
            <a:r>
              <a:rPr lang="sv-FI" dirty="0"/>
              <a:t>De stora rovdjuren har en viktig roll i ekosystemet genom att de jagar andra arter</a:t>
            </a:r>
            <a:endParaRPr lang="fi-FI" dirty="0"/>
          </a:p>
        </p:txBody>
      </p:sp>
      <p:pic>
        <p:nvPicPr>
          <p:cNvPr id="11" name="Kuva 10" descr="Bilden av en varg">
            <a:extLst>
              <a:ext uri="{FF2B5EF4-FFF2-40B4-BE49-F238E27FC236}">
                <a16:creationId xmlns:a16="http://schemas.microsoft.com/office/drawing/2014/main" id="{97F030DB-3547-4EEF-8023-989FCB8FC76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1683656"/>
            <a:ext cx="12192000" cy="4266475"/>
          </a:xfrm>
          <a:prstGeom prst="rect">
            <a:avLst/>
          </a:prstGeom>
        </p:spPr>
      </p:pic>
      <p:sp>
        <p:nvSpPr>
          <p:cNvPr id="7" name="Sisällön paikkamerkki 3">
            <a:extLst>
              <a:ext uri="{FF2B5EF4-FFF2-40B4-BE49-F238E27FC236}">
                <a16:creationId xmlns:a16="http://schemas.microsoft.com/office/drawing/2014/main" id="{065064DE-32EE-48A8-9F77-DB90E4D1DF11}"/>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solidFill>
                  <a:schemeClr val="bg1"/>
                </a:solidFill>
                <a:latin typeface="Calibri" panose="020F0502020204030204" pitchFamily="34" charset="0"/>
                <a:cs typeface="Calibri" panose="020F0502020204030204" pitchFamily="34" charset="0"/>
              </a:rPr>
              <a:t>©  </a:t>
            </a:r>
            <a:r>
              <a:rPr lang="fi-FI" dirty="0" err="1">
                <a:solidFill>
                  <a:schemeClr val="bg1"/>
                </a:solidFill>
                <a:latin typeface="Calibri" panose="020F0502020204030204" pitchFamily="34" charset="0"/>
                <a:cs typeface="Calibri" panose="020F0502020204030204" pitchFamily="34" charset="0"/>
              </a:rPr>
              <a:t>Unsplash</a:t>
            </a:r>
            <a:endParaRPr lang="fi-FI" dirty="0">
              <a:solidFill>
                <a:schemeClr val="bg1"/>
              </a:solidFill>
            </a:endParaRPr>
          </a:p>
        </p:txBody>
      </p:sp>
      <p:sp>
        <p:nvSpPr>
          <p:cNvPr id="9" name="Slide Number Placeholder 6">
            <a:extLst>
              <a:ext uri="{FF2B5EF4-FFF2-40B4-BE49-F238E27FC236}">
                <a16:creationId xmlns:a16="http://schemas.microsoft.com/office/drawing/2014/main" id="{07A96B61-73C9-4538-85F4-BB535A0992F3}"/>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4</a:t>
            </a:fld>
            <a:endParaRPr lang="en-FI" sz="1000" dirty="0">
              <a:solidFill>
                <a:srgbClr val="B2CDE5"/>
              </a:solidFill>
            </a:endParaRPr>
          </a:p>
        </p:txBody>
      </p:sp>
      <p:sp>
        <p:nvSpPr>
          <p:cNvPr id="10" name="Footer Placeholder 5">
            <a:extLst>
              <a:ext uri="{FF2B5EF4-FFF2-40B4-BE49-F238E27FC236}">
                <a16:creationId xmlns:a16="http://schemas.microsoft.com/office/drawing/2014/main" id="{73B41515-EB13-4D45-940F-342EF387C5FE}"/>
              </a:ext>
            </a:extLst>
          </p:cNvPr>
          <p:cNvSpPr>
            <a:spLocks noGrp="1"/>
          </p:cNvSpPr>
          <p:nvPr>
            <p:ph type="ftr" sz="quarter" idx="11"/>
          </p:nvPr>
        </p:nvSpPr>
        <p:spPr>
          <a:xfrm>
            <a:off x="190500" y="6356350"/>
            <a:ext cx="4114800" cy="365125"/>
          </a:xfrm>
        </p:spPr>
        <p:txBody>
          <a:bodyPr/>
          <a:lstStyle/>
          <a:p>
            <a:pPr algn="l"/>
            <a:r>
              <a:rPr lang="sv-FI" sz="1000" dirty="0">
                <a:solidFill>
                  <a:srgbClr val="B2CDE5"/>
                </a:solidFill>
              </a:rPr>
              <a:t>DE STORA ROVDJUREN PÅ SPÅRET</a:t>
            </a:r>
          </a:p>
        </p:txBody>
      </p:sp>
    </p:spTree>
    <p:extLst>
      <p:ext uri="{BB962C8B-B14F-4D97-AF65-F5344CB8AC3E}">
        <p14:creationId xmlns:p14="http://schemas.microsoft.com/office/powerpoint/2010/main" val="32792348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p:txBody>
          <a:bodyPr>
            <a:normAutofit fontScale="90000"/>
          </a:bodyPr>
          <a:lstStyle/>
          <a:p>
            <a:r>
              <a:rPr lang="sv-FI" dirty="0"/>
              <a:t>De stora rovdjuren är i toppen av näringskedjan (1/2)</a:t>
            </a:r>
            <a:endParaRPr lang="fi-FI" dirty="0"/>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sv-FI" sz="2400" dirty="0"/>
              <a:t>Eftersom rovdjuren jagar andra arter, minskar bytesdjuren i antal.</a:t>
            </a:r>
          </a:p>
        </p:txBody>
      </p:sp>
      <p:pic>
        <p:nvPicPr>
          <p:cNvPr id="4" name="Kuvan paikkamerkki 3" descr="En tecknad bild där en flock vargar byter på en älg.">
            <a:extLst>
              <a:ext uri="{FF2B5EF4-FFF2-40B4-BE49-F238E27FC236}">
                <a16:creationId xmlns:a16="http://schemas.microsoft.com/office/drawing/2014/main" id="{F024BD30-AB64-4EA4-BCF6-9C298A04E59A}"/>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8971" y="1213575"/>
            <a:ext cx="9173028" cy="4737282"/>
          </a:xfrm>
        </p:spPr>
      </p:pic>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5</a:t>
            </a:fld>
            <a:endParaRPr lang="en-FI" sz="1000" dirty="0">
              <a:solidFill>
                <a:srgbClr val="B2CDE5"/>
              </a:solidFill>
            </a:endParaRPr>
          </a:p>
        </p:txBody>
      </p:sp>
      <p:sp>
        <p:nvSpPr>
          <p:cNvPr id="12" name="Rectangle 13">
            <a:extLst>
              <a:ext uri="{FF2B5EF4-FFF2-40B4-BE49-F238E27FC236}">
                <a16:creationId xmlns:a16="http://schemas.microsoft.com/office/drawing/2014/main" id="{A8A7CFDB-230E-484D-86A8-8CF9794DB038}"/>
              </a:ext>
              <a:ext uri="{C183D7F6-B498-43B3-948B-1728B52AA6E4}">
                <adec:decorative xmlns:adec="http://schemas.microsoft.com/office/drawing/2017/decorative" val="1"/>
              </a:ext>
            </a:extLst>
          </p:cNvPr>
          <p:cNvSpPr/>
          <p:nvPr/>
        </p:nvSpPr>
        <p:spPr>
          <a:xfrm>
            <a:off x="0" y="1212850"/>
            <a:ext cx="101947" cy="1690007"/>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9" name="Footer Placeholder 5">
            <a:extLst>
              <a:ext uri="{FF2B5EF4-FFF2-40B4-BE49-F238E27FC236}">
                <a16:creationId xmlns:a16="http://schemas.microsoft.com/office/drawing/2014/main" id="{B52EC43A-9866-4C40-B677-C942B04A9C91}"/>
              </a:ext>
            </a:extLst>
          </p:cNvPr>
          <p:cNvSpPr>
            <a:spLocks noGrp="1"/>
          </p:cNvSpPr>
          <p:nvPr>
            <p:ph type="ftr" sz="quarter" idx="11"/>
          </p:nvPr>
        </p:nvSpPr>
        <p:spPr>
          <a:xfrm>
            <a:off x="190500" y="6356350"/>
            <a:ext cx="4114800" cy="365125"/>
          </a:xfrm>
        </p:spPr>
        <p:txBody>
          <a:bodyPr/>
          <a:lstStyle/>
          <a:p>
            <a:pPr algn="l"/>
            <a:r>
              <a:rPr lang="sv-FI" sz="1000" dirty="0">
                <a:solidFill>
                  <a:srgbClr val="B2CDE5"/>
                </a:solidFill>
              </a:rPr>
              <a:t>DE STORA ROVDJUREN PÅ SPÅRET</a:t>
            </a:r>
          </a:p>
        </p:txBody>
      </p:sp>
    </p:spTree>
    <p:extLst>
      <p:ext uri="{BB962C8B-B14F-4D97-AF65-F5344CB8AC3E}">
        <p14:creationId xmlns:p14="http://schemas.microsoft.com/office/powerpoint/2010/main" val="35898839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p:txBody>
          <a:bodyPr>
            <a:normAutofit fontScale="90000"/>
          </a:bodyPr>
          <a:lstStyle/>
          <a:p>
            <a:r>
              <a:rPr lang="sv-FI" dirty="0"/>
              <a:t>De stora rovdjuren är i toppen av näringskedjan </a:t>
            </a:r>
            <a:r>
              <a:rPr lang="fi-FI" dirty="0"/>
              <a:t>(2/2)</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sv-FI" sz="2400" dirty="0"/>
              <a:t>När bytesdjuren minskar i antal, kan det påverka till exempel växtligheten.</a:t>
            </a:r>
          </a:p>
        </p:txBody>
      </p:sp>
      <p:pic>
        <p:nvPicPr>
          <p:cNvPr id="4" name="Kuvan paikkamerkki 3" descr="En tecknad bild av älgar som äter en trädplanta.">
            <a:extLst>
              <a:ext uri="{FF2B5EF4-FFF2-40B4-BE49-F238E27FC236}">
                <a16:creationId xmlns:a16="http://schemas.microsoft.com/office/drawing/2014/main" id="{16C82C32-FD21-4CD8-8176-C703215E50C3}"/>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8971" y="1213575"/>
            <a:ext cx="9173028" cy="4737282"/>
          </a:xfrm>
        </p:spPr>
      </p:pic>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6</a:t>
            </a:fld>
            <a:endParaRPr lang="en-FI" sz="1000" dirty="0">
              <a:solidFill>
                <a:srgbClr val="B2CDE5"/>
              </a:solidFill>
            </a:endParaRPr>
          </a:p>
        </p:txBody>
      </p:sp>
      <p:sp>
        <p:nvSpPr>
          <p:cNvPr id="12" name="Rectangle 13">
            <a:extLst>
              <a:ext uri="{FF2B5EF4-FFF2-40B4-BE49-F238E27FC236}">
                <a16:creationId xmlns:a16="http://schemas.microsoft.com/office/drawing/2014/main" id="{A8A7CFDB-230E-484D-86A8-8CF9794DB038}"/>
              </a:ext>
              <a:ext uri="{C183D7F6-B498-43B3-948B-1728B52AA6E4}">
                <adec:decorative xmlns:adec="http://schemas.microsoft.com/office/drawing/2017/decorative" val="1"/>
              </a:ext>
            </a:extLst>
          </p:cNvPr>
          <p:cNvSpPr/>
          <p:nvPr/>
        </p:nvSpPr>
        <p:spPr>
          <a:xfrm>
            <a:off x="0" y="1212850"/>
            <a:ext cx="101947" cy="1690007"/>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9" name="Footer Placeholder 5">
            <a:extLst>
              <a:ext uri="{FF2B5EF4-FFF2-40B4-BE49-F238E27FC236}">
                <a16:creationId xmlns:a16="http://schemas.microsoft.com/office/drawing/2014/main" id="{68B8906D-B6D0-436D-9111-77B0D5C351AE}"/>
              </a:ext>
            </a:extLst>
          </p:cNvPr>
          <p:cNvSpPr>
            <a:spLocks noGrp="1"/>
          </p:cNvSpPr>
          <p:nvPr>
            <p:ph type="ftr" sz="quarter" idx="11"/>
          </p:nvPr>
        </p:nvSpPr>
        <p:spPr>
          <a:xfrm>
            <a:off x="190500" y="6356350"/>
            <a:ext cx="4114800" cy="365125"/>
          </a:xfrm>
        </p:spPr>
        <p:txBody>
          <a:bodyPr/>
          <a:lstStyle/>
          <a:p>
            <a:pPr algn="l"/>
            <a:r>
              <a:rPr lang="sv-FI" sz="1000" dirty="0">
                <a:solidFill>
                  <a:srgbClr val="B2CDE5"/>
                </a:solidFill>
              </a:rPr>
              <a:t>DE STORA ROVDJUREN PÅ SPÅRET</a:t>
            </a:r>
          </a:p>
        </p:txBody>
      </p:sp>
    </p:spTree>
    <p:extLst>
      <p:ext uri="{BB962C8B-B14F-4D97-AF65-F5344CB8AC3E}">
        <p14:creationId xmlns:p14="http://schemas.microsoft.com/office/powerpoint/2010/main" val="21221653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p:txBody>
          <a:bodyPr>
            <a:noAutofit/>
          </a:bodyPr>
          <a:lstStyle/>
          <a:p>
            <a:r>
              <a:rPr lang="sv-FI" dirty="0"/>
              <a:t>I mindre täta populationer sprids inte sjukdomar och parasiter lika lätt</a:t>
            </a:r>
            <a:endParaRPr lang="fi-FI" dirty="0"/>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fontScale="92500" lnSpcReduction="20000"/>
          </a:bodyPr>
          <a:lstStyle/>
          <a:p>
            <a:r>
              <a:rPr lang="sv-FI" sz="2400" dirty="0"/>
              <a:t>Parasiter och sjukdomar sprids lätt i stora och täta djurpopulationer. </a:t>
            </a:r>
          </a:p>
          <a:p>
            <a:r>
              <a:rPr lang="sv-FI" sz="2400" dirty="0"/>
              <a:t>Då rovdjuren jagar bytesdjur och decimerar de täta bytesdjursstammarna, minskar det spridningen av sjukdomar och parasiter.</a:t>
            </a:r>
          </a:p>
          <a:p>
            <a:r>
              <a:rPr lang="sv-FI" sz="2400" dirty="0"/>
              <a:t>Sjuka, parasitdrabbade och svaga djur blir oftare byte för rovdjuren än friska djur.</a:t>
            </a: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7</a:t>
            </a:fld>
            <a:endParaRPr lang="en-FI" sz="1000" dirty="0">
              <a:solidFill>
                <a:srgbClr val="B2CDE5"/>
              </a:solidFill>
            </a:endParaRPr>
          </a:p>
        </p:txBody>
      </p:sp>
      <p:sp>
        <p:nvSpPr>
          <p:cNvPr id="12" name="Rectangle 13">
            <a:extLst>
              <a:ext uri="{FF2B5EF4-FFF2-40B4-BE49-F238E27FC236}">
                <a16:creationId xmlns:a16="http://schemas.microsoft.com/office/drawing/2014/main" id="{A8A7CFDB-230E-484D-86A8-8CF9794DB038}"/>
              </a:ext>
              <a:ext uri="{C183D7F6-B498-43B3-948B-1728B52AA6E4}">
                <adec:decorative xmlns:adec="http://schemas.microsoft.com/office/drawing/2017/decorative" val="1"/>
              </a:ext>
            </a:extLst>
          </p:cNvPr>
          <p:cNvSpPr/>
          <p:nvPr/>
        </p:nvSpPr>
        <p:spPr>
          <a:xfrm>
            <a:off x="0" y="1212850"/>
            <a:ext cx="101947" cy="4574764"/>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pic>
        <p:nvPicPr>
          <p:cNvPr id="10" name="Kuvan paikkamerkki 9" descr="En tecknad bild av en lodjur som klättrar ett träd.">
            <a:extLst>
              <a:ext uri="{FF2B5EF4-FFF2-40B4-BE49-F238E27FC236}">
                <a16:creationId xmlns:a16="http://schemas.microsoft.com/office/drawing/2014/main" id="{20797AFF-EF23-4E21-97F3-5C5545D8B5FA}"/>
              </a:ext>
            </a:extLst>
          </p:cNvPr>
          <p:cNvPicPr>
            <a:picLocks noGrp="1" noChangeAspect="1"/>
          </p:cNvPicPr>
          <p:nvPr>
            <p:ph type="pic" idx="13"/>
          </p:nvPr>
        </p:nvPicPr>
        <p:blipFill>
          <a:blip r:embed="rId3" cstate="screen">
            <a:extLst>
              <a:ext uri="{28A0092B-C50C-407E-A947-70E740481C1C}">
                <a14:useLocalDpi xmlns:a14="http://schemas.microsoft.com/office/drawing/2010/main"/>
              </a:ext>
            </a:extLst>
          </a:blip>
          <a:srcRect/>
          <a:stretch>
            <a:fillRect/>
          </a:stretch>
        </p:blipFill>
        <p:spPr/>
      </p:pic>
      <p:sp>
        <p:nvSpPr>
          <p:cNvPr id="9" name="Footer Placeholder 5">
            <a:extLst>
              <a:ext uri="{FF2B5EF4-FFF2-40B4-BE49-F238E27FC236}">
                <a16:creationId xmlns:a16="http://schemas.microsoft.com/office/drawing/2014/main" id="{16D086AC-CC6F-4092-8143-C6F8DDDE315B}"/>
              </a:ext>
            </a:extLst>
          </p:cNvPr>
          <p:cNvSpPr>
            <a:spLocks noGrp="1"/>
          </p:cNvSpPr>
          <p:nvPr>
            <p:ph type="ftr" sz="quarter" idx="11"/>
          </p:nvPr>
        </p:nvSpPr>
        <p:spPr>
          <a:xfrm>
            <a:off x="190500" y="6356350"/>
            <a:ext cx="4114800" cy="365125"/>
          </a:xfrm>
        </p:spPr>
        <p:txBody>
          <a:bodyPr/>
          <a:lstStyle/>
          <a:p>
            <a:pPr algn="l"/>
            <a:r>
              <a:rPr lang="sv-FI" sz="1000" dirty="0">
                <a:solidFill>
                  <a:srgbClr val="B2CDE5"/>
                </a:solidFill>
              </a:rPr>
              <a:t>DE STORA ROVDJUREN PÅ SPÅRET</a:t>
            </a:r>
          </a:p>
        </p:txBody>
      </p:sp>
    </p:spTree>
    <p:extLst>
      <p:ext uri="{BB962C8B-B14F-4D97-AF65-F5344CB8AC3E}">
        <p14:creationId xmlns:p14="http://schemas.microsoft.com/office/powerpoint/2010/main" val="42732931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p:txBody>
          <a:bodyPr/>
          <a:lstStyle/>
          <a:p>
            <a:r>
              <a:rPr lang="sv-FI" dirty="0"/>
              <a:t>Byteskadaver efter rovdjur gynnar många arter</a:t>
            </a:r>
            <a:endParaRPr lang="fi-FI" dirty="0"/>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fontScale="85000" lnSpcReduction="20000"/>
          </a:bodyPr>
          <a:lstStyle/>
          <a:p>
            <a:r>
              <a:rPr lang="sv-FI" sz="2400" dirty="0"/>
              <a:t>Alltid orkar eller kan rovdjuren inte äta ett stort bytesdjur på en gång. </a:t>
            </a:r>
          </a:p>
          <a:p>
            <a:r>
              <a:rPr lang="sv-FI" sz="2400" dirty="0"/>
              <a:t>Resterna av ett bytesdjur kallas </a:t>
            </a:r>
            <a:r>
              <a:rPr lang="sv-FI" sz="2400" b="1" dirty="0"/>
              <a:t>kadaver </a:t>
            </a:r>
            <a:r>
              <a:rPr lang="sv-FI" sz="2400" dirty="0"/>
              <a:t>eller </a:t>
            </a:r>
            <a:r>
              <a:rPr lang="sv-FI" sz="2400" b="1" dirty="0"/>
              <a:t>as</a:t>
            </a:r>
            <a:r>
              <a:rPr lang="sv-FI" sz="2400" dirty="0"/>
              <a:t>. </a:t>
            </a:r>
          </a:p>
          <a:p>
            <a:r>
              <a:rPr lang="sv-FI" sz="2400" dirty="0"/>
              <a:t>Mindre däggdjur och många fågelarter drar nytta av kadaver.</a:t>
            </a:r>
          </a:p>
          <a:p>
            <a:r>
              <a:rPr lang="sv-FI" sz="2400" dirty="0"/>
              <a:t>Till slut slår sig insekter och deras larver ner i kadavret och äter upp resten. </a:t>
            </a:r>
          </a:p>
          <a:p>
            <a:r>
              <a:rPr lang="sv-FI" sz="2400" dirty="0"/>
              <a:t>De delar av kadavret som inte ätits upp förmultnar och frigör näringsämnen för växter.</a:t>
            </a:r>
          </a:p>
        </p:txBody>
      </p:sp>
      <p:pic>
        <p:nvPicPr>
          <p:cNvPr id="4" name="Kuvan paikkamerkki 3" descr="En tecknad bild där en järv, en räv och korpar är på randen till avfall.">
            <a:extLst>
              <a:ext uri="{FF2B5EF4-FFF2-40B4-BE49-F238E27FC236}">
                <a16:creationId xmlns:a16="http://schemas.microsoft.com/office/drawing/2014/main" id="{2999A843-F97D-4C54-8DB7-AF02BEEEC641}"/>
              </a:ext>
            </a:extLst>
          </p:cNvPr>
          <p:cNvPicPr>
            <a:picLocks noGrp="1" noChangeAspect="1"/>
          </p:cNvPicPr>
          <p:nvPr>
            <p:ph type="pic" idx="13"/>
          </p:nvPr>
        </p:nvPicPr>
        <p:blipFill>
          <a:blip r:embed="rId3" cstate="screen">
            <a:extLst>
              <a:ext uri="{28A0092B-C50C-407E-A947-70E740481C1C}">
                <a14:useLocalDpi xmlns:a14="http://schemas.microsoft.com/office/drawing/2010/main"/>
              </a:ext>
            </a:extLst>
          </a:blip>
          <a:srcRect/>
          <a:stretch>
            <a:fillRect/>
          </a:stretch>
        </p:blipFill>
        <p:spPr/>
      </p:pic>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8</a:t>
            </a:fld>
            <a:endParaRPr lang="en-FI" sz="1000" dirty="0">
              <a:solidFill>
                <a:srgbClr val="B2CDE5"/>
              </a:solidFill>
            </a:endParaRPr>
          </a:p>
        </p:txBody>
      </p:sp>
      <p:sp>
        <p:nvSpPr>
          <p:cNvPr id="12" name="Rectangle 13">
            <a:extLst>
              <a:ext uri="{FF2B5EF4-FFF2-40B4-BE49-F238E27FC236}">
                <a16:creationId xmlns:a16="http://schemas.microsoft.com/office/drawing/2014/main" id="{A8A7CFDB-230E-484D-86A8-8CF9794DB038}"/>
              </a:ext>
              <a:ext uri="{C183D7F6-B498-43B3-948B-1728B52AA6E4}">
                <adec:decorative xmlns:adec="http://schemas.microsoft.com/office/drawing/2017/decorative" val="1"/>
              </a:ext>
            </a:extLst>
          </p:cNvPr>
          <p:cNvSpPr/>
          <p:nvPr/>
        </p:nvSpPr>
        <p:spPr>
          <a:xfrm>
            <a:off x="0" y="1212850"/>
            <a:ext cx="101947" cy="4400368"/>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9" name="Footer Placeholder 5">
            <a:extLst>
              <a:ext uri="{FF2B5EF4-FFF2-40B4-BE49-F238E27FC236}">
                <a16:creationId xmlns:a16="http://schemas.microsoft.com/office/drawing/2014/main" id="{C444B2F3-8F04-4EE7-9238-78153E117ADB}"/>
              </a:ext>
            </a:extLst>
          </p:cNvPr>
          <p:cNvSpPr>
            <a:spLocks noGrp="1"/>
          </p:cNvSpPr>
          <p:nvPr>
            <p:ph type="ftr" sz="quarter" idx="11"/>
          </p:nvPr>
        </p:nvSpPr>
        <p:spPr>
          <a:xfrm>
            <a:off x="190500" y="6356350"/>
            <a:ext cx="4114800" cy="365125"/>
          </a:xfrm>
        </p:spPr>
        <p:txBody>
          <a:bodyPr/>
          <a:lstStyle/>
          <a:p>
            <a:pPr algn="l"/>
            <a:r>
              <a:rPr lang="sv-FI" sz="1000">
                <a:solidFill>
                  <a:srgbClr val="B2CDE5"/>
                </a:solidFill>
              </a:rPr>
              <a:t>DE STORA ROVDJUREN PÅ SPÅRET</a:t>
            </a:r>
          </a:p>
        </p:txBody>
      </p:sp>
    </p:spTree>
    <p:extLst>
      <p:ext uri="{BB962C8B-B14F-4D97-AF65-F5344CB8AC3E}">
        <p14:creationId xmlns:p14="http://schemas.microsoft.com/office/powerpoint/2010/main" val="3092553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p:txBody>
          <a:bodyPr>
            <a:noAutofit/>
          </a:bodyPr>
          <a:lstStyle/>
          <a:p>
            <a:r>
              <a:rPr lang="sv-FI" sz="3600" dirty="0"/>
              <a:t>I Finland har människan större miljöpåverkan </a:t>
            </a:r>
            <a:br>
              <a:rPr lang="sv-FI" sz="3600" dirty="0"/>
            </a:br>
            <a:r>
              <a:rPr lang="sv-FI" sz="3600" dirty="0"/>
              <a:t>än de stora rovdjuren</a:t>
            </a:r>
            <a:endParaRPr lang="fi-FI" sz="3600" dirty="0"/>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a:xfrm>
            <a:off x="292015" y="1341001"/>
            <a:ext cx="2601912" cy="4737282"/>
          </a:xfrm>
        </p:spPr>
        <p:txBody>
          <a:bodyPr>
            <a:normAutofit/>
          </a:bodyPr>
          <a:lstStyle/>
          <a:p>
            <a:r>
              <a:rPr lang="sv-FI" sz="2400" dirty="0"/>
              <a:t>I Finland lever cirka 5,5 miljoner människor och ungefär 5 000 stora rovdjur!</a:t>
            </a:r>
          </a:p>
          <a:p>
            <a:r>
              <a:rPr lang="sv-FI" sz="2400" dirty="0"/>
              <a:t>Jämfört med människans enorma miljöpåverkan har de stora rovdjuren på många ställen en obetydlig effekt.</a:t>
            </a:r>
          </a:p>
        </p:txBody>
      </p:sp>
      <p:pic>
        <p:nvPicPr>
          <p:cNvPr id="4" name="Kuvan paikkamerkki 3" descr="Foto av människor som åker skidor.">
            <a:extLst>
              <a:ext uri="{FF2B5EF4-FFF2-40B4-BE49-F238E27FC236}">
                <a16:creationId xmlns:a16="http://schemas.microsoft.com/office/drawing/2014/main" id="{973CA88C-8C7C-45A4-9AFC-EAB680DBEA20}"/>
              </a:ext>
            </a:extLst>
          </p:cNvPr>
          <p:cNvPicPr>
            <a:picLocks noGrp="1" noChangeAspect="1"/>
          </p:cNvPicPr>
          <p:nvPr>
            <p:ph type="pic" idx="13"/>
          </p:nvPr>
        </p:nvPicPr>
        <p:blipFill>
          <a:blip r:embed="rId3" cstate="screen">
            <a:extLst>
              <a:ext uri="{28A0092B-C50C-407E-A947-70E740481C1C}">
                <a14:useLocalDpi xmlns:a14="http://schemas.microsoft.com/office/drawing/2010/main"/>
              </a:ext>
            </a:extLst>
          </a:blip>
          <a:srcRect/>
          <a:stretch>
            <a:fillRect/>
          </a:stretch>
        </p:blipFill>
        <p:spPr>
          <a:xfrm>
            <a:off x="3265713" y="1341001"/>
            <a:ext cx="8926285" cy="4609855"/>
          </a:xfrm>
        </p:spPr>
      </p:pic>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9</a:t>
            </a:fld>
            <a:endParaRPr lang="en-FI" sz="1000" dirty="0">
              <a:solidFill>
                <a:srgbClr val="B2CDE5"/>
              </a:solidFill>
            </a:endParaRPr>
          </a:p>
        </p:txBody>
      </p:sp>
      <p:sp>
        <p:nvSpPr>
          <p:cNvPr id="10" name="Sisällön paikkamerkki 3">
            <a:extLst>
              <a:ext uri="{FF2B5EF4-FFF2-40B4-BE49-F238E27FC236}">
                <a16:creationId xmlns:a16="http://schemas.microsoft.com/office/drawing/2014/main" id="{EFD13EAC-2B5E-4603-8CCF-8EA59E3CCDD8}"/>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solidFill>
                  <a:schemeClr val="bg1"/>
                </a:solidFill>
                <a:latin typeface="Calibri" panose="020F0502020204030204" pitchFamily="34" charset="0"/>
                <a:cs typeface="Calibri" panose="020F0502020204030204" pitchFamily="34" charset="0"/>
              </a:rPr>
              <a:t>© Joona Kotilainen / Kuviasuomesta.fi</a:t>
            </a:r>
            <a:endParaRPr lang="fi-FI" dirty="0">
              <a:solidFill>
                <a:schemeClr val="bg1"/>
              </a:solidFill>
            </a:endParaRPr>
          </a:p>
        </p:txBody>
      </p:sp>
      <p:sp>
        <p:nvSpPr>
          <p:cNvPr id="12" name="Rectangle 13">
            <a:extLst>
              <a:ext uri="{FF2B5EF4-FFF2-40B4-BE49-F238E27FC236}">
                <a16:creationId xmlns:a16="http://schemas.microsoft.com/office/drawing/2014/main" id="{A8A7CFDB-230E-484D-86A8-8CF9794DB038}"/>
              </a:ext>
              <a:ext uri="{C183D7F6-B498-43B3-948B-1728B52AA6E4}">
                <adec:decorative xmlns:adec="http://schemas.microsoft.com/office/drawing/2017/decorative" val="1"/>
              </a:ext>
            </a:extLst>
          </p:cNvPr>
          <p:cNvSpPr/>
          <p:nvPr/>
        </p:nvSpPr>
        <p:spPr>
          <a:xfrm>
            <a:off x="0" y="1340276"/>
            <a:ext cx="101947" cy="4142921"/>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9" name="Footer Placeholder 5">
            <a:extLst>
              <a:ext uri="{FF2B5EF4-FFF2-40B4-BE49-F238E27FC236}">
                <a16:creationId xmlns:a16="http://schemas.microsoft.com/office/drawing/2014/main" id="{2296680C-3BE9-46AD-9248-8C5D0279DC1E}"/>
              </a:ext>
            </a:extLst>
          </p:cNvPr>
          <p:cNvSpPr>
            <a:spLocks noGrp="1"/>
          </p:cNvSpPr>
          <p:nvPr>
            <p:ph type="ftr" sz="quarter" idx="11"/>
          </p:nvPr>
        </p:nvSpPr>
        <p:spPr>
          <a:xfrm>
            <a:off x="190500" y="6356350"/>
            <a:ext cx="4114800" cy="365125"/>
          </a:xfrm>
        </p:spPr>
        <p:txBody>
          <a:bodyPr/>
          <a:lstStyle/>
          <a:p>
            <a:pPr algn="l"/>
            <a:r>
              <a:rPr lang="sv-FI" sz="1000" dirty="0">
                <a:solidFill>
                  <a:srgbClr val="B2CDE5"/>
                </a:solidFill>
              </a:rPr>
              <a:t>DE STORA ROVDJUREN PÅ SPÅRET</a:t>
            </a:r>
          </a:p>
        </p:txBody>
      </p:sp>
    </p:spTree>
    <p:extLst>
      <p:ext uri="{BB962C8B-B14F-4D97-AF65-F5344CB8AC3E}">
        <p14:creationId xmlns:p14="http://schemas.microsoft.com/office/powerpoint/2010/main" val="1966044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Asiakirja" ma:contentTypeID="0x010100FC273FBDB1AAC448BDBB3CA1302F22C6" ma:contentTypeVersion="3" ma:contentTypeDescription="Luo uusi asiakirja." ma:contentTypeScope="" ma:versionID="3cf92efc90fd97c5548b5b3f6d259d45">
  <xsd:schema xmlns:xsd="http://www.w3.org/2001/XMLSchema" xmlns:xs="http://www.w3.org/2001/XMLSchema" xmlns:p="http://schemas.microsoft.com/office/2006/metadata/properties" xmlns:ns2="ebb82943-49da-4504-a2f3-a33fb2eb95f1" targetNamespace="http://schemas.microsoft.com/office/2006/metadata/properties" ma:root="true" ma:fieldsID="73a7f945de27690f0e5612b79736f6f4" ns2:_="">
    <xsd:import namespace="ebb82943-49da-4504-a2f3-a33fb2eb95f1"/>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b82943-49da-4504-a2f3-a33fb2eb95f1" elementFormDefault="qualified">
    <xsd:import namespace="http://schemas.microsoft.com/office/2006/documentManagement/types"/>
    <xsd:import namespace="http://schemas.microsoft.com/office/infopath/2007/PartnerControls"/>
    <xsd:element name="SharedWithUsers" ma:index="8"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886317E-17C6-413D-A33D-E28F5515260D}">
  <ds:schemaRefs>
    <ds:schemaRef ds:uri="http://schemas.microsoft.com/sharepoint/v3/contenttype/forms"/>
  </ds:schemaRefs>
</ds:datastoreItem>
</file>

<file path=customXml/itemProps2.xml><?xml version="1.0" encoding="utf-8"?>
<ds:datastoreItem xmlns:ds="http://schemas.openxmlformats.org/officeDocument/2006/customXml" ds:itemID="{9794D5EC-6560-47A0-9CF6-7FCC6F9FC422}">
  <ds:schemaRefs>
    <ds:schemaRef ds:uri="http://schemas.microsoft.com/office/2006/documentManagement/types"/>
    <ds:schemaRef ds:uri="http://schemas.openxmlformats.org/package/2006/metadata/core-properties"/>
    <ds:schemaRef ds:uri="http://purl.org/dc/elements/1.1/"/>
    <ds:schemaRef ds:uri="http://schemas.microsoft.com/office/infopath/2007/PartnerControls"/>
    <ds:schemaRef ds:uri="ebb82943-49da-4504-a2f3-a33fb2eb95f1"/>
    <ds:schemaRef ds:uri="http://purl.org/dc/terms/"/>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E313F1A8-ED6F-43BA-A5CF-D4C62AC3AD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bb82943-49da-4504-a2f3-a33fb2eb95f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901</TotalTime>
  <Words>885</Words>
  <Application>Microsoft Office PowerPoint</Application>
  <PresentationFormat>Laajakuva</PresentationFormat>
  <Paragraphs>68</Paragraphs>
  <Slides>9</Slides>
  <Notes>9</Notes>
  <HiddenSlides>0</HiddenSlides>
  <MMClips>0</MMClips>
  <ScaleCrop>false</ScaleCrop>
  <HeadingPairs>
    <vt:vector size="6" baseType="variant">
      <vt:variant>
        <vt:lpstr>Käytetyt fontit</vt:lpstr>
      </vt:variant>
      <vt:variant>
        <vt:i4>4</vt:i4>
      </vt:variant>
      <vt:variant>
        <vt:lpstr>Teema</vt:lpstr>
      </vt:variant>
      <vt:variant>
        <vt:i4>1</vt:i4>
      </vt:variant>
      <vt:variant>
        <vt:lpstr>Dian otsikot</vt:lpstr>
      </vt:variant>
      <vt:variant>
        <vt:i4>9</vt:i4>
      </vt:variant>
    </vt:vector>
  </HeadingPairs>
  <TitlesOfParts>
    <vt:vector size="14" baseType="lpstr">
      <vt:lpstr>Arial</vt:lpstr>
      <vt:lpstr>Calibri</vt:lpstr>
      <vt:lpstr>Calibri Light</vt:lpstr>
      <vt:lpstr>Rockwell</vt:lpstr>
      <vt:lpstr>Office Theme</vt:lpstr>
      <vt:lpstr>De stora rovdjuren har en uppgift i naturen</vt:lpstr>
      <vt:lpstr>Vet du vad som avses med ekosystem?</vt:lpstr>
      <vt:lpstr>Ekosystem</vt:lpstr>
      <vt:lpstr>De stora rovdjuren har en viktig roll i ekosystemet genom att de jagar andra arter</vt:lpstr>
      <vt:lpstr>De stora rovdjuren är i toppen av näringskedjan (1/2)</vt:lpstr>
      <vt:lpstr>De stora rovdjuren är i toppen av näringskedjan (2/2)</vt:lpstr>
      <vt:lpstr>I mindre täta populationer sprids inte sjukdomar och parasiter lika lätt</vt:lpstr>
      <vt:lpstr>Byteskadaver efter rovdjur gynnar många arter</vt:lpstr>
      <vt:lpstr>I Finland har människan större miljöpåverkan  än de stora rovdjuren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 stora rovdjuren har en uppgift i naturen</dc:title>
  <dc:creator>Jukka Fordell</dc:creator>
  <cp:lastModifiedBy>Ala-Kurikka Iina (Luke)</cp:lastModifiedBy>
  <cp:revision>39</cp:revision>
  <dcterms:created xsi:type="dcterms:W3CDTF">2021-04-28T07:26:09Z</dcterms:created>
  <dcterms:modified xsi:type="dcterms:W3CDTF">2021-06-30T09:14:47Z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0x010100FC273FBDB1AAC448BDBB3CA1302F22C6</vt:lpwstr>
  </property>
</Properties>
</file>