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81" autoAdjust="0"/>
    <p:restoredTop sz="80846" autoAdjust="0"/>
  </p:normalViewPr>
  <p:slideViewPr>
    <p:cSldViewPr snapToGrid="0" snapToObjects="1">
      <p:cViewPr varScale="1">
        <p:scale>
          <a:sx n="74" d="100"/>
          <a:sy n="74" d="100"/>
        </p:scale>
        <p:origin x="54" y="3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I Finland får tamdjursägare en penningersättning om ett stort rovdjur skadar eller dödar ett tamdjur. Ersättning söks hos Livsmedelsverket som betalar ersättningen ur anslag från staten.</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bästa sättet att förhindra att stora rovdjur orsakar skada är att se till att de inte kommer åt tamdjuren. Den effektivaste metoden för att skydda tamdjur som betar ute är elektriska rovdjursstängsel.</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Rovdjursstängslen är avsedda speciellt för att hålla rovdjuren borta. Stängslet är så högt att rovdjuren inte kan hoppa över det. I stängslet löper fem </a:t>
            </a:r>
            <a:r>
              <a:rPr lang="sv-FI" sz="1200" dirty="0" err="1">
                <a:solidFill>
                  <a:schemeClr val="tx1"/>
                </a:solidFill>
                <a:latin typeface="+mn-lt"/>
                <a:ea typeface="+mn-ea"/>
                <a:cs typeface="+mn-cs"/>
              </a:rPr>
              <a:t>eltrådar</a:t>
            </a:r>
            <a:r>
              <a:rPr lang="sv-FI" sz="1200" dirty="0">
                <a:solidFill>
                  <a:schemeClr val="tx1"/>
                </a:solidFill>
                <a:latin typeface="+mn-lt"/>
                <a:ea typeface="+mn-ea"/>
                <a:cs typeface="+mn-cs"/>
              </a:rPr>
              <a:t> och rovdjuret får en stöt om det försöker ta sig mellan trådarna. Den nedersta tråden sitter så lågt att vargar eller lodjur inte kan krypa under den. Med elstängsel kan man också skydda biodlingar mot björnar.</a:t>
            </a:r>
          </a:p>
          <a:p>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Det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befintliga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staketet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kan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ofta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förbättras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vilket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resulterar</a:t>
            </a:r>
            <a:r>
              <a:rPr lang="fi-FI" sz="1800" dirty="0">
                <a:effectLst/>
                <a:latin typeface="Calibri" panose="020F0502020204030204" pitchFamily="34" charset="0"/>
                <a:ea typeface="Calibri" panose="020F0502020204030204" pitchFamily="34" charset="0"/>
              </a:rPr>
              <a:t> i en </a:t>
            </a:r>
            <a:r>
              <a:rPr lang="fi-FI" sz="1800" dirty="0" err="1">
                <a:effectLst/>
                <a:latin typeface="Calibri" panose="020F0502020204030204" pitchFamily="34" charset="0"/>
                <a:ea typeface="Calibri" panose="020F0502020204030204" pitchFamily="34" charset="0"/>
              </a:rPr>
              <a:t>mycket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rovdjurssäker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staketlösning</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med</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mindre</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ansträngning</a:t>
            </a:r>
            <a:r>
              <a:rPr lang="fi-FI" sz="1800" dirty="0">
                <a:effectLst/>
                <a:latin typeface="Calibri" panose="020F0502020204030204" pitchFamily="34" charset="0"/>
                <a:ea typeface="Calibri" panose="020F0502020204030204" pitchFamily="34" charset="0"/>
              </a:rPr>
              <a:t>.</a:t>
            </a:r>
          </a:p>
          <a:p>
            <a:endParaRPr lang="sv-FI" sz="120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finns också andra sätt att skydda djur som går på bete. Eftersom rovdjuren oftast rör sig vid skymningstid kan man till natten flytta tamdjuren från betet till en bättre </a:t>
            </a:r>
            <a:r>
              <a:rPr lang="sv-FI" sz="1200" b="1" dirty="0">
                <a:solidFill>
                  <a:schemeClr val="tx1"/>
                </a:solidFill>
                <a:latin typeface="+mn-lt"/>
                <a:ea typeface="+mn-ea"/>
                <a:cs typeface="+mn-cs"/>
              </a:rPr>
              <a:t>skyddad inhägnad</a:t>
            </a:r>
            <a:r>
              <a:rPr lang="sv-FI" sz="1200" dirty="0">
                <a:solidFill>
                  <a:schemeClr val="tx1"/>
                </a:solidFill>
                <a:latin typeface="+mn-lt"/>
                <a:ea typeface="+mn-ea"/>
                <a:cs typeface="+mn-cs"/>
              </a:rPr>
              <a:t>.</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Viltkameror</a:t>
            </a:r>
            <a:r>
              <a:rPr lang="sv-FI" sz="1200" dirty="0">
                <a:solidFill>
                  <a:schemeClr val="tx1"/>
                </a:solidFill>
                <a:latin typeface="+mn-lt"/>
                <a:ea typeface="+mn-ea"/>
                <a:cs typeface="+mn-cs"/>
              </a:rPr>
              <a:t> är övervakningskameror som aktiveras av rörelse. De börjar ta bilder genast när någonting rör sig framför dem. När viltkameran aktiveras skickar den ett meddelande till gårdsägarens telefon eller e-post, så ägaren vet att komma och kontrollera läget. Om ett rovdjur har tagits sig in i hagen kan gårdsägaren skrämma bort det innan någon skada hinner ske.</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Ibland kan till exempel får gå ute på bete långt från bosättningen. Om vargen lyckas ta ett får kan den återvända flera gånger till platsen för ett lätt byte. Då är </a:t>
            </a:r>
            <a:r>
              <a:rPr lang="sv-FI" sz="1200" b="1" dirty="0">
                <a:solidFill>
                  <a:schemeClr val="tx1"/>
                </a:solidFill>
                <a:latin typeface="+mn-lt"/>
                <a:ea typeface="+mn-ea"/>
                <a:cs typeface="+mn-cs"/>
              </a:rPr>
              <a:t>GPS-krage på fåren </a:t>
            </a:r>
            <a:r>
              <a:rPr lang="sv-FI" sz="1200" dirty="0">
                <a:solidFill>
                  <a:schemeClr val="tx1"/>
                </a:solidFill>
                <a:latin typeface="+mn-lt"/>
                <a:ea typeface="+mn-ea"/>
                <a:cs typeface="+mn-cs"/>
              </a:rPr>
              <a:t>till hjälp. </a:t>
            </a:r>
            <a:r>
              <a:rPr lang="sv-FI" sz="1200" dirty="0" err="1">
                <a:solidFill>
                  <a:schemeClr val="tx1"/>
                </a:solidFill>
                <a:latin typeface="+mn-lt"/>
                <a:ea typeface="+mn-ea"/>
                <a:cs typeface="+mn-cs"/>
              </a:rPr>
              <a:t>Fårbonden</a:t>
            </a:r>
            <a:r>
              <a:rPr lang="sv-FI" sz="1200" dirty="0">
                <a:solidFill>
                  <a:schemeClr val="tx1"/>
                </a:solidFill>
                <a:latin typeface="+mn-lt"/>
                <a:ea typeface="+mn-ea"/>
                <a:cs typeface="+mn-cs"/>
              </a:rPr>
              <a:t> ser då var fåret finns på en karta. Om ett får har varit länge orörligt eller beter sig konstigt, vet bonden att gå och kontrollera situationen.</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boskapsvaktare</a:t>
            </a:r>
            <a:r>
              <a:rPr lang="sv-FI" sz="1200" dirty="0">
                <a:solidFill>
                  <a:schemeClr val="tx1"/>
                </a:solidFill>
                <a:latin typeface="+mn-lt"/>
                <a:ea typeface="+mn-ea"/>
                <a:cs typeface="+mn-cs"/>
              </a:rPr>
              <a:t>. De är stora hundar som avlats fram för att skydda tamdjur mot rovdjur. I allmänhet viker rovdjuren undan för boskapsvaktarna och det uppstår inga sammandrabbningar.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installerat ljud- och ljusskrämmor.</a:t>
            </a:r>
            <a:r>
              <a:rPr lang="sv-FI" sz="1200" dirty="0">
                <a:solidFill>
                  <a:schemeClr val="tx1"/>
                </a:solidFill>
                <a:latin typeface="+mn-lt"/>
                <a:ea typeface="+mn-ea"/>
                <a:cs typeface="+mn-cs"/>
              </a:rPr>
              <a:t> Man kan till exempel ta ut en radio och ha den påslagen i hagen för att påminna om människan. På tamdjursgårdar utomlands används rovdjursskrämmor med skrämselljud eller blinkande ljus som sätter igång när rörelsesensorn aktiveras.</a:t>
            </a:r>
          </a:p>
          <a:p>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Slaktkroppar</a:t>
            </a:r>
            <a:r>
              <a:rPr lang="fi-FI" sz="1800" dirty="0">
                <a:effectLst/>
                <a:latin typeface="Calibri" panose="020F0502020204030204" pitchFamily="34" charset="0"/>
                <a:ea typeface="Calibri" panose="020F0502020204030204" pitchFamily="34" charset="0"/>
              </a:rPr>
              <a:t> av </a:t>
            </a:r>
            <a:r>
              <a:rPr lang="fi-FI" sz="1800" dirty="0" err="1">
                <a:effectLst/>
                <a:latin typeface="Calibri" panose="020F0502020204030204" pitchFamily="34" charset="0"/>
                <a:ea typeface="Calibri" panose="020F0502020204030204" pitchFamily="34" charset="0"/>
              </a:rPr>
              <a:t>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som</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dött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och</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döda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avkommor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bör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avlägsnas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från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betesmarken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och</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göras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otillgängliga</a:t>
            </a:r>
            <a:r>
              <a:rPr lang="fi-FI" sz="1800" dirty="0">
                <a:effectLst/>
                <a:latin typeface="Calibri" panose="020F0502020204030204" pitchFamily="34" charset="0"/>
                <a:ea typeface="Calibri" panose="020F0502020204030204" pitchFamily="34" charset="0"/>
              </a:rPr>
              <a:t> för </a:t>
            </a:r>
            <a:r>
              <a:rPr lang="fi-FI" sz="1800" dirty="0" err="1">
                <a:effectLst/>
                <a:latin typeface="Calibri" panose="020F0502020204030204" pitchFamily="34" charset="0"/>
                <a:ea typeface="Calibri" panose="020F0502020204030204" pitchFamily="34" charset="0"/>
              </a:rPr>
              <a:t>rovdjur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eftersom</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lukten</a:t>
            </a:r>
            <a:r>
              <a:rPr lang="fi-FI" sz="1800" dirty="0">
                <a:effectLst/>
                <a:latin typeface="Calibri" panose="020F0502020204030204" pitchFamily="34" charset="0"/>
                <a:ea typeface="Calibri" panose="020F0502020204030204" pitchFamily="34" charset="0"/>
              </a:rPr>
              <a:t> av </a:t>
            </a:r>
            <a:r>
              <a:rPr lang="fi-FI" sz="1800" dirty="0" err="1">
                <a:effectLst/>
                <a:latin typeface="Calibri" panose="020F0502020204030204" pitchFamily="34" charset="0"/>
                <a:ea typeface="Calibri" panose="020F0502020204030204" pitchFamily="34" charset="0"/>
              </a:rPr>
              <a:t>döda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kan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locka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rovdjur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till</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området</a:t>
            </a:r>
            <a:r>
              <a:rPr lang="fi-FI" sz="1800" dirty="0">
                <a:effectLst/>
                <a:latin typeface="Calibri" panose="020F0502020204030204" pitchFamily="34" charset="0"/>
                <a:ea typeface="Calibri" panose="020F0502020204030204" pitchFamily="34" charset="0"/>
              </a:rPr>
              <a:t>.</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svårare att skydda hundar som arbetar okopplade i skogen än andra tamdjur, men det går att minska risken för skada på många sätt. Jägaren kan försöka ta reda på vargsituationen i området och låta bli att släppa loss hunden i ett område där man vet att det finns varg. Jägaren ska gärna hålla sig så nära hunden som möjligt och hela tiden ha hunden under kontroll.</a:t>
            </a:r>
          </a:p>
          <a:p>
            <a:r>
              <a:rPr lang="sv-FI" sz="1200">
                <a:solidFill>
                  <a:schemeClr val="tx1"/>
                </a:solidFill>
                <a:latin typeface="+mn-lt"/>
                <a:ea typeface="+mn-ea"/>
                <a:cs typeface="+mn-cs"/>
              </a:rPr>
              <a:t>Det finns särskilda hundvästar som kan ge extra skydd om en varg angriper hunden. Hundvästen skyddar hundens kropp mot bett och ger också ägaren tid att komma till hunden för att hjälpa. Västen ger ändå inte fullständigt skydd.</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händer ibland att stora rovdjur jagar tamdjur. Att tamdjur vållas skada eller dödas ett stort rovdjur kallas tamdjursskador.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Främst är det renar och får som är utsatta för tamdjursskador som orsakas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Cirka 95 procent av de här skadorna är skador på renar, eftersom det framför allt på sommaren är svårt att skydda renar som går och betar fritt.</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Cirka hälften av skadorna på renar orsakas av järvar. Söder om renskötselområdet orsakar järven mycket sällan 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Ibland kan det också vara lodjur som varit framme.</a:t>
            </a:r>
          </a:p>
          <a:p>
            <a:r>
              <a:rPr lang="sv-FI" dirty="0"/>
              <a:t>Läs i lärarhandledningen en berättelse om när vargen angrep får ute på betet.</a:t>
            </a:r>
          </a:p>
          <a:p>
            <a:endParaRPr lang="sv-FI"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Björnen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orsakar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huvudsakligen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skadorna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på</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får</a:t>
            </a:r>
            <a:r>
              <a:rPr lang="fi-FI" sz="1800" dirty="0">
                <a:effectLst/>
                <a:latin typeface="Calibri" panose="020F0502020204030204" pitchFamily="34" charset="0"/>
                <a:ea typeface="Calibri" panose="020F0502020204030204" pitchFamily="34" charset="0"/>
              </a:rPr>
              <a:t> i </a:t>
            </a:r>
            <a:r>
              <a:rPr lang="fi-FI" sz="1800" dirty="0" err="1">
                <a:effectLst/>
                <a:latin typeface="Calibri" panose="020F0502020204030204" pitchFamily="34" charset="0"/>
                <a:ea typeface="Calibri" panose="020F0502020204030204" pitchFamily="34" charset="0"/>
              </a:rPr>
              <a:t>renskötselområdet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medan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vargen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orsakar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skadorna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på</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får</a:t>
            </a:r>
            <a:r>
              <a:rPr lang="fi-FI" sz="1800" dirty="0">
                <a:effectLst/>
                <a:latin typeface="Calibri" panose="020F0502020204030204" pitchFamily="34" charset="0"/>
                <a:ea typeface="Calibri" panose="020F0502020204030204" pitchFamily="34" charset="0"/>
              </a:rPr>
              <a:t> i </a:t>
            </a:r>
            <a:r>
              <a:rPr lang="fi-FI" sz="1800" dirty="0" err="1">
                <a:effectLst/>
                <a:latin typeface="Calibri" panose="020F0502020204030204" pitchFamily="34" charset="0"/>
                <a:ea typeface="Calibri" panose="020F0502020204030204" pitchFamily="34" charset="0"/>
              </a:rPr>
              <a:t>södra</a:t>
            </a:r>
            <a:r>
              <a:rPr lang="fi-FI" sz="1800" dirty="0">
                <a:effectLst/>
                <a:latin typeface="Calibri" panose="020F0502020204030204" pitchFamily="34" charset="0"/>
                <a:ea typeface="Calibri" panose="020F0502020204030204" pitchFamily="34" charset="0"/>
              </a:rPr>
              <a:t> Finland.</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Stora rovdjur kan också angripa hundar. Oftast löper jakthundar den största risken att drabba samman med varg. </a:t>
            </a:r>
            <a:r>
              <a:rPr lang="sv-FI" sz="1200">
                <a:solidFill>
                  <a:schemeClr val="tx1"/>
                </a:solidFill>
                <a:latin typeface="+mn-lt"/>
                <a:ea typeface="+mn-ea"/>
                <a:cs typeface="+mn-cs"/>
              </a:rPr>
              <a:t>Varje år rapporteras cirka 50 vargangrepp på hundar. </a:t>
            </a:r>
            <a:r>
              <a:rPr lang="sv-FI" sz="1200" dirty="0">
                <a:solidFill>
                  <a:schemeClr val="tx1"/>
                </a:solidFill>
                <a:latin typeface="+mn-lt"/>
                <a:ea typeface="+mn-ea"/>
                <a:cs typeface="+mn-cs"/>
              </a:rPr>
              <a:t>Människor kan känna stor oro över sina husdjur i vargområden.</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Precis som i sagorna älskar björnen honung. Björnar kan söndra bikupor på biodlingar när de letar efter mat. Dessutom äter björnar spannmål och de kan riva sönder foder- eller ströbalar.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Bland nötdjuren är kalvar och ungboskap mest utsatta för rovdjursangrepp. Nötdjur kan också få skador då de blir uppskrämda av rovdjur och springer in i stängslet.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ett rovdjur tar sig in i en hästhage brukar det i de flesta fall endast leda till skador på hästen. I allmänhet är det björn eller lo som angriper hästar, men sådana angrepp är väldigt sällsynta.</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07/11/2024</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490636E-B593-4A3F-8A59-AE8E44D2B92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0" name="TextBox 12">
            <a:extLst>
              <a:ext uri="{FF2B5EF4-FFF2-40B4-BE49-F238E27FC236}">
                <a16:creationId xmlns:a16="http://schemas.microsoft.com/office/drawing/2014/main" id="{61150E04-7B42-42CD-9787-2BF26C4A52DB}"/>
              </a:ext>
            </a:extLst>
          </p:cNvPr>
          <p:cNvSpPr txBox="1">
            <a:spLocks noGrp="1"/>
          </p:cNvSpPr>
          <p:nvPr>
            <p:ph type="title" idx="4294967295"/>
          </p:nvPr>
        </p:nvSpPr>
        <p:spPr>
          <a:xfrm>
            <a:off x="9641090" y="1095839"/>
            <a:ext cx="236815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Skador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orsakade</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av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stora</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rovdjur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och</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hur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man</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förebygger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dem</a:t>
            </a:r>
            <a:endPar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4" name="Kuva 13" descr="Suurpetojen jäljillä -logo">
            <a:extLst>
              <a:ext uri="{FF2B5EF4-FFF2-40B4-BE49-F238E27FC236}">
                <a16:creationId xmlns:a16="http://schemas.microsoft.com/office/drawing/2014/main" id="{C5863980-744F-40A9-ACBB-ACB249D648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sv-FI" dirty="0"/>
              <a:t>Ägaren kan söka ersättning</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Djurägaren kan söka ersättning om ett tamdjur skadas eller dödas av ett stort rovdjur.</a:t>
            </a:r>
          </a:p>
          <a:p>
            <a:r>
              <a:rPr lang="sv-FI" sz="2400"/>
              <a:t>Ersättningen betalas av staten.</a:t>
            </a:r>
          </a:p>
        </p:txBody>
      </p:sp>
      <p:pic>
        <p:nvPicPr>
          <p:cNvPr id="14" name="Kuvan paikkamerkki 13" descr="Får på betet">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sv-FI"/>
              <a:t>Hur kan man förhindra skador?</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effektivaste sättet att skydda tamdjur som går ute på bete är elektriska rovdjursstängsel.</a:t>
            </a:r>
          </a:p>
        </p:txBody>
      </p:sp>
      <p:pic>
        <p:nvPicPr>
          <p:cNvPr id="10" name="Kuvan paikkamerkki 9" descr="Rovdjursstängslen">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0083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1"/>
                </a:solidFill>
                <a:latin typeface="Calibri" panose="020F0502020204030204" pitchFamily="34" charset="0"/>
                <a:cs typeface="Calibri" panose="020F0502020204030204" pitchFamily="34" charset="0"/>
              </a:rPr>
              <a:t>© Antti Rinne / Finlands viltcentral</a:t>
            </a: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lnSpcReduction="10000"/>
          </a:bodyPr>
          <a:lstStyle/>
          <a:p>
            <a:r>
              <a:rPr lang="sv-FI" sz="2400" dirty="0"/>
              <a:t>Nattinhägnader</a:t>
            </a:r>
          </a:p>
          <a:p>
            <a:r>
              <a:rPr lang="sv-FI" sz="2400" dirty="0"/>
              <a:t>Viltkameror</a:t>
            </a:r>
          </a:p>
          <a:p>
            <a:r>
              <a:rPr lang="sv-FI" sz="2400" dirty="0"/>
              <a:t>GPS-kragar</a:t>
            </a:r>
          </a:p>
          <a:p>
            <a:r>
              <a:rPr lang="sv-FI" sz="2400" dirty="0"/>
              <a:t>Boskapsvaktande hundar</a:t>
            </a:r>
          </a:p>
          <a:p>
            <a:r>
              <a:rPr lang="sv-FI" sz="2400" dirty="0"/>
              <a:t>Ljud- och ljusskrämmor</a:t>
            </a:r>
          </a:p>
          <a:p>
            <a:r>
              <a:rPr lang="sv-SE" sz="2400" dirty="0"/>
              <a:t>Djuren flyttas till ett skydd till natten</a:t>
            </a:r>
          </a:p>
          <a:p>
            <a:r>
              <a:rPr lang="sv-SE" sz="2400" dirty="0"/>
              <a:t>Avfallet flyttas bort så att rovdjuren inte kan få tag i det</a:t>
            </a:r>
            <a:endParaRPr lang="sv-FI" sz="2400" dirty="0"/>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En viltkamera är installerad för att fånga bron som leder till fältet.">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Svårt att skydda jakthunden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lnSpcReduction="10000"/>
          </a:bodyPr>
          <a:lstStyle/>
          <a:p>
            <a:r>
              <a:rPr lang="sv-FI" sz="2400"/>
              <a:t>Jägaren kan</a:t>
            </a:r>
          </a:p>
          <a:p>
            <a:pPr marL="457200" indent="-457200">
              <a:buFont typeface="+mj-lt"/>
              <a:buAutoNum type="arabicPeriod"/>
            </a:pPr>
            <a:r>
              <a:rPr lang="sv-FI" sz="2400"/>
              <a:t>ta reda på vargsituationen i området</a:t>
            </a:r>
          </a:p>
          <a:p>
            <a:pPr marL="457200" indent="-457200">
              <a:buFont typeface="+mj-lt"/>
              <a:buAutoNum type="arabicPeriod"/>
            </a:pPr>
            <a:r>
              <a:rPr lang="sv-FI" sz="2400"/>
              <a:t>låta bli att släppa loss hunden i ett område där det finns varg</a:t>
            </a:r>
          </a:p>
          <a:p>
            <a:pPr marL="457200" indent="-457200">
              <a:buFont typeface="+mj-lt"/>
              <a:buAutoNum type="arabicPeriod"/>
            </a:pPr>
            <a:r>
              <a:rPr lang="sv-FI" sz="2400"/>
              <a:t>försöka hålla sig så nära hunden som möjligt</a:t>
            </a:r>
          </a:p>
          <a:p>
            <a:pPr marL="457200" indent="-457200">
              <a:buFont typeface="+mj-lt"/>
              <a:buAutoNum type="arabicPeriod"/>
            </a:pPr>
            <a:r>
              <a:rPr lang="sv-FI" sz="2400"/>
              <a:t>försöka ha hunden hela tiden under kontroll.</a:t>
            </a:r>
          </a:p>
        </p:txBody>
      </p:sp>
      <p:pic>
        <p:nvPicPr>
          <p:cNvPr id="6" name="Kuvan paikkamerkki 5" descr="Tax med uppmärksamhetsväst på">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sv-FI"/>
              <a:t>Det händer ibland att stora rovdjur tar tamdjur</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Får">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Renar">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sv-FI"/>
              <a:t>Oftast angriper rovdjuren</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sv-FI" sz="2400" i="0"/>
              <a:t>renar</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sv-FI" sz="2400" i="0"/>
              <a:t>får</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sv-FI">
                <a:solidFill>
                  <a:schemeClr val="bg1"/>
                </a:solidFill>
                <a:latin typeface="Calibri" panose="020F0502020204030204" pitchFamily="34" charset="0"/>
                <a:cs typeface="Calibri" panose="020F0502020204030204" pitchFamily="34" charset="0"/>
              </a:rPr>
              <a:t>© Mari Lyly/Finlands viltcentral</a:t>
            </a: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sv-FI"/>
              <a:t>95 procent av rovdjursskadorna gäller renar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 uri="{C183D7F6-B498-43B3-948B-1728B52AA6E4}">
                <adec:decorative xmlns:adec="http://schemas.microsoft.com/office/drawing/2017/decorative" val="1"/>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renar</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 uri="{C183D7F6-B498-43B3-948B-1728B52AA6E4}">
                <adec:decorative xmlns:adec="http://schemas.microsoft.com/office/drawing/2017/decorative" val="1"/>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andra tamdjur</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isällön paikkamerkki 2">
            <a:extLst>
              <a:ext uri="{FF2B5EF4-FFF2-40B4-BE49-F238E27FC236}">
                <a16:creationId xmlns:a16="http://schemas.microsoft.com/office/drawing/2014/main" id="{1A99FD2C-87F7-C342-B3B7-27236D326ACE}"/>
              </a:ext>
            </a:extLst>
          </p:cNvPr>
          <p:cNvSpPr txBox="1">
            <a:spLocks noGrp="1"/>
          </p:cNvSpPr>
          <p:nvPr>
            <p:ph type="title" idx="4294967295"/>
          </p:nvPr>
        </p:nvSpPr>
        <p:spPr>
          <a:xfrm>
            <a:off x="190500" y="954899"/>
            <a:ext cx="2347546"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Cirka hälften av skadorna på renar orsakas av järvar</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6" y="2297843"/>
            <a:ext cx="2615530"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dirty="0"/>
              <a:t>Järven </a:t>
            </a:r>
            <a:r>
              <a:rPr lang="sv-FI" dirty="0">
                <a:latin typeface="+mj-lt"/>
              </a:rPr>
              <a:t>orsakar sällan skador söder om renskötselområdet.</a:t>
            </a:r>
          </a:p>
          <a:p>
            <a:pPr algn="l"/>
            <a:r>
              <a:rPr lang="sv-FI" dirty="0">
                <a:latin typeface="+mj-lt"/>
              </a:rPr>
              <a:t>I söder orsakas mest skador av </a:t>
            </a:r>
            <a:r>
              <a:rPr lang="sv-FI" dirty="0"/>
              <a:t>vargar</a:t>
            </a:r>
            <a:r>
              <a:rPr lang="sv-FI" dirty="0">
                <a:latin typeface="+mj-lt"/>
              </a:rPr>
              <a:t> och näst mest av </a:t>
            </a:r>
            <a:r>
              <a:rPr lang="sv-FI" dirty="0"/>
              <a:t>björnar.</a:t>
            </a:r>
          </a:p>
          <a:p>
            <a:pPr algn="l"/>
            <a:endParaRPr lang="fi-FI" dirty="0">
              <a:latin typeface="+mj-lt"/>
            </a:endParaRPr>
          </a:p>
        </p:txBody>
      </p:sp>
      <p:pic>
        <p:nvPicPr>
          <p:cNvPr id="4" name="Sisällön paikkamerkki 4" descr="Karta över Finland med renhållningsområdet i norra Finland markerat.">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pic>
        <p:nvPicPr>
          <p:cNvPr id="9" name="Kuva 6" descr="Järv">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Pixabay</a:t>
            </a: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2" y="716269"/>
            <a:ext cx="1951319"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dirty="0">
                <a:latin typeface="+mj-lt"/>
                <a:cs typeface="Calibri" panose="020F0502020204030204" pitchFamily="34" charset="0"/>
              </a:rPr>
              <a:t>Renskötselområdet</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cxnSpLocks/>
            <a:stCxn id="11" idx="2"/>
          </p:cNvCxnSpPr>
          <p:nvPr/>
        </p:nvCxnSpPr>
        <p:spPr>
          <a:xfrm rot="5400000">
            <a:off x="4829559" y="613529"/>
            <a:ext cx="719999" cy="1655729"/>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954899"/>
            <a:ext cx="64135" cy="416781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sv-FI" dirty="0"/>
              <a:t>Björn och varg orsakar mest skador på får</a:t>
            </a:r>
          </a:p>
        </p:txBody>
      </p:sp>
      <p:pic>
        <p:nvPicPr>
          <p:cNvPr id="14" name="Kuva 13" descr="Får på betet">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Stora rovdjur kan också angripa hundar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 tråkigaste situationerna brukar vara möten mellan varg och jakthund.</a:t>
            </a:r>
          </a:p>
        </p:txBody>
      </p:sp>
      <p:pic>
        <p:nvPicPr>
          <p:cNvPr id="14" name="Kuvan paikkamerkki 13" descr="Jägare och jakthund">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sv-FI" dirty="0"/>
              <a:t>Björnen kan söndra bikupor och riva foder- eller ströbalar</a:t>
            </a:r>
          </a:p>
        </p:txBody>
      </p:sp>
      <p:pic>
        <p:nvPicPr>
          <p:cNvPr id="17" name="Kuvan paikkamerkki 16" descr="Höbalen visar fem spår av en björnklo.">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pic>
        <p:nvPicPr>
          <p:cNvPr id="20" name="Sisällön paikkamerkki 4" descr="Björnen har slagit sönder en biodling.">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sv-FI" dirty="0"/>
              <a:t>Ibland tar rovdjuren också andra djur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Bland nötdjuren är kalvar och ungboskap mest utsatta för rovdjursangrepp.</a:t>
            </a:r>
          </a:p>
          <a:p>
            <a:r>
              <a:rPr lang="sv-SE" sz="2400" dirty="0"/>
              <a:t>Ett nötkreatur är ett större djur och kan därför försvara sig från rovdjur.</a:t>
            </a:r>
            <a:endParaRPr lang="sv-FI" sz="2400" dirty="0"/>
          </a:p>
        </p:txBody>
      </p:sp>
      <p:pic>
        <p:nvPicPr>
          <p:cNvPr id="11" name="Kuvan paikkamerkki 10" descr="Kalv">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10" name="Rectangle 13">
            <a:extLst>
              <a:ext uri="{FF2B5EF4-FFF2-40B4-BE49-F238E27FC236}">
                <a16:creationId xmlns:a16="http://schemas.microsoft.com/office/drawing/2014/main" id="{FD7F3A1E-2F78-4E8C-96D8-E029CE4E2CBB}"/>
              </a:ext>
              <a:ext uri="{C183D7F6-B498-43B3-948B-1728B52AA6E4}">
                <adec:decorative xmlns:adec="http://schemas.microsoft.com/office/drawing/2017/decorative" val="1"/>
              </a:ext>
            </a:extLst>
          </p:cNvPr>
          <p:cNvSpPr/>
          <p:nvPr/>
        </p:nvSpPr>
        <p:spPr>
          <a:xfrm>
            <a:off x="0" y="1212850"/>
            <a:ext cx="101947" cy="31559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916</TotalTime>
  <Words>1251</Words>
  <Application>Microsoft Office PowerPoint</Application>
  <PresentationFormat>Laajakuva</PresentationFormat>
  <Paragraphs>124</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Skador orsakade av stora rovdjur och hur man förebygger dem</vt:lpstr>
      <vt:lpstr>Det händer ibland att stora rovdjur tar tamdjur</vt:lpstr>
      <vt:lpstr>Oftast angriper rovdjuren</vt:lpstr>
      <vt:lpstr>95 procent av rovdjursskadorna gäller renar</vt:lpstr>
      <vt:lpstr>Cirka hälften av skadorna på renar orsakas av järvar</vt:lpstr>
      <vt:lpstr>Björn och varg orsakar mest skador på får</vt:lpstr>
      <vt:lpstr>Stora rovdjur kan också angripa hundar</vt:lpstr>
      <vt:lpstr>Björnen kan söndra bikupor och riva foder- eller ströbalar</vt:lpstr>
      <vt:lpstr>Ibland tar rovdjuren också andra djur</vt:lpstr>
      <vt:lpstr>Ägaren kan söka ersättning</vt:lpstr>
      <vt:lpstr>Hur kan man förhindra skador?</vt:lpstr>
      <vt:lpstr>Det finns flera sätt att skydda djur ute på bete (1/2)</vt:lpstr>
      <vt:lpstr>Det finns flera sätt att skydda djur ute på bete (2/2)</vt:lpstr>
      <vt:lpstr>Svårt att skydda jakthunden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Skador orsakade av stora rovdjur och hur man förebygger dem</dc:title>
  <dc:creator>Jukka Fordell</dc:creator>
  <cp:lastModifiedBy>Ala-Kurikka Iina (LUKE)</cp:lastModifiedBy>
  <cp:revision>41</cp:revision>
  <dcterms:created xsi:type="dcterms:W3CDTF">2021-04-28T07:26:09Z</dcterms:created>
  <dcterms:modified xsi:type="dcterms:W3CDTF">2024-07-11T08:34:14Z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