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256" r:id="rId5"/>
    <p:sldId id="317" r:id="rId6"/>
    <p:sldId id="318" r:id="rId7"/>
    <p:sldId id="319" r:id="rId8"/>
    <p:sldId id="312" r:id="rId9"/>
    <p:sldId id="320" r:id="rId10"/>
    <p:sldId id="299" r:id="rId11"/>
    <p:sldId id="324" r:id="rId12"/>
    <p:sldId id="321" r:id="rId13"/>
    <p:sldId id="322" r:id="rId14"/>
    <p:sldId id="323" r:id="rId15"/>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46D"/>
    <a:srgbClr val="846E58"/>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69258" autoAdjust="0"/>
  </p:normalViewPr>
  <p:slideViewPr>
    <p:cSldViewPr snapToGrid="0" snapToObjects="1">
      <p:cViewPr varScale="1">
        <p:scale>
          <a:sx n="46" d="100"/>
          <a:sy n="46" d="100"/>
        </p:scale>
        <p:origin x="60" y="77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08/05/2024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Bilderna</a:t>
            </a:r>
            <a:r>
              <a:rPr lang="fi-FI" dirty="0"/>
              <a:t>: Jaakko Alalantela, Suomen riistakeskus / Jaakko Alalantela, Suomen riistakeskus /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249554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Djuret ska alltid avlivas så smärtfritt och snabbt som möjligt och så att situationen inte medför fara för utomstående. </a:t>
            </a:r>
            <a:r>
              <a:rPr lang="sv-FI" sz="1200" dirty="0">
                <a:solidFill>
                  <a:schemeClr val="tx1"/>
                </a:solidFill>
                <a:latin typeface="+mn-lt"/>
                <a:ea typeface="+mn-ea"/>
                <a:cs typeface="+mn-cs"/>
              </a:rPr>
              <a:t>Om ett stort rovdjur såras och flyr från platsen måste man snabbt spåra det till exempel med hjälp av en hund. Särskilt en skadskjuten björn kan vara farlig.</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De stora rovdjuren är mycket uppskattat jaktvilt. I synnerhet skallarna och pälsen sparas och bearbetas till jaktminnen, så kallade troféer. Kött av fällda björnar används också till mat.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Stora rovdjur som fällt vid jakt ska behandlas med respekt. Det ska beaktas till exempel när man delar foton i sociala medier.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Traditionellt har man ordnat björnfest för att hylla den fällda björnen.</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Många jägare har ett värdefullt samarbete med rovdjursforskningen genom att de levererar prover från stora rovdjur som fällts vid jakt till forskning och uppföljning. </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03708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151106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02121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En förutsättning för att dispens ska kunna beviljas är att den inte skadar bevarandet eller uppnåendet av artens gynnsamma skyddsnivå. </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23556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På bilden syns får som vargen dödat ute på betet.</a:t>
            </a:r>
          </a:p>
          <a:p>
            <a:endParaRPr lang="fi-FI" dirty="0"/>
          </a:p>
          <a:p>
            <a:r>
              <a:rPr lang="sv-FI" sz="1200" dirty="0">
                <a:solidFill>
                  <a:schemeClr val="tx1"/>
                </a:solidFill>
                <a:latin typeface="+mn-lt"/>
                <a:ea typeface="+mn-ea"/>
                <a:cs typeface="+mn-cs"/>
              </a:rPr>
              <a:t>Finlands viltcentral kan bevilja en dispens om ett stort rovdjur orsakar betydande skada eller äventyrar människors säkerhet. Om djuret inte medför något direkt hot mot säkerheten, söker man alltid först andra lösningar än att döda djuret, till exempel att fördriva det. Med fördrivning avses att man skrämmer iväg djuret till exempel med hårda ljud eller att skjuta i luften. På så sätt försöker man lära djuret så att det inte ska komma nära bebyggelsen.</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En påhittad historia om en situation där ett stort rovdjur jagas med stöd av dispens:</a:t>
            </a:r>
          </a:p>
          <a:p>
            <a:endParaRPr lang="fi-FI" sz="1200" kern="1200" dirty="0">
              <a:solidFill>
                <a:schemeClr val="tx1"/>
              </a:solidFill>
              <a:effectLst/>
              <a:latin typeface="+mn-lt"/>
              <a:ea typeface="+mn-ea"/>
              <a:cs typeface="+mn-cs"/>
            </a:endParaRPr>
          </a:p>
          <a:p>
            <a:pPr lvl="0"/>
            <a:r>
              <a:rPr lang="sv-FI" sz="1200" dirty="0">
                <a:solidFill>
                  <a:schemeClr val="tx1"/>
                </a:solidFill>
                <a:latin typeface="+mn-lt"/>
                <a:ea typeface="+mn-ea"/>
                <a:cs typeface="+mn-cs"/>
              </a:rPr>
              <a:t>En ung varg som rörde sig ensam hade lärt sig att söka mat i närheten av människor och hade tagit ett får. Den hade ofta iakttagits nära fårhagen under dagtid. Först beviljades tillstånd för bortdrivning av vargen. När vargen följande gång sågs nära bebyggelse, var jägarna och de lokala myndigheterna redo. De förde oväsen och körde bort vargen från bebyggelsen med hjälp av hundar. Vargen kom ändå tillbaka. Man försökte en gång till med bortdrivning, men vargen sågs snart igen i närheten av gården. Eftersom andra medel inte fungerade, beviljade Finlands viltcentral en skadebaserad vargdispens. Vargen som orsakat problem sköts av jägare som storviltshandräckning.</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b="1" dirty="0">
                <a:solidFill>
                  <a:schemeClr val="tx1"/>
                </a:solidFill>
                <a:latin typeface="+mn-lt"/>
                <a:ea typeface="+mn-ea"/>
                <a:cs typeface="+mn-cs"/>
              </a:rPr>
              <a:t>Polisen kan ge en order om att fördriva ett stort rovdjur</a:t>
            </a:r>
            <a:r>
              <a:rPr lang="sv-FI" sz="1200" dirty="0">
                <a:solidFill>
                  <a:schemeClr val="tx1"/>
                </a:solidFill>
                <a:latin typeface="+mn-lt"/>
                <a:ea typeface="+mn-ea"/>
                <a:cs typeface="+mn-cs"/>
              </a:rPr>
              <a:t>, eller om djuret är skadat eller orsakar uppenbar fara för människor eller egendom, kan polisen också </a:t>
            </a:r>
            <a:r>
              <a:rPr lang="sv-FI" sz="1200" b="1" dirty="0">
                <a:solidFill>
                  <a:schemeClr val="tx1"/>
                </a:solidFill>
                <a:latin typeface="+mn-lt"/>
                <a:ea typeface="+mn-ea"/>
                <a:cs typeface="+mn-cs"/>
              </a:rPr>
              <a:t>ge order om att avliva djuret</a:t>
            </a:r>
            <a:r>
              <a:rPr lang="sv-FI" sz="1200" dirty="0">
                <a:solidFill>
                  <a:schemeClr val="tx1"/>
                </a:solidFill>
                <a:latin typeface="+mn-lt"/>
                <a:ea typeface="+mn-ea"/>
                <a:cs typeface="+mn-cs"/>
              </a:rPr>
              <a:t>.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I praktiken avlivas djuret av jägare som anmält sig frivilliga för storviltshandräckning (SVH-uppdrag). I SVH-uppdrag är det inte fråga om jakt som är bunden till jaktlicens, utan uppdrag som auktoriserats av polisen och utförs på grund av djurskydd eller säkerhetshänsyn. Ett rovdjur anses orsaka fara om det inte skyggar för människor eller till och med närmar sig dem.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Här är en frisk varg som fångats på bild av en viltkamera.</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236838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Jägaren ska ha avlagt jägarexamen och betalat viltvårdsavgiften. Dessutom ska jägaren ha ett lämpligt vapen och patroner samt vapenlicens för innehav av dessa. Jägaren ska höra till ett jaktlag som har en ledare och vice ledare samt naturligtvis jakträtt och dispens för jakt på stora rovdjur på det aktuella området. För att jaga björn med kulgevär ska man också ha ett giltigt skjutprov. </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17395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Stora rovdjur, till exempel björn och lodjur, jagas på många olika sätt, som drevjakt och på pass, och lodjur jagas även med fällor. En hund kan vara till stor hjälp vid jakten. En bra hund hittar viltet även efter en lång spårning och den har fått kontakt med viltet blir den inte distraherad av annat vilt.</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Den här beskrivningen av jakt är väldigt allmän och de jaktsätt som används mest i olika områden kan variera. </a:t>
            </a:r>
          </a:p>
          <a:p>
            <a:r>
              <a:rPr lang="sv-FI" sz="1200" dirty="0">
                <a:solidFill>
                  <a:schemeClr val="tx1"/>
                </a:solidFill>
                <a:latin typeface="+mn-lt"/>
                <a:ea typeface="+mn-ea"/>
                <a:cs typeface="+mn-cs"/>
              </a:rPr>
              <a:t>Jakten börjar med att man använder en hund för att leta efter spår.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Alltid går inte allt som smort. Läs för eleverna en rolig historia om att arbeta med hund vid jakt. Den finns i lärarhandledningen</a:t>
            </a:r>
            <a:r>
              <a:rPr lang="sv-FI" sz="1200" b="0" dirty="0">
                <a:solidFill>
                  <a:schemeClr val="tx1"/>
                </a:solidFill>
                <a:latin typeface="+mn-lt"/>
                <a:ea typeface="+mn-ea"/>
                <a:cs typeface="+mn-cs"/>
              </a:rPr>
              <a:t>!</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82557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När man har hittat ett färskt spår, går en eller flera av jägarna runt för att </a:t>
            </a:r>
            <a:r>
              <a:rPr lang="sv-FI" sz="1200" b="1" dirty="0">
                <a:solidFill>
                  <a:schemeClr val="tx1"/>
                </a:solidFill>
                <a:latin typeface="+mn-lt"/>
                <a:ea typeface="+mn-ea"/>
                <a:cs typeface="+mn-cs"/>
              </a:rPr>
              <a:t>inringa</a:t>
            </a:r>
            <a:r>
              <a:rPr lang="sv-FI" sz="1200" dirty="0">
                <a:solidFill>
                  <a:schemeClr val="tx1"/>
                </a:solidFill>
                <a:latin typeface="+mn-lt"/>
                <a:ea typeface="+mn-ea"/>
                <a:cs typeface="+mn-cs"/>
              </a:rPr>
              <a:t> viltet. De går alltså runt området och tittar på spåren för att säkerställa att djuret inte har kommit undan. De jägare som ställer sig utmed inringningen står </a:t>
            </a:r>
            <a:r>
              <a:rPr lang="sv-FI" sz="1200" b="1" dirty="0">
                <a:solidFill>
                  <a:schemeClr val="tx1"/>
                </a:solidFill>
                <a:latin typeface="+mn-lt"/>
                <a:ea typeface="+mn-ea"/>
                <a:cs typeface="+mn-cs"/>
              </a:rPr>
              <a:t>på pass</a:t>
            </a:r>
            <a:r>
              <a:rPr lang="sv-FI" sz="1200" dirty="0">
                <a:solidFill>
                  <a:schemeClr val="tx1"/>
                </a:solidFill>
                <a:latin typeface="+mn-lt"/>
                <a:ea typeface="+mn-ea"/>
                <a:cs typeface="+mn-cs"/>
              </a:rPr>
              <a:t>. Sedan funderar jägarna var rovdjuret eventuellt kommer att gå när det sätter sig i rörelse och kommer överens om arbetsfördelningen. Jaktdeltagarna ställer sig sedan runt inringningen så att till exempel björnen eller lodjuret inte kan slinka obemärkt iväg. Skyttarna intar sina positioner så att det är säkert att skjuta.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Om man använder hund vid jakten, släpps den lös i detta skede. Hundens uppgift är att driva upp rovdjuret och styra den till jägarnas skjutlinje. Av hundens skall kan hundföraren avgöra när och var hunden har fått kontakt med viltet. Hundföraren kan försöka fälla viltet själv eller så är det någon av jägarna på pass som skjuter. Jagar man utan hund kan man komma överens om att någon i sällskapet driver till exempel lodjuret mot skyttarna.</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Utöver inringning skjuts björn på platser där man vet att den rör sig.  Så gör man särskilt i landets östligaste delar, där de som jagar med </a:t>
            </a:r>
            <a:r>
              <a:rPr lang="sv-FI" sz="1200" dirty="0" err="1">
                <a:solidFill>
                  <a:schemeClr val="tx1"/>
                </a:solidFill>
                <a:latin typeface="+mn-lt"/>
                <a:ea typeface="+mn-ea"/>
                <a:cs typeface="+mn-cs"/>
              </a:rPr>
              <a:t>löshund</a:t>
            </a:r>
            <a:r>
              <a:rPr lang="sv-FI" sz="1200" dirty="0">
                <a:solidFill>
                  <a:schemeClr val="tx1"/>
                </a:solidFill>
                <a:latin typeface="+mn-lt"/>
                <a:ea typeface="+mn-ea"/>
                <a:cs typeface="+mn-cs"/>
              </a:rPr>
              <a:t> ska undvika att hunden korsar Finlands östgräns till ryskt territorium. </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249355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A04BAB22-89C4-401B-8B8F-297E87B8BFF0}"/>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Jakt av stora rovdjur</a:t>
            </a:r>
          </a:p>
        </p:txBody>
      </p:sp>
      <p:pic>
        <p:nvPicPr>
          <p:cNvPr id="11" name="Kuva 10" descr="Suurpetojen jäljillä -logo">
            <a:extLst>
              <a:ext uri="{FF2B5EF4-FFF2-40B4-BE49-F238E27FC236}">
                <a16:creationId xmlns:a16="http://schemas.microsoft.com/office/drawing/2014/main" id="{0EFFC5CF-3CC2-48CA-819A-124D3266E2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sv-FI" dirty="0"/>
              <a:t>Jakten börjar med att leta efter spår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cs typeface="Calibri"/>
              </a:rPr>
              <a:t>Det svåraste är att bland alla spår hitta det färskaste, som berättar var djuret är just nu.</a:t>
            </a:r>
          </a:p>
          <a:p>
            <a:r>
              <a:rPr lang="sv-FI" sz="2400">
                <a:cs typeface="Calibri"/>
              </a:rPr>
              <a:t>När man har hittat ett färskt spår, tar jägarna sina platser där de tror att djuret kommer att röra sig.</a:t>
            </a:r>
          </a:p>
        </p:txBody>
      </p:sp>
      <p:pic>
        <p:nvPicPr>
          <p:cNvPr id="12" name="Kuvan paikkamerkki 11" descr="Björnspår">
            <a:extLst>
              <a:ext uri="{FF2B5EF4-FFF2-40B4-BE49-F238E27FC236}">
                <a16:creationId xmlns:a16="http://schemas.microsoft.com/office/drawing/2014/main" id="{15D640C6-E38C-4E7E-9077-782F50F1D96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31"/>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382674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30046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sv-FI" dirty="0"/>
              <a:t>Jaktbytet ska behandlas med respekt</a:t>
            </a:r>
          </a:p>
        </p:txBody>
      </p:sp>
      <p:pic>
        <p:nvPicPr>
          <p:cNvPr id="11" name="Sisällön paikkamerkki 4" descr="Björntass">
            <a:extLst>
              <a:ext uri="{FF2B5EF4-FFF2-40B4-BE49-F238E27FC236}">
                <a16:creationId xmlns:a16="http://schemas.microsoft.com/office/drawing/2014/main" id="{CB79C7E6-6DB6-4DE8-94F6-40FC198E89A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b="-9"/>
          <a:stretch/>
        </p:blipFill>
        <p:spPr>
          <a:xfrm rot="5400000">
            <a:off x="3726656" y="-1043692"/>
            <a:ext cx="4738688" cy="9172575"/>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5479626" y="557282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8419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Jakt är en ganska vanlig hobby i Finland</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Cirka 300 000 personer i Finland har tagit jaktlicens.</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134166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11" descr="Finska skog">
            <a:extLst>
              <a:ext uri="{FF2B5EF4-FFF2-40B4-BE49-F238E27FC236}">
                <a16:creationId xmlns:a16="http://schemas.microsoft.com/office/drawing/2014/main" id="{A955B6E3-5EB7-4818-ADF3-00A103F94DA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Tree>
    <p:extLst>
      <p:ext uri="{BB962C8B-B14F-4D97-AF65-F5344CB8AC3E}">
        <p14:creationId xmlns:p14="http://schemas.microsoft.com/office/powerpoint/2010/main" val="314060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Ansvarsfull jakt</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Inte äventyra djurstammarna.</a:t>
            </a:r>
          </a:p>
          <a:p>
            <a:r>
              <a:rPr lang="sv-FI" sz="2400"/>
              <a:t>Inte orsaka onödig skada på naturen.</a:t>
            </a:r>
          </a:p>
          <a:p>
            <a:r>
              <a:rPr lang="sv-FI" sz="2400"/>
              <a:t>Inte orsaka onödigt lidande för djuren.</a:t>
            </a:r>
          </a:p>
        </p:txBody>
      </p:sp>
      <p:pic>
        <p:nvPicPr>
          <p:cNvPr id="13" name="Kuvan paikkamerkki 12" descr="Jägare i träsket">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3096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397901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Jakt av stora rovdjur är reglerad</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dirty="0"/>
              <a:t>De stora rovdjuren får inte jagas fritt. De är fredade och för jakt behövs alltid </a:t>
            </a:r>
            <a:r>
              <a:rPr lang="sv-FI" sz="2400" b="1" dirty="0"/>
              <a:t>dispens</a:t>
            </a:r>
            <a:r>
              <a:rPr lang="sv-FI" sz="2400" dirty="0"/>
              <a:t>.</a:t>
            </a:r>
          </a:p>
        </p:txBody>
      </p:sp>
      <p:pic>
        <p:nvPicPr>
          <p:cNvPr id="13" name="Kuvan paikkamerkki 12" descr="Björn">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170699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Pixabay</a:t>
            </a:r>
          </a:p>
        </p:txBody>
      </p:sp>
    </p:spTree>
    <p:extLst>
      <p:ext uri="{BB962C8B-B14F-4D97-AF65-F5344CB8AC3E}">
        <p14:creationId xmlns:p14="http://schemas.microsoft.com/office/powerpoint/2010/main" val="317185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På bilden syns får som vargen dödat ute på betet.">
            <a:extLst>
              <a:ext uri="{FF2B5EF4-FFF2-40B4-BE49-F238E27FC236}">
                <a16:creationId xmlns:a16="http://schemas.microsoft.com/office/drawing/2014/main" id="{119BF9D3-6D6A-4BAB-B35C-CB33B5B7999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664987"/>
            <a:ext cx="12192000" cy="5480452"/>
          </a:xfrm>
          <a:prstGeom prst="rect">
            <a:avLst/>
          </a:prstGeom>
        </p:spPr>
      </p:pic>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5</a:t>
            </a:fld>
            <a:endParaRPr lang="en-FI" sz="100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dirty="0">
                <a:solidFill>
                  <a:schemeClr val="bg1"/>
                </a:solidFill>
                <a:latin typeface="Calibri" panose="020F0502020204030204" pitchFamily="34" charset="0"/>
                <a:cs typeface="Calibri" panose="020F0502020204030204" pitchFamily="34" charset="0"/>
              </a:rPr>
              <a:t>© Antti Härkälä / Naturresursinstitutet</a:t>
            </a:r>
          </a:p>
        </p:txBody>
      </p:sp>
      <p:sp>
        <p:nvSpPr>
          <p:cNvPr id="11" name="Tekstin paikkamerkki 4">
            <a:extLst>
              <a:ext uri="{FF2B5EF4-FFF2-40B4-BE49-F238E27FC236}">
                <a16:creationId xmlns:a16="http://schemas.microsoft.com/office/drawing/2014/main" id="{EDA8E02C-8F39-49FA-9871-201F223A35A5}"/>
              </a:ext>
            </a:extLst>
          </p:cNvPr>
          <p:cNvSpPr>
            <a:spLocks noGrp="1"/>
          </p:cNvSpPr>
          <p:nvPr>
            <p:ph type="title" idx="4294967295"/>
          </p:nvPr>
        </p:nvSpPr>
        <p:spPr>
          <a:xfrm rot="21349796">
            <a:off x="544513" y="574675"/>
            <a:ext cx="3384550" cy="2084388"/>
          </a:xfrm>
          <a:prstGeom prst="rect">
            <a:avLst/>
          </a:prstGeom>
          <a:solidFill>
            <a:srgbClr val="846E58"/>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2800" b="1" i="0" u="none" strike="noStrike" kern="1200" cap="none" spc="0" normalizeH="0" baseline="0" noProof="0" dirty="0">
                <a:ln>
                  <a:noFill/>
                </a:ln>
                <a:solidFill>
                  <a:schemeClr val="bg1"/>
                </a:solidFill>
                <a:effectLst/>
                <a:uLnTx/>
                <a:uFillTx/>
                <a:latin typeface="+mj-lt"/>
                <a:ea typeface="+mn-ea"/>
                <a:cs typeface="+mn-cs"/>
              </a:rPr>
              <a:t>Om ett stort rovdjur skadar egendom eller dödar tamdjur kan det beviljas dispens för att jaga rovdjuret.</a:t>
            </a:r>
          </a:p>
        </p:txBody>
      </p:sp>
    </p:spTree>
    <p:extLst>
      <p:ext uri="{BB962C8B-B14F-4D97-AF65-F5344CB8AC3E}">
        <p14:creationId xmlns:p14="http://schemas.microsoft.com/office/powerpoint/2010/main" val="89299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Här är en frisk varg som fångats på bild av en viltkamera.">
            <a:extLst>
              <a:ext uri="{FF2B5EF4-FFF2-40B4-BE49-F238E27FC236}">
                <a16:creationId xmlns:a16="http://schemas.microsoft.com/office/drawing/2014/main" id="{9F316870-ADE9-404A-A0E7-6CDEB8FBDB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909" y="664986"/>
            <a:ext cx="12295909" cy="5480453"/>
          </a:xfrm>
          <a:prstGeom prst="rect">
            <a:avLst/>
          </a:prstGeom>
        </p:spPr>
      </p:pic>
      <p:sp>
        <p:nvSpPr>
          <p:cNvPr id="11" name="Tekstin paikkamerkki 4">
            <a:extLst>
              <a:ext uri="{FF2B5EF4-FFF2-40B4-BE49-F238E27FC236}">
                <a16:creationId xmlns:a16="http://schemas.microsoft.com/office/drawing/2014/main" id="{69647C22-BA61-44F0-83A7-6A3B248ED2FE}"/>
              </a:ext>
            </a:extLst>
          </p:cNvPr>
          <p:cNvSpPr txBox="1">
            <a:spLocks noGrp="1"/>
          </p:cNvSpPr>
          <p:nvPr>
            <p:ph type="title" idx="4294967295"/>
          </p:nvPr>
        </p:nvSpPr>
        <p:spPr>
          <a:xfrm rot="21349796">
            <a:off x="604125" y="560913"/>
            <a:ext cx="3694859" cy="3745260"/>
          </a:xfrm>
          <a:prstGeom prst="rect">
            <a:avLst/>
          </a:prstGeom>
          <a:solidFill>
            <a:srgbClr val="37546D"/>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2800" b="1" i="0" u="none" strike="noStrike" kern="1200" cap="none" spc="0" normalizeH="0" baseline="0" noProof="0" dirty="0">
                <a:ln>
                  <a:noFill/>
                </a:ln>
                <a:solidFill>
                  <a:schemeClr val="bg1"/>
                </a:solidFill>
                <a:effectLst/>
                <a:uLnTx/>
                <a:uFillTx/>
                <a:latin typeface="+mj-lt"/>
                <a:ea typeface="+mn-ea"/>
                <a:cs typeface="+mn-cs"/>
              </a:rPr>
              <a:t>Polisen kan ge order om att avliva ett stort rovdjur, om djuret är skadat eller orsakar fara för människor.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2800" b="1" i="0" u="none" strike="noStrike" kern="1200" cap="none" spc="0" normalizeH="0" baseline="0" noProof="0" dirty="0">
                <a:ln>
                  <a:noFill/>
                </a:ln>
                <a:solidFill>
                  <a:schemeClr val="bg1"/>
                </a:solidFill>
                <a:effectLst/>
                <a:uLnTx/>
                <a:uFillTx/>
                <a:latin typeface="+mj-lt"/>
                <a:ea typeface="+mn-ea"/>
                <a:cs typeface="+mn-cs"/>
              </a:rPr>
              <a:t>Om ett stort rovdjur behöver avlivas betecknas det inte som jakt.</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6</a:t>
            </a:fld>
            <a:endParaRPr lang="en-FI" sz="100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VargLIFE-viltkamera</a:t>
            </a:r>
          </a:p>
        </p:txBody>
      </p:sp>
    </p:spTree>
    <p:extLst>
      <p:ext uri="{BB962C8B-B14F-4D97-AF65-F5344CB8AC3E}">
        <p14:creationId xmlns:p14="http://schemas.microsoft.com/office/powerpoint/2010/main" val="128535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sv-FI"/>
              <a:t>Hur jagas stora rovdjur?</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fontScale="90000"/>
          </a:bodyPr>
          <a:lstStyle/>
          <a:p>
            <a:r>
              <a:rPr lang="sv-FI" dirty="0"/>
              <a:t>Jägaren ska ha tagit jägarexamen och ha tillstånden i ordning</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Man ska </a:t>
            </a:r>
          </a:p>
          <a:p>
            <a:pPr marL="342900" indent="-342900">
              <a:buFont typeface="Arial" panose="020B0604020202020204" pitchFamily="34" charset="0"/>
              <a:buChar char="•"/>
            </a:pPr>
            <a:r>
              <a:rPr lang="sv-FI" sz="2400"/>
              <a:t>ha jaktlicens </a:t>
            </a:r>
          </a:p>
          <a:p>
            <a:pPr marL="342900" indent="-342900">
              <a:buFont typeface="Arial" panose="020B0604020202020204" pitchFamily="34" charset="0"/>
              <a:buChar char="•"/>
            </a:pPr>
            <a:r>
              <a:rPr lang="sv-FI" sz="2400"/>
              <a:t>ha rätt att jaga på området </a:t>
            </a:r>
          </a:p>
          <a:p>
            <a:pPr marL="342900" indent="-342900">
              <a:buFont typeface="Arial" panose="020B0604020202020204" pitchFamily="34" charset="0"/>
              <a:buChar char="•"/>
            </a:pPr>
            <a:r>
              <a:rPr lang="sv-FI" sz="2400"/>
              <a:t>ha ett giltigt skjutprov</a:t>
            </a:r>
          </a:p>
          <a:p>
            <a:pPr marL="342900" indent="-342900">
              <a:buFont typeface="Arial" panose="020B0604020202020204" pitchFamily="34" charset="0"/>
              <a:buChar char="•"/>
            </a:pPr>
            <a:r>
              <a:rPr lang="sv-FI" sz="2400"/>
              <a:t>ha vapenlicens, vapen och patroner</a:t>
            </a:r>
          </a:p>
          <a:p>
            <a:pPr marL="342900" indent="-342900">
              <a:buFont typeface="Arial" panose="020B0604020202020204" pitchFamily="34" charset="0"/>
              <a:buChar char="•"/>
            </a:pPr>
            <a:r>
              <a:rPr lang="sv-FI" sz="2400"/>
              <a:t>vara medlem i ett jaktsällskap.</a:t>
            </a:r>
          </a:p>
        </p:txBody>
      </p:sp>
      <p:pic>
        <p:nvPicPr>
          <p:cNvPr id="12" name="Kuvan paikkamerkki 11" descr="Jägaren övar på skjutbanan">
            <a:extLst>
              <a:ext uri="{FF2B5EF4-FFF2-40B4-BE49-F238E27FC236}">
                <a16:creationId xmlns:a16="http://schemas.microsoft.com/office/drawing/2014/main" id="{4E94B0BC-DD6D-4C03-B705-E0F4D029A82B}"/>
              </a:ext>
            </a:extLst>
          </p:cNvPr>
          <p:cNvPicPr>
            <a:picLocks noGrp="1" noChangeAspect="1"/>
          </p:cNvPicPr>
          <p:nvPr>
            <p:ph type="pic" idx="13"/>
          </p:nvPr>
        </p:nvPicPr>
        <p:blipFill rotWithShape="1">
          <a:blip r:embed="rId3" cstate="print">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473728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38193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sv-FI" dirty="0"/>
              <a:t>Hundar används som jakthjälp</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En skicklig hund är en oersättlig hjälp vid jakten.</a:t>
            </a:r>
          </a:p>
          <a:p>
            <a:r>
              <a:rPr lang="sv-FI" sz="2400"/>
              <a:t>Hundar används speciellt vid björnjakt.</a:t>
            </a:r>
          </a:p>
        </p:txBody>
      </p:sp>
      <p:pic>
        <p:nvPicPr>
          <p:cNvPr id="11" name="Kuvan paikkamerkki 10" descr="En jakthund">
            <a:extLst>
              <a:ext uri="{FF2B5EF4-FFF2-40B4-BE49-F238E27FC236}">
                <a16:creationId xmlns:a16="http://schemas.microsoft.com/office/drawing/2014/main" id="{141BF5C8-D0F9-4899-A34A-B12EDCC54BF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412550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4D5EC-6560-47A0-9CF6-7FCC6F9FC422}">
  <ds:schemaRefs>
    <ds:schemaRef ds:uri="http://purl.org/dc/dcmitype/"/>
    <ds:schemaRef ds:uri="http://schemas.microsoft.com/office/infopath/2007/PartnerControls"/>
    <ds:schemaRef ds:uri="ebb82943-49da-4504-a2f3-a33fb2eb95f1"/>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717</TotalTime>
  <Words>1278</Words>
  <Application>Microsoft Office PowerPoint</Application>
  <PresentationFormat>Laajakuva</PresentationFormat>
  <Paragraphs>100</Paragraphs>
  <Slides>11</Slides>
  <Notes>10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Calibri Light</vt:lpstr>
      <vt:lpstr>Rockwell</vt:lpstr>
      <vt:lpstr>Office Theme</vt:lpstr>
      <vt:lpstr>Jakt av stora rovdjur</vt:lpstr>
      <vt:lpstr>Jakt är en ganska vanlig hobby i Finland</vt:lpstr>
      <vt:lpstr>Ansvarsfull jakt</vt:lpstr>
      <vt:lpstr>Jakt av stora rovdjur är reglerad</vt:lpstr>
      <vt:lpstr>Om ett stort rovdjur skadar egendom eller dödar tamdjur kan det beviljas dispens för att jaga rovdjuret.</vt:lpstr>
      <vt:lpstr>Polisen kan ge order om att avliva ett stort rovdjur, om djuret är skadat eller orsakar fara för människor. Om ett stort rovdjur behöver avlivas betecknas det inte som jakt.</vt:lpstr>
      <vt:lpstr>Hur jagas stora rovdjur?</vt:lpstr>
      <vt:lpstr>Jägaren ska ha tagit jägarexamen och ha tillstånden i ordning</vt:lpstr>
      <vt:lpstr>Hundar används som jakthjälp</vt:lpstr>
      <vt:lpstr>Jakten börjar med att leta efter spår</vt:lpstr>
      <vt:lpstr>Jaktbytet ska behandlas med respekt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Jakt av stora rovdjur</dc:title>
  <dc:creator>Jukka Fordell</dc:creator>
  <cp:lastModifiedBy>Ala-Kurikka Iina (LUKE)</cp:lastModifiedBy>
  <cp:revision>38</cp:revision>
  <dcterms:created xsi:type="dcterms:W3CDTF">2021-04-28T07:26:09Z</dcterms:created>
  <dcterms:modified xsi:type="dcterms:W3CDTF">2024-08-05T10:30:42Z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