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256" r:id="rId5"/>
    <p:sldId id="258" r:id="rId6"/>
    <p:sldId id="318" r:id="rId7"/>
    <p:sldId id="319" r:id="rId8"/>
    <p:sldId id="323" r:id="rId9"/>
    <p:sldId id="297" r:id="rId10"/>
    <p:sldId id="260" r:id="rId11"/>
    <p:sldId id="324" r:id="rId12"/>
    <p:sldId id="298" r:id="rId13"/>
    <p:sldId id="321" r:id="rId14"/>
    <p:sldId id="322" r:id="rId15"/>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7" autoAdjust="0"/>
    <p:restoredTop sz="86385" autoAdjust="0"/>
  </p:normalViewPr>
  <p:slideViewPr>
    <p:cSldViewPr snapToGrid="0" snapToObjects="1">
      <p:cViewPr varScale="1">
        <p:scale>
          <a:sx n="82" d="100"/>
          <a:sy n="82" d="100"/>
        </p:scale>
        <p:origin x="96" y="45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06/24/2021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Bilderna</a:t>
            </a:r>
            <a:r>
              <a:rPr lang="fi-FI" dirty="0"/>
              <a:t>: </a:t>
            </a:r>
            <a:r>
              <a:rPr lang="fi-FI" dirty="0" err="1"/>
              <a:t>Unsplash</a:t>
            </a:r>
            <a:r>
              <a:rPr lang="fi-FI" dirty="0"/>
              <a:t>, </a:t>
            </a:r>
            <a:r>
              <a:rPr lang="en-US" dirty="0"/>
              <a:t>A. N. Komarov / CC BY 3.0, via Wikimedia Commons / </a:t>
            </a:r>
            <a:r>
              <a:rPr lang="en-US" dirty="0" err="1"/>
              <a:t>Roine</a:t>
            </a:r>
            <a:r>
              <a:rPr lang="en-US" dirty="0"/>
              <a:t> </a:t>
            </a:r>
            <a:r>
              <a:rPr lang="en-US" dirty="0" err="1"/>
              <a:t>Piiroinen</a:t>
            </a:r>
            <a:r>
              <a:rPr lang="en-US" dirty="0"/>
              <a:t>, kuviasuomesta.fi / Riitta </a:t>
            </a:r>
            <a:r>
              <a:rPr lang="en-US" dirty="0" err="1"/>
              <a:t>Weijola</a:t>
            </a:r>
            <a:r>
              <a:rPr lang="en-US" dirty="0"/>
              <a:t>, </a:t>
            </a:r>
            <a:r>
              <a:rPr lang="en-US" dirty="0" err="1"/>
              <a:t>Vastavalo</a:t>
            </a:r>
            <a:endParaRPr lang="fi-FI" dirty="0"/>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4213447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 stora rovdjuren spelar fortfarande en viktig roll i vår kultur. Deras ställning avviker från många andra djurarter, dels utifrån den kulturhistoriska bakgrunden och folktron, men dels till följd av deras position i toppen av näringskedjan. Dessutom är det mycket sällan som man möter stora rovdjur i skogen, vilket gör dem extra hemlighetsfulla. De stora rovdjuren har gett inspiration till många verk inom bildkonsten och litteraturen.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De har också lånat namn till många olika saker, bland annat idrottsföreningar, olika produkter, filmer och sånger. Speciellt inom sporten associeras de stora rovdjuren med positiva och eftersträvansvärda egenskaper som kraft, uthållighet, snabbhet och skicklighet.</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330798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b="1">
                <a:solidFill>
                  <a:schemeClr val="tx1"/>
                </a:solidFill>
                <a:latin typeface="+mn-lt"/>
                <a:ea typeface="+mn-ea"/>
                <a:cs typeface="+mn-cs"/>
              </a:rPr>
              <a:t>Aktivitet: Idrottsföreningar, produkter och filmer förknippade med stora rovdjur </a:t>
            </a:r>
          </a:p>
          <a:p>
            <a:r>
              <a:rPr lang="sv-FI" sz="1200">
                <a:solidFill>
                  <a:schemeClr val="tx1"/>
                </a:solidFill>
                <a:latin typeface="+mn-lt"/>
                <a:ea typeface="+mn-ea"/>
                <a:cs typeface="+mn-cs"/>
              </a:rPr>
              <a:t>Fundera tillsammans på hur många exempel ni hittar på idrottsföreningar, produkter, filmer eller sånger som anknyter till ett stort rovdjur? Ni kan också dela in er i lag och tävla mot varandra!</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4086983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Till vänster ser vi logotypen för Finlands herrlandslag i basket, som kallas Vargflocken. Till höger har vi logotypen för ishockeylaget </a:t>
            </a:r>
            <a:r>
              <a:rPr lang="sv-FI" dirty="0" err="1"/>
              <a:t>Tampereen</a:t>
            </a:r>
            <a:r>
              <a:rPr lang="sv-FI" dirty="0"/>
              <a:t> Ilves, vars namn betyder lodjur.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Bägge organisationerna har gett sitt tillstånd för användningen av logotyperna i skolmaterialet.</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420855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Till vänster ser vi logotypen för Finlands herrlandslag i basket, som kallas Vargflocken. Till höger har vi logotypen för ishockeylaget </a:t>
            </a:r>
            <a:r>
              <a:rPr lang="sv-FI" dirty="0" err="1"/>
              <a:t>Tampereen</a:t>
            </a:r>
            <a:r>
              <a:rPr lang="sv-FI" dirty="0"/>
              <a:t> Ilves, vars namn betyder lodjur.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Basketherrarna i Vargflocken hälsar till alla elever. Lagets symbol är vargen, som är en stark överlevare i naturen och vars styrka ligger i att flocken samarbetar.</a:t>
            </a:r>
            <a:r>
              <a:rPr lang="sv-FI" sz="1200" dirty="0">
                <a:solidFill>
                  <a:schemeClr val="tx1"/>
                </a:solidFill>
                <a:latin typeface="+mn-lt"/>
                <a:ea typeface="+mn-ea"/>
                <a:cs typeface="+mn-cs"/>
              </a:rPr>
              <a:t> I lagets omklädningsrum finns några rader från dikten ”</a:t>
            </a:r>
            <a:r>
              <a:rPr lang="sv-FI" sz="1200" dirty="0" err="1">
                <a:solidFill>
                  <a:schemeClr val="tx1"/>
                </a:solidFill>
                <a:latin typeface="+mn-lt"/>
                <a:ea typeface="+mn-ea"/>
                <a:cs typeface="+mn-cs"/>
              </a:rPr>
              <a:t>Laws</a:t>
            </a:r>
            <a:r>
              <a:rPr lang="sv-FI" sz="1200" dirty="0">
                <a:solidFill>
                  <a:schemeClr val="tx1"/>
                </a:solidFill>
                <a:latin typeface="+mn-lt"/>
                <a:ea typeface="+mn-ea"/>
                <a:cs typeface="+mn-cs"/>
              </a:rPr>
              <a:t> </a:t>
            </a:r>
            <a:r>
              <a:rPr lang="sv-FI" sz="1200" dirty="0" err="1">
                <a:solidFill>
                  <a:schemeClr val="tx1"/>
                </a:solidFill>
                <a:latin typeface="+mn-lt"/>
                <a:ea typeface="+mn-ea"/>
                <a:cs typeface="+mn-cs"/>
              </a:rPr>
              <a:t>of</a:t>
            </a:r>
            <a:r>
              <a:rPr lang="sv-FI" sz="1200" dirty="0">
                <a:solidFill>
                  <a:schemeClr val="tx1"/>
                </a:solidFill>
                <a:latin typeface="+mn-lt"/>
                <a:ea typeface="+mn-ea"/>
                <a:cs typeface="+mn-cs"/>
              </a:rPr>
              <a:t> the </a:t>
            </a:r>
            <a:r>
              <a:rPr lang="sv-FI" sz="1200" dirty="0" err="1">
                <a:solidFill>
                  <a:schemeClr val="tx1"/>
                </a:solidFill>
                <a:latin typeface="+mn-lt"/>
                <a:ea typeface="+mn-ea"/>
                <a:cs typeface="+mn-cs"/>
              </a:rPr>
              <a:t>Jungle</a:t>
            </a:r>
            <a:r>
              <a:rPr lang="sv-FI" sz="1200" dirty="0">
                <a:solidFill>
                  <a:schemeClr val="tx1"/>
                </a:solidFill>
                <a:latin typeface="+mn-lt"/>
                <a:ea typeface="+mn-ea"/>
                <a:cs typeface="+mn-cs"/>
              </a:rPr>
              <a:t>” av </a:t>
            </a:r>
            <a:r>
              <a:rPr lang="sv-FI" sz="1200" dirty="0" err="1">
                <a:solidFill>
                  <a:schemeClr val="tx1"/>
                </a:solidFill>
                <a:latin typeface="+mn-lt"/>
                <a:ea typeface="+mn-ea"/>
                <a:cs typeface="+mn-cs"/>
              </a:rPr>
              <a:t>Rudyard</a:t>
            </a:r>
            <a:r>
              <a:rPr lang="sv-FI" sz="1200" dirty="0">
                <a:solidFill>
                  <a:schemeClr val="tx1"/>
                </a:solidFill>
                <a:latin typeface="+mn-lt"/>
                <a:ea typeface="+mn-ea"/>
                <a:cs typeface="+mn-cs"/>
              </a:rPr>
              <a:t> Kipling: </a:t>
            </a:r>
            <a:r>
              <a:rPr lang="sv-FI" sz="1200" i="1" dirty="0">
                <a:solidFill>
                  <a:schemeClr val="tx1"/>
                </a:solidFill>
                <a:latin typeface="+mn-lt"/>
                <a:ea typeface="+mn-ea"/>
                <a:cs typeface="+mn-cs"/>
              </a:rPr>
              <a:t>For the </a:t>
            </a:r>
            <a:r>
              <a:rPr lang="sv-FI" sz="1200" i="1" dirty="0" err="1">
                <a:solidFill>
                  <a:schemeClr val="tx1"/>
                </a:solidFill>
                <a:latin typeface="+mn-lt"/>
                <a:ea typeface="+mn-ea"/>
                <a:cs typeface="+mn-cs"/>
              </a:rPr>
              <a:t>Strength</a:t>
            </a:r>
            <a:r>
              <a:rPr lang="sv-FI" sz="1200" i="1" dirty="0">
                <a:solidFill>
                  <a:schemeClr val="tx1"/>
                </a:solidFill>
                <a:latin typeface="+mn-lt"/>
                <a:ea typeface="+mn-ea"/>
                <a:cs typeface="+mn-cs"/>
              </a:rPr>
              <a:t> </a:t>
            </a:r>
            <a:r>
              <a:rPr lang="sv-FI" sz="1200" i="1" dirty="0" err="1">
                <a:solidFill>
                  <a:schemeClr val="tx1"/>
                </a:solidFill>
                <a:latin typeface="+mn-lt"/>
                <a:ea typeface="+mn-ea"/>
                <a:cs typeface="+mn-cs"/>
              </a:rPr>
              <a:t>of</a:t>
            </a:r>
            <a:r>
              <a:rPr lang="sv-FI" sz="1200" i="1" dirty="0">
                <a:solidFill>
                  <a:schemeClr val="tx1"/>
                </a:solidFill>
                <a:latin typeface="+mn-lt"/>
                <a:ea typeface="+mn-ea"/>
                <a:cs typeface="+mn-cs"/>
              </a:rPr>
              <a:t> the Pack is the Wolf, and the </a:t>
            </a:r>
            <a:r>
              <a:rPr lang="sv-FI" sz="1200" i="1" dirty="0" err="1">
                <a:solidFill>
                  <a:schemeClr val="tx1"/>
                </a:solidFill>
                <a:latin typeface="+mn-lt"/>
                <a:ea typeface="+mn-ea"/>
                <a:cs typeface="+mn-cs"/>
              </a:rPr>
              <a:t>strength</a:t>
            </a:r>
            <a:r>
              <a:rPr lang="sv-FI" sz="1200" i="1" dirty="0">
                <a:solidFill>
                  <a:schemeClr val="tx1"/>
                </a:solidFill>
                <a:latin typeface="+mn-lt"/>
                <a:ea typeface="+mn-ea"/>
                <a:cs typeface="+mn-cs"/>
              </a:rPr>
              <a:t> </a:t>
            </a:r>
            <a:r>
              <a:rPr lang="sv-FI" sz="1200" i="1" dirty="0" err="1">
                <a:solidFill>
                  <a:schemeClr val="tx1"/>
                </a:solidFill>
                <a:latin typeface="+mn-lt"/>
                <a:ea typeface="+mn-ea"/>
                <a:cs typeface="+mn-cs"/>
              </a:rPr>
              <a:t>of</a:t>
            </a:r>
            <a:r>
              <a:rPr lang="sv-FI" sz="1200" i="1" dirty="0">
                <a:solidFill>
                  <a:schemeClr val="tx1"/>
                </a:solidFill>
                <a:latin typeface="+mn-lt"/>
                <a:ea typeface="+mn-ea"/>
                <a:cs typeface="+mn-cs"/>
              </a:rPr>
              <a:t> the Wolf is the Pack</a:t>
            </a:r>
            <a:r>
              <a:rPr lang="sv-FI" sz="120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Bägge organisationerna har gett sitt tillstånd för användningen av logotyperna i skolmaterialet.</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98058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Människan och våra stora rovdjur – björnen, vargen, lon och järven – har alltid levt sida vid sida. Historiskt sett har de stora rovdjuren spelat en viktig roll i människornas vardag och liv, både som ett hot och som viktiga fångstdjur. Inställningen till dem har varierat från rädsla och hat till respekt och uppskattning.</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64898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Genom tiderna har de stora rovdjuren varit förknippade med mångahanda myter och föreställningar. Man har också berättat fabler och sagor om dem.</a:t>
            </a:r>
          </a:p>
          <a:p>
            <a:endParaRPr lang="fi-FI" sz="1200" b="0" i="1" kern="1200" dirty="0">
              <a:solidFill>
                <a:schemeClr val="tx1"/>
              </a:solidFill>
              <a:effectLst/>
              <a:latin typeface="+mn-lt"/>
              <a:ea typeface="+mn-ea"/>
              <a:cs typeface="+mn-cs"/>
            </a:endParaRPr>
          </a:p>
          <a:p>
            <a:r>
              <a:rPr lang="sv-FI" sz="1200" b="1" i="0">
                <a:solidFill>
                  <a:schemeClr val="tx1"/>
                </a:solidFill>
                <a:latin typeface="+mn-lt"/>
                <a:ea typeface="+mn-ea"/>
                <a:cs typeface="+mn-cs"/>
              </a:rPr>
              <a:t>Aktivitet: Sagor och historier om stora rovdjur</a:t>
            </a:r>
          </a:p>
          <a:p>
            <a:r>
              <a:rPr lang="sv-FI" sz="1200">
                <a:solidFill>
                  <a:schemeClr val="tx1"/>
                </a:solidFill>
                <a:latin typeface="+mn-lt"/>
                <a:ea typeface="+mn-ea"/>
                <a:cs typeface="+mn-cs"/>
              </a:rPr>
              <a:t>Fundera på hur många sagor eller historier ni kommer ihåg som handlar om något av våra stora rovdjur? De kan vara traditionella folksagor eller moderna återgivningar av dem.</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Som minneshjälp för läraren: Rödluvan, Guldlock och de tre björnarna, Peter och vargen, Tommy och lodjuret, Djungelboken, Tre små grisar, Stora stygga vargen, Kalle Anka och figurerna i Ankeborg, Disney-filmer (t.ex. Björnbröder), varulvarna i Twilight, Wolverine i X-Men…</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I sagor, föreställningar och ordstäv förknippas beskrivs de stora rovdjuren med olika adjektiv. Björnen är ibland lite klumpig och långsam, medan vargen är till exempel slug och grym. Lodjur och järv är mer sällsynta figurer i sagor och föreställningar än björn och varg, trots att även de har varit ett hot mot tamdjuren och värdefulla fångstdjur.</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Björnen och vargen nämns i många ordstäv och uttryck. Har du hört något av följande? Hungrig som en varg, ulv i fårakläder, ensamvarg, björntjänst, stark som en björn, väck inte den björn som sover...</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Räven, som hör till de små rovdjuren, är ofta med i sagor, historier och föreställningar. Ofta är den det slugaste djuret i skogen, som ofta drar vargen och björnen vid näsan. I mytologin framställs lon ofta som en hemlighetsfull figur, medan den mer sällan är med i sagor och berättelser. </a:t>
            </a:r>
          </a:p>
          <a:p>
            <a:endParaRPr lang="fi-FI" sz="1200" kern="1200" dirty="0">
              <a:solidFill>
                <a:schemeClr val="tx1"/>
              </a:solidFill>
              <a:effectLst/>
              <a:latin typeface="+mn-lt"/>
              <a:ea typeface="+mn-ea"/>
              <a:cs typeface="+mn-cs"/>
            </a:endParaRPr>
          </a:p>
          <a:p>
            <a:r>
              <a:rPr lang="sv-FI" sz="1200" b="1">
                <a:solidFill>
                  <a:schemeClr val="tx1"/>
                </a:solidFill>
                <a:latin typeface="+mn-lt"/>
                <a:ea typeface="+mn-ea"/>
                <a:cs typeface="+mn-cs"/>
              </a:rPr>
              <a:t>Aktivitet: Den beskedliga björnen och den grymma vargen – med vilka ord skulle du beskriva rovdjuren?</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Med vilka adjektiv skulle du beskriva björnen, vargen, järven eller lodjuret?</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113650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b="1"/>
              <a:t>Aktivitet: Hittar du på fler ordspråk som nämner de stora rovdjuren?</a:t>
            </a:r>
          </a:p>
          <a:p>
            <a:r>
              <a:rPr lang="sv-FI"/>
              <a:t>Hjälp för läraren: kasta någon åt vargarna, ropa varg, låta vargen vakta fåren, stark som en björn...</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3513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I många av världens religioner spelar vissa djurarter en särskild roll. I den fornfinska folktron har många av de stora rovdjuren varit viktiga figurer som man tillbett och förhållit sig till med stor respekt. På grund av vidskepelser har man gett de mest fruktade och värdesatta rovdjuren smeknamn och omskrivningar – på finska finns det över 200 benämningar för björnen!</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Skogens konung björnen var ett heligt djur i den fornfinska tron. När man hade fällt en björn höll man en björnceremoni, en stor fest som avslutades genom att björnens skalle bars tillbaka ut i skogen. På så vi skulle björnen återvända till naturen och födas på nytt.</a:t>
            </a:r>
          </a:p>
          <a:p>
            <a:endParaRPr lang="fi-FI" sz="1200" kern="1200" dirty="0">
              <a:solidFill>
                <a:schemeClr val="tx1"/>
              </a:solidFill>
              <a:effectLst/>
              <a:latin typeface="+mn-lt"/>
              <a:ea typeface="+mn-ea"/>
              <a:cs typeface="+mn-cs"/>
            </a:endParaRPr>
          </a:p>
          <a:p>
            <a:r>
              <a:rPr lang="sv-FI" sz="1200" b="1">
                <a:solidFill>
                  <a:schemeClr val="tx1"/>
                </a:solidFill>
                <a:latin typeface="+mn-lt"/>
                <a:ea typeface="+mn-ea"/>
                <a:cs typeface="+mn-cs"/>
              </a:rPr>
              <a:t>Aktivitet: Nalle, bamse, myrtass... hur många smeknamn hittar du för björnen?</a:t>
            </a:r>
          </a:p>
          <a:p>
            <a:r>
              <a:rPr lang="sv-FI" sz="1200">
                <a:solidFill>
                  <a:schemeClr val="tx1"/>
                </a:solidFill>
                <a:latin typeface="+mn-lt"/>
                <a:ea typeface="+mn-ea"/>
                <a:cs typeface="+mn-cs"/>
              </a:rPr>
              <a:t>Försök tillsammans hitta på så många smeknamn som möjligt för björnen!</a:t>
            </a:r>
          </a:p>
          <a:p>
            <a:r>
              <a:rPr lang="sv-FI" sz="1200">
                <a:solidFill>
                  <a:schemeClr val="tx1"/>
                </a:solidFill>
                <a:latin typeface="+mn-lt"/>
                <a:ea typeface="+mn-ea"/>
                <a:cs typeface="+mn-cs"/>
              </a:rPr>
              <a:t>Som minneslista för läraren: björn, nalle, bamse, myrtass, sötfot, gullfot, styggnacke, storkräk, bamsefar, bjässe...</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769870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2"/>
            <a:ext cx="12192000" cy="6858002"/>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2"/>
            <a:ext cx="12192000" cy="6858002"/>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a:extLs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0"/>
            <a:ext cx="12192000" cy="6872513"/>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CCC8-5D99-A84E-ABEA-D01DB3996B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8529AFBF-4A19-CA42-B7A0-C51B1E18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1173DF83-923B-944D-99ED-FF84ABF8FEFF}"/>
              </a:ext>
            </a:extLst>
          </p:cNvPr>
          <p:cNvSpPr>
            <a:spLocks noGrp="1"/>
          </p:cNvSpPr>
          <p:nvPr>
            <p:ph type="dt" sz="half" idx="10"/>
          </p:nvPr>
        </p:nvSpPr>
        <p:spPr/>
        <p:txBody>
          <a:bodyPr/>
          <a:lstStyle/>
          <a:p>
            <a:fld id="{35E8B713-B7E4-A745-AF93-15907C38DCD8}" type="datetimeFigureOut">
              <a:rPr lang="en-FI" smtClean="0"/>
              <a:t>06/24/2021</a:t>
            </a:fld>
            <a:endParaRPr lang="en-FI"/>
          </a:p>
        </p:txBody>
      </p:sp>
      <p:sp>
        <p:nvSpPr>
          <p:cNvPr id="5" name="Footer Placeholder 4">
            <a:extLst>
              <a:ext uri="{FF2B5EF4-FFF2-40B4-BE49-F238E27FC236}">
                <a16:creationId xmlns:a16="http://schemas.microsoft.com/office/drawing/2014/main" id="{7C3133AB-8A19-D743-AAA6-7EC6E9D3E47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27CD39A-8549-1946-B320-C560B75FCA5C}"/>
              </a:ext>
            </a:extLst>
          </p:cNvPr>
          <p:cNvSpPr>
            <a:spLocks noGrp="1"/>
          </p:cNvSpPr>
          <p:nvPr>
            <p:ph type="sldNum" sz="quarter" idx="12"/>
          </p:nvPr>
        </p:nvSpPr>
        <p:spPr/>
        <p:txBody>
          <a:bodyPr/>
          <a:lstStyle/>
          <a:p>
            <a:fld id="{F1B56944-1AE8-0B48-99F0-2FBD684E400F}" type="slidenum">
              <a:rPr lang="en-FI" smtClean="0"/>
              <a:t>‹#›</a:t>
            </a:fld>
            <a:endParaRPr lang="en-FI"/>
          </a:p>
        </p:txBody>
      </p:sp>
    </p:spTree>
    <p:extLst>
      <p:ext uri="{BB962C8B-B14F-4D97-AF65-F5344CB8AC3E}">
        <p14:creationId xmlns:p14="http://schemas.microsoft.com/office/powerpoint/2010/main" val="246093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 id="2147483664" r:id="rId9"/>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A44E7173-9DA0-4543-9E4A-08721D8646D3}"/>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De stora rovdjuren i kulturen</a:t>
            </a:r>
          </a:p>
        </p:txBody>
      </p:sp>
      <p:pic>
        <p:nvPicPr>
          <p:cNvPr id="10" name="Kuva 9" descr="Suurpetojen jäljillä -logo">
            <a:extLst>
              <a:ext uri="{FF2B5EF4-FFF2-40B4-BE49-F238E27FC236}">
                <a16:creationId xmlns:a16="http://schemas.microsoft.com/office/drawing/2014/main" id="{97617497-6703-41E8-8C8C-4D6ECD3F7E3F}"/>
              </a:ext>
            </a:extLst>
          </p:cNvPr>
          <p:cNvPicPr>
            <a:picLocks noChangeAspect="1"/>
          </p:cNvPicPr>
          <p:nvPr/>
        </p:nvPicPr>
        <p:blipFill>
          <a:blip r:embed="rId5"/>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B0496E-9063-4970-B7C4-FF78DA412549}"/>
              </a:ext>
            </a:extLst>
          </p:cNvPr>
          <p:cNvSpPr>
            <a:spLocks noGrp="1"/>
          </p:cNvSpPr>
          <p:nvPr>
            <p:ph type="ctrTitle"/>
          </p:nvPr>
        </p:nvSpPr>
        <p:spPr/>
        <p:txBody>
          <a:bodyPr>
            <a:normAutofit fontScale="90000"/>
          </a:bodyPr>
          <a:lstStyle/>
          <a:p>
            <a:r>
              <a:rPr lang="sv-FI"/>
              <a:t>Stora rovdjur har lånat namn till exempel idrottsföreningar, produkter, filmer och sånger.</a:t>
            </a:r>
          </a:p>
        </p:txBody>
      </p:sp>
      <p:sp>
        <p:nvSpPr>
          <p:cNvPr id="3" name="Footer Placeholder 5">
            <a:extLst>
              <a:ext uri="{FF2B5EF4-FFF2-40B4-BE49-F238E27FC236}">
                <a16:creationId xmlns:a16="http://schemas.microsoft.com/office/drawing/2014/main" id="{C05A4C79-07ED-47D8-B802-18EB1B12B303}"/>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4" name="Slide Number Placeholder 6">
            <a:extLst>
              <a:ext uri="{FF2B5EF4-FFF2-40B4-BE49-F238E27FC236}">
                <a16:creationId xmlns:a16="http://schemas.microsoft.com/office/drawing/2014/main" id="{176E1C7B-38D0-48A8-BF9A-EB05DCD98BAA}"/>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Tree>
    <p:extLst>
      <p:ext uri="{BB962C8B-B14F-4D97-AF65-F5344CB8AC3E}">
        <p14:creationId xmlns:p14="http://schemas.microsoft.com/office/powerpoint/2010/main" val="247839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D7D11C-3180-4FBC-9F0B-A5DC3FED013D}"/>
              </a:ext>
            </a:extLst>
          </p:cNvPr>
          <p:cNvSpPr>
            <a:spLocks noGrp="1"/>
          </p:cNvSpPr>
          <p:nvPr>
            <p:ph type="title"/>
          </p:nvPr>
        </p:nvSpPr>
        <p:spPr/>
        <p:txBody>
          <a:bodyPr/>
          <a:lstStyle/>
          <a:p>
            <a:r>
              <a:rPr lang="sv-FI"/>
              <a:t>Hur många exempel kan ni hitta på saker som har uppkallats efter ett stort rovdjur?</a:t>
            </a:r>
          </a:p>
        </p:txBody>
      </p:sp>
      <p:sp>
        <p:nvSpPr>
          <p:cNvPr id="3" name="Footer Placeholder 5">
            <a:extLst>
              <a:ext uri="{FF2B5EF4-FFF2-40B4-BE49-F238E27FC236}">
                <a16:creationId xmlns:a16="http://schemas.microsoft.com/office/drawing/2014/main" id="{63DC0522-9538-48EC-BEA4-2140AF6807DD}"/>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4" name="Slide Number Placeholder 6">
            <a:extLst>
              <a:ext uri="{FF2B5EF4-FFF2-40B4-BE49-F238E27FC236}">
                <a16:creationId xmlns:a16="http://schemas.microsoft.com/office/drawing/2014/main" id="{EEF89CF5-35F1-4AE9-9283-7EC935E838C2}"/>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a:solidFill>
                <a:srgbClr val="B2CDE5"/>
              </a:solidFill>
            </a:endParaRPr>
          </a:p>
        </p:txBody>
      </p:sp>
    </p:spTree>
    <p:extLst>
      <p:ext uri="{BB962C8B-B14F-4D97-AF65-F5344CB8AC3E}">
        <p14:creationId xmlns:p14="http://schemas.microsoft.com/office/powerpoint/2010/main" val="18105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5" y="3352589"/>
            <a:ext cx="694698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0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Känner du igen de här logotyperna?</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5" y="-475079"/>
            <a:ext cx="6946985"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Känner du igen de här logotyperna? (logotyperna visas)</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
        <p:nvSpPr>
          <p:cNvPr id="2" name="Suorakulmio 1">
            <a:extLst>
              <a:ext uri="{FF2B5EF4-FFF2-40B4-BE49-F238E27FC236}">
                <a16:creationId xmlns:a16="http://schemas.microsoft.com/office/drawing/2014/main" id="{6B2834DD-B2B9-438B-992E-D991BC26EE9C}"/>
              </a:ext>
              <a:ext uri="{C183D7F6-B498-43B3-948B-1728B52AA6E4}">
                <adec:decorative xmlns:adec="http://schemas.microsoft.com/office/drawing/2017/decorative" val="1"/>
              </a:ext>
            </a:extLst>
          </p:cNvPr>
          <p:cNvSpPr/>
          <p:nvPr/>
        </p:nvSpPr>
        <p:spPr>
          <a:xfrm>
            <a:off x="0" y="1213574"/>
            <a:ext cx="12192000" cy="4430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descr="Logotypen för Finlands herrlandslag i basket, som kallas Vargflocken">
            <a:extLst>
              <a:ext uri="{FF2B5EF4-FFF2-40B4-BE49-F238E27FC236}">
                <a16:creationId xmlns:a16="http://schemas.microsoft.com/office/drawing/2014/main" id="{5B9EC983-2670-4D09-AB22-30FDCBB6E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4437" y="2486272"/>
            <a:ext cx="4152328" cy="2462042"/>
          </a:xfrm>
          <a:prstGeom prst="rect">
            <a:avLst/>
          </a:prstGeom>
        </p:spPr>
      </p:pic>
      <p:pic>
        <p:nvPicPr>
          <p:cNvPr id="9" name="Sisällön paikkamerkki 7" descr="Logo för ishockeylaget Tampereen Ilves, vars namn betyder lodjur">
            <a:extLst>
              <a:ext uri="{FF2B5EF4-FFF2-40B4-BE49-F238E27FC236}">
                <a16:creationId xmlns:a16="http://schemas.microsoft.com/office/drawing/2014/main" id="{E5F25355-DD9B-4527-BDC7-1728879B8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158" y="2270882"/>
            <a:ext cx="2981253" cy="2887917"/>
          </a:xfrm>
          <a:prstGeom prst="rect">
            <a:avLst/>
          </a:prstGeom>
        </p:spPr>
      </p:pic>
    </p:spTree>
    <p:extLst>
      <p:ext uri="{BB962C8B-B14F-4D97-AF65-F5344CB8AC3E}">
        <p14:creationId xmlns:p14="http://schemas.microsoft.com/office/powerpoint/2010/main" val="251127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5" y="-1416292"/>
            <a:ext cx="694698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Rätt svar</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
        <p:nvSpPr>
          <p:cNvPr id="2" name="Suorakulmio 1">
            <a:extLst>
              <a:ext uri="{FF2B5EF4-FFF2-40B4-BE49-F238E27FC236}">
                <a16:creationId xmlns:a16="http://schemas.microsoft.com/office/drawing/2014/main" id="{6B2834DD-B2B9-438B-992E-D991BC26EE9C}"/>
              </a:ext>
              <a:ext uri="{C183D7F6-B498-43B3-948B-1728B52AA6E4}">
                <adec:decorative xmlns:adec="http://schemas.microsoft.com/office/drawing/2017/decorative" val="1"/>
              </a:ext>
            </a:extLst>
          </p:cNvPr>
          <p:cNvSpPr/>
          <p:nvPr/>
        </p:nvSpPr>
        <p:spPr>
          <a:xfrm>
            <a:off x="0" y="1213574"/>
            <a:ext cx="12192000" cy="4430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descr="Logotypen för Finlands herrlandslag i basket, som kallas Vargflocken">
            <a:extLst>
              <a:ext uri="{FF2B5EF4-FFF2-40B4-BE49-F238E27FC236}">
                <a16:creationId xmlns:a16="http://schemas.microsoft.com/office/drawing/2014/main" id="{5B9EC983-2670-4D09-AB22-30FDCBB6E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4437" y="2486272"/>
            <a:ext cx="4152328" cy="2462042"/>
          </a:xfrm>
          <a:prstGeom prst="rect">
            <a:avLst/>
          </a:prstGeom>
        </p:spPr>
      </p:pic>
      <p:sp>
        <p:nvSpPr>
          <p:cNvPr id="18" name="Tekstin paikkamerkki 4">
            <a:extLst>
              <a:ext uri="{FF2B5EF4-FFF2-40B4-BE49-F238E27FC236}">
                <a16:creationId xmlns:a16="http://schemas.microsoft.com/office/drawing/2014/main" id="{17D1E847-084D-4E7F-95AC-495D7CBFB19F}"/>
              </a:ext>
            </a:extLst>
          </p:cNvPr>
          <p:cNvSpPr txBox="1">
            <a:spLocks/>
          </p:cNvSpPr>
          <p:nvPr/>
        </p:nvSpPr>
        <p:spPr>
          <a:xfrm>
            <a:off x="1934551" y="1424957"/>
            <a:ext cx="2872099" cy="72060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2400" dirty="0"/>
              <a:t>Finlands herrlandslag i basket kallas Vargflocken</a:t>
            </a:r>
          </a:p>
        </p:txBody>
      </p:sp>
      <p:pic>
        <p:nvPicPr>
          <p:cNvPr id="9" name="Sisällön paikkamerkki 7" descr="Logo för ishockeylaget Tampereen Ilves, vars namn betyder lodjur">
            <a:extLst>
              <a:ext uri="{FF2B5EF4-FFF2-40B4-BE49-F238E27FC236}">
                <a16:creationId xmlns:a16="http://schemas.microsoft.com/office/drawing/2014/main" id="{E5F25355-DD9B-4527-BDC7-1728879B8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158" y="2270882"/>
            <a:ext cx="2981253" cy="2887917"/>
          </a:xfrm>
          <a:prstGeom prst="rect">
            <a:avLst/>
          </a:prstGeom>
        </p:spPr>
      </p:pic>
      <p:sp>
        <p:nvSpPr>
          <p:cNvPr id="19" name="Tekstin paikkamerkki 4">
            <a:extLst>
              <a:ext uri="{FF2B5EF4-FFF2-40B4-BE49-F238E27FC236}">
                <a16:creationId xmlns:a16="http://schemas.microsoft.com/office/drawing/2014/main" id="{62995F4A-717A-48DE-8604-7375F9193973}"/>
              </a:ext>
            </a:extLst>
          </p:cNvPr>
          <p:cNvSpPr txBox="1">
            <a:spLocks/>
          </p:cNvSpPr>
          <p:nvPr/>
        </p:nvSpPr>
        <p:spPr>
          <a:xfrm>
            <a:off x="7720735" y="1423102"/>
            <a:ext cx="2872099" cy="5927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2000" dirty="0"/>
              <a:t>Ishockeylaget </a:t>
            </a:r>
            <a:r>
              <a:rPr lang="sv-FI" sz="2000" dirty="0" err="1"/>
              <a:t>Tampereen</a:t>
            </a:r>
            <a:r>
              <a:rPr lang="sv-FI" sz="2000" dirty="0"/>
              <a:t> Ilves, vars namn betyder lodjur</a:t>
            </a:r>
          </a:p>
        </p:txBody>
      </p:sp>
    </p:spTree>
    <p:extLst>
      <p:ext uri="{BB962C8B-B14F-4D97-AF65-F5344CB8AC3E}">
        <p14:creationId xmlns:p14="http://schemas.microsoft.com/office/powerpoint/2010/main" val="135401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6CBB664-21BF-4F32-A9C2-50A8D3AB58C5}"/>
              </a:ext>
            </a:extLst>
          </p:cNvPr>
          <p:cNvSpPr>
            <a:spLocks noGrp="1"/>
          </p:cNvSpPr>
          <p:nvPr>
            <p:ph type="title"/>
          </p:nvPr>
        </p:nvSpPr>
        <p:spPr/>
        <p:txBody>
          <a:bodyPr>
            <a:normAutofit fontScale="90000"/>
          </a:bodyPr>
          <a:lstStyle/>
          <a:p>
            <a:r>
              <a:rPr lang="sv-FI" dirty="0"/>
              <a:t>Människan och de stora rovdjuren har alltid levt sida vid sida</a:t>
            </a:r>
          </a:p>
        </p:txBody>
      </p:sp>
      <p:pic>
        <p:nvPicPr>
          <p:cNvPr id="9" name="Kuvan paikkamerkki 8" descr="Tecknad och gammal bild av en lodjur">
            <a:extLst>
              <a:ext uri="{FF2B5EF4-FFF2-40B4-BE49-F238E27FC236}">
                <a16:creationId xmlns:a16="http://schemas.microsoft.com/office/drawing/2014/main" id="{42EE866C-0D9F-4D23-89CE-B09D56DD99DD}"/>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1579" t="7" r="-1511" b="-7"/>
          <a:stretch/>
        </p:blipFill>
        <p:spPr>
          <a:xfrm>
            <a:off x="239444" y="1687514"/>
            <a:ext cx="5384800" cy="3798887"/>
          </a:xfrm>
          <a:prstGeom prst="rect">
            <a:avLst/>
          </a:prstGeom>
        </p:spPr>
      </p:pic>
      <p:sp>
        <p:nvSpPr>
          <p:cNvPr id="7" name="Sisällön paikkamerkki 6">
            <a:extLst>
              <a:ext uri="{FF2B5EF4-FFF2-40B4-BE49-F238E27FC236}">
                <a16:creationId xmlns:a16="http://schemas.microsoft.com/office/drawing/2014/main" id="{128ECC2B-852B-4CCD-837F-E2998BDB8B57}"/>
              </a:ext>
            </a:extLst>
          </p:cNvPr>
          <p:cNvSpPr>
            <a:spLocks noGrp="1"/>
          </p:cNvSpPr>
          <p:nvPr>
            <p:ph idx="15"/>
          </p:nvPr>
        </p:nvSpPr>
        <p:spPr>
          <a:xfrm>
            <a:off x="370030" y="5535817"/>
            <a:ext cx="5127256" cy="365125"/>
          </a:xfrm>
        </p:spPr>
        <p:txBody>
          <a:bodyPr/>
          <a:lstStyle/>
          <a:p>
            <a:r>
              <a:rPr lang="sv-FI">
                <a:latin typeface="Calibri" panose="020F0502020204030204" pitchFamily="34" charset="0"/>
                <a:cs typeface="Calibri" panose="020F0502020204030204" pitchFamily="34" charset="0"/>
              </a:rPr>
              <a:t>© </a:t>
            </a:r>
            <a:r>
              <a:rPr lang="sv-FI"/>
              <a:t>A.N. Komarov, CC BY 3.0, Wikimedia Commons</a:t>
            </a:r>
          </a:p>
        </p:txBody>
      </p:sp>
      <p:pic>
        <p:nvPicPr>
          <p:cNvPr id="10" name="Kuvan paikkamerkki 9" descr="Tecknad och gammal bild av en järv">
            <a:extLst>
              <a:ext uri="{FF2B5EF4-FFF2-40B4-BE49-F238E27FC236}">
                <a16:creationId xmlns:a16="http://schemas.microsoft.com/office/drawing/2014/main" id="{A9E371F0-2058-44DD-B44C-4306061705F0}"/>
              </a:ext>
            </a:extLst>
          </p:cNvPr>
          <p:cNvPicPr>
            <a:picLocks noGrp="1" noChangeAspect="1"/>
          </p:cNvPicPr>
          <p:nvPr>
            <p:ph type="pic" sz="quarter" idx="18"/>
          </p:nvPr>
        </p:nvPicPr>
        <p:blipFill rotWithShape="1">
          <a:blip r:embed="rId4">
            <a:extLst>
              <a:ext uri="{28A0092B-C50C-407E-A947-70E740481C1C}">
                <a14:useLocalDpi xmlns:a14="http://schemas.microsoft.com/office/drawing/2010/main" val="0"/>
              </a:ext>
            </a:extLst>
          </a:blip>
          <a:srcRect l="3704" t="2923" b="2923"/>
          <a:stretch/>
        </p:blipFill>
        <p:spPr>
          <a:xfrm>
            <a:off x="5943516" y="1687513"/>
            <a:ext cx="5943600" cy="3798887"/>
          </a:xfrm>
          <a:prstGeom prst="rect">
            <a:avLst/>
          </a:prstGeom>
        </p:spPr>
      </p:pic>
      <p:sp>
        <p:nvSpPr>
          <p:cNvPr id="8" name="Sisällön paikkamerkki 7">
            <a:extLst>
              <a:ext uri="{FF2B5EF4-FFF2-40B4-BE49-F238E27FC236}">
                <a16:creationId xmlns:a16="http://schemas.microsoft.com/office/drawing/2014/main" id="{BC5C0978-4B77-421B-801C-38F442EA1F6D}"/>
              </a:ext>
            </a:extLst>
          </p:cNvPr>
          <p:cNvSpPr>
            <a:spLocks noGrp="1"/>
          </p:cNvSpPr>
          <p:nvPr>
            <p:ph idx="16"/>
          </p:nvPr>
        </p:nvSpPr>
        <p:spPr>
          <a:xfrm>
            <a:off x="6683576" y="5486400"/>
            <a:ext cx="5203456" cy="365125"/>
          </a:xfrm>
        </p:spPr>
        <p:txBody>
          <a:bodyPr/>
          <a:lstStyle/>
          <a:p>
            <a:r>
              <a:rPr lang="sv-FI">
                <a:latin typeface="Calibri" panose="020F0502020204030204" pitchFamily="34" charset="0"/>
                <a:cs typeface="Calibri" panose="020F0502020204030204" pitchFamily="34" charset="0"/>
              </a:rPr>
              <a:t>© </a:t>
            </a:r>
            <a:r>
              <a:rPr lang="sv-FI"/>
              <a:t>Teckning: Wilhelm von Wright; foto: Jukka Peltonen, Finlands jaktmuseum</a:t>
            </a:r>
          </a:p>
        </p:txBody>
      </p:sp>
      <p:sp>
        <p:nvSpPr>
          <p:cNvPr id="11" name="Footer Placeholder 5">
            <a:extLst>
              <a:ext uri="{FF2B5EF4-FFF2-40B4-BE49-F238E27FC236}">
                <a16:creationId xmlns:a16="http://schemas.microsoft.com/office/drawing/2014/main" id="{1496549A-7F2F-4B39-BA8E-12B2601C5B44}"/>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2" name="Slide Number Placeholder 6">
            <a:extLst>
              <a:ext uri="{FF2B5EF4-FFF2-40B4-BE49-F238E27FC236}">
                <a16:creationId xmlns:a16="http://schemas.microsoft.com/office/drawing/2014/main" id="{8E613799-2179-428B-A785-A8A947D8B6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spTree>
    <p:extLst>
      <p:ext uri="{BB962C8B-B14F-4D97-AF65-F5344CB8AC3E}">
        <p14:creationId xmlns:p14="http://schemas.microsoft.com/office/powerpoint/2010/main" val="146971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6"/>
            <a:ext cx="12192000" cy="1391006"/>
          </a:xfrm>
        </p:spPr>
        <p:txBody>
          <a:bodyPr>
            <a:normAutofit/>
          </a:bodyPr>
          <a:lstStyle/>
          <a:p>
            <a:r>
              <a:rPr lang="sv-FI" dirty="0"/>
              <a:t>De stora rovdjuren har varit förknippade med myter, föreställningar, sagor och sägner</a:t>
            </a:r>
          </a:p>
        </p:txBody>
      </p:sp>
      <p:pic>
        <p:nvPicPr>
          <p:cNvPr id="10" name="Kuva 9" descr="Gamla berättelsebok med Rödluvan">
            <a:extLst>
              <a:ext uri="{FF2B5EF4-FFF2-40B4-BE49-F238E27FC236}">
                <a16:creationId xmlns:a16="http://schemas.microsoft.com/office/drawing/2014/main" id="{6194F7E5-D453-4132-A961-81E8A2FA5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803" y="1863122"/>
            <a:ext cx="5320393" cy="3932658"/>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3552740" y="5791969"/>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a:t>
            </a:r>
            <a:r>
              <a:rPr lang="sv-FI"/>
              <a:t>Illustratör Asmo Alho, Werner Söderström, Nationalmuseum</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a:extLst>
              <a:ext uri="{FF2B5EF4-FFF2-40B4-BE49-F238E27FC236}">
                <a16:creationId xmlns:a16="http://schemas.microsoft.com/office/drawing/2014/main" id="{F8FE59F3-B0B5-C74A-8CEF-5271CA34430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5" name="Slide Number Placeholder 6">
            <a:extLst>
              <a:ext uri="{FF2B5EF4-FFF2-40B4-BE49-F238E27FC236}">
                <a16:creationId xmlns:a16="http://schemas.microsoft.com/office/drawing/2014/main" id="{FCC8B86D-8394-9D46-B279-3F3EAB682A1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pPr algn="r"/>
            <a:fld id="{F1B56944-1AE8-0B48-99F0-2FBD684E400F}" type="slidenum">
              <a:rPr lang="en-FI" sz="1000" smtClean="0">
                <a:solidFill>
                  <a:srgbClr val="B2CDE5"/>
                </a:solidFill>
              </a:rPr>
              <a:pPr algn="r"/>
              <a:t>7</a:t>
            </a:fld>
            <a:endParaRPr lang="en-FI" sz="1000">
              <a:solidFill>
                <a:srgbClr val="B2CDE5"/>
              </a:solidFill>
            </a:endParaRPr>
          </a:p>
        </p:txBody>
      </p:sp>
      <p:sp>
        <p:nvSpPr>
          <p:cNvPr id="18" name="TextBox 17">
            <a:extLst>
              <a:ext uri="{FF2B5EF4-FFF2-40B4-BE49-F238E27FC236}">
                <a16:creationId xmlns:a16="http://schemas.microsoft.com/office/drawing/2014/main" id="{8C9E5F86-0099-464D-8FD3-149D1B22E1F9}"/>
              </a:ext>
            </a:extLst>
          </p:cNvPr>
          <p:cNvSpPr txBox="1">
            <a:spLocks noGrp="1"/>
          </p:cNvSpPr>
          <p:nvPr>
            <p:ph type="title" idx="4294967295"/>
          </p:nvPr>
        </p:nvSpPr>
        <p:spPr>
          <a:xfrm>
            <a:off x="1" y="307608"/>
            <a:ext cx="12192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0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Rovdjur är förknippade med olika egenskaper</a:t>
            </a:r>
          </a:p>
        </p:txBody>
      </p:sp>
      <p:sp>
        <p:nvSpPr>
          <p:cNvPr id="22" name="Sisällön paikkamerkki 2">
            <a:extLst>
              <a:ext uri="{FF2B5EF4-FFF2-40B4-BE49-F238E27FC236}">
                <a16:creationId xmlns:a16="http://schemas.microsoft.com/office/drawing/2014/main" id="{0E55BBC4-95A9-8944-93FE-CD6F09AB9970}"/>
              </a:ext>
            </a:extLst>
          </p:cNvPr>
          <p:cNvSpPr txBox="1">
            <a:spLocks/>
          </p:cNvSpPr>
          <p:nvPr/>
        </p:nvSpPr>
        <p:spPr>
          <a:xfrm>
            <a:off x="190499" y="5804496"/>
            <a:ext cx="3970327" cy="3329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sz="1800" i="1">
                <a:latin typeface="+mj-lt"/>
              </a:rPr>
              <a:t>Björnen = dum, klumpig och trög</a:t>
            </a:r>
          </a:p>
        </p:txBody>
      </p:sp>
      <p:pic>
        <p:nvPicPr>
          <p:cNvPr id="16" name="Kuva 7" descr="En lat utseende björn som lutar på sin tass">
            <a:extLst>
              <a:ext uri="{FF2B5EF4-FFF2-40B4-BE49-F238E27FC236}">
                <a16:creationId xmlns:a16="http://schemas.microsoft.com/office/drawing/2014/main" id="{450F0CF4-113F-BC4A-8D10-6F86EA98CC86}"/>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13982" t="6819" r="20635" b="33719"/>
          <a:stretch/>
        </p:blipFill>
        <p:spPr>
          <a:xfrm>
            <a:off x="0" y="1213572"/>
            <a:ext cx="7307904" cy="4430851"/>
          </a:xfrm>
          <a:prstGeom prst="rect">
            <a:avLst/>
          </a:prstGeom>
        </p:spPr>
      </p:pic>
      <p:sp>
        <p:nvSpPr>
          <p:cNvPr id="19" name="Sisällön paikkamerkki 2">
            <a:extLst>
              <a:ext uri="{FF2B5EF4-FFF2-40B4-BE49-F238E27FC236}">
                <a16:creationId xmlns:a16="http://schemas.microsoft.com/office/drawing/2014/main" id="{98931623-D3DB-AA4C-BE86-5B8AD08A5ED5}"/>
              </a:ext>
            </a:extLst>
          </p:cNvPr>
          <p:cNvSpPr txBox="1">
            <a:spLocks/>
          </p:cNvSpPr>
          <p:nvPr/>
        </p:nvSpPr>
        <p:spPr>
          <a:xfrm>
            <a:off x="2090980"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000" i="1">
                <a:solidFill>
                  <a:schemeClr val="bg1"/>
                </a:solidFill>
                <a:latin typeface="Calibri" panose="020F0502020204030204" pitchFamily="34" charset="0"/>
                <a:cs typeface="Calibri" panose="020F0502020204030204" pitchFamily="34" charset="0"/>
              </a:rPr>
              <a:t>© Pexels</a:t>
            </a:r>
          </a:p>
        </p:txBody>
      </p:sp>
      <p:sp>
        <p:nvSpPr>
          <p:cNvPr id="24" name="Sisällön paikkamerkki 2">
            <a:extLst>
              <a:ext uri="{FF2B5EF4-FFF2-40B4-BE49-F238E27FC236}">
                <a16:creationId xmlns:a16="http://schemas.microsoft.com/office/drawing/2014/main" id="{CE851203-9947-4445-8281-D03DE59D68D5}"/>
              </a:ext>
            </a:extLst>
          </p:cNvPr>
          <p:cNvSpPr txBox="1">
            <a:spLocks/>
          </p:cNvSpPr>
          <p:nvPr/>
        </p:nvSpPr>
        <p:spPr>
          <a:xfrm>
            <a:off x="7493425" y="5804496"/>
            <a:ext cx="3970327" cy="3329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sz="1800" i="1">
                <a:latin typeface="+mj-lt"/>
              </a:rPr>
              <a:t>Vargen = slug och grym</a:t>
            </a:r>
          </a:p>
        </p:txBody>
      </p:sp>
      <p:pic>
        <p:nvPicPr>
          <p:cNvPr id="15" name="Kuva 4" descr="En varg som visar sina tänder">
            <a:extLst>
              <a:ext uri="{FF2B5EF4-FFF2-40B4-BE49-F238E27FC236}">
                <a16:creationId xmlns:a16="http://schemas.microsoft.com/office/drawing/2014/main" id="{E1090406-236A-4844-9022-4C3F277C11A9}"/>
              </a:ext>
              <a:ext uri="{C183D7F6-B498-43B3-948B-1728B52AA6E4}">
                <adec:decorative xmlns:adec="http://schemas.microsoft.com/office/drawing/2017/decorative" val="0"/>
              </a:ext>
            </a:extLst>
          </p:cNvPr>
          <p:cNvPicPr>
            <a:picLocks noChangeAspect="1"/>
          </p:cNvPicPr>
          <p:nvPr/>
        </p:nvPicPr>
        <p:blipFill rotWithShape="1">
          <a:blip r:embed="rId4">
            <a:extLst>
              <a:ext uri="{28A0092B-C50C-407E-A947-70E740481C1C}">
                <a14:useLocalDpi xmlns:a14="http://schemas.microsoft.com/office/drawing/2010/main" val="0"/>
              </a:ext>
            </a:extLst>
          </a:blip>
          <a:srcRect l="-3136" t="29697" r="8233" b="20501"/>
          <a:stretch/>
        </p:blipFill>
        <p:spPr>
          <a:xfrm>
            <a:off x="6562931" y="1213572"/>
            <a:ext cx="5629068" cy="4430851"/>
          </a:xfrm>
          <a:prstGeom prst="rect">
            <a:avLst/>
          </a:prstGeom>
        </p:spPr>
      </p:pic>
      <p:sp>
        <p:nvSpPr>
          <p:cNvPr id="17" name="Sisällön paikkamerkki 2">
            <a:extLst>
              <a:ext uri="{FF2B5EF4-FFF2-40B4-BE49-F238E27FC236}">
                <a16:creationId xmlns:a16="http://schemas.microsoft.com/office/drawing/2014/main" id="{4CD8139D-BD7D-8049-AEC3-253B0E9D161F}"/>
              </a:ext>
            </a:extLst>
          </p:cNvPr>
          <p:cNvSpPr txBox="1">
            <a:spLocks/>
          </p:cNvSpPr>
          <p:nvPr/>
        </p:nvSpPr>
        <p:spPr>
          <a:xfrm>
            <a:off x="7468623" y="5240215"/>
            <a:ext cx="4431362"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000" i="1">
                <a:solidFill>
                  <a:schemeClr val="bg1"/>
                </a:solidFill>
                <a:latin typeface="Calibri" panose="020F0502020204030204" pitchFamily="34" charset="0"/>
                <a:cs typeface="Calibri" panose="020F0502020204030204" pitchFamily="34" charset="0"/>
              </a:rPr>
              <a:t>© Philip Pilz, Unsplash</a:t>
            </a:r>
          </a:p>
        </p:txBody>
      </p:sp>
    </p:spTree>
    <p:extLst>
      <p:ext uri="{BB962C8B-B14F-4D97-AF65-F5344CB8AC3E}">
        <p14:creationId xmlns:p14="http://schemas.microsoft.com/office/powerpoint/2010/main" val="199083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6"/>
            <a:ext cx="12192000" cy="1391006"/>
          </a:xfrm>
        </p:spPr>
        <p:txBody>
          <a:bodyPr>
            <a:normAutofit/>
          </a:bodyPr>
          <a:lstStyle/>
          <a:p>
            <a:r>
              <a:rPr lang="sv-FI" dirty="0"/>
              <a:t>Speciellt björnen och vargen nämns </a:t>
            </a:r>
            <a:br>
              <a:rPr lang="sv-FI" dirty="0"/>
            </a:br>
            <a:r>
              <a:rPr lang="sv-FI" dirty="0"/>
              <a:t>i många ordstäv och uttryck</a:t>
            </a:r>
          </a:p>
        </p:txBody>
      </p:sp>
      <p:sp>
        <p:nvSpPr>
          <p:cNvPr id="12" name="Tekstin paikkamerkki 4">
            <a:extLst>
              <a:ext uri="{FF2B5EF4-FFF2-40B4-BE49-F238E27FC236}">
                <a16:creationId xmlns:a16="http://schemas.microsoft.com/office/drawing/2014/main" id="{9FA1FBD8-03AF-4395-AB46-58F263F6330E}"/>
              </a:ext>
            </a:extLst>
          </p:cNvPr>
          <p:cNvSpPr>
            <a:spLocks noGrp="1"/>
          </p:cNvSpPr>
          <p:nvPr>
            <p:ph type="body" sz="quarter" idx="15"/>
          </p:nvPr>
        </p:nvSpPr>
        <p:spPr>
          <a:xfrm>
            <a:off x="292015" y="1896083"/>
            <a:ext cx="2601912" cy="4054773"/>
          </a:xfrm>
        </p:spPr>
        <p:txBody>
          <a:bodyPr>
            <a:normAutofit/>
          </a:bodyPr>
          <a:lstStyle/>
          <a:p>
            <a:r>
              <a:rPr lang="sv-FI" sz="2400"/>
              <a:t>Hungrig som en varg, </a:t>
            </a:r>
          </a:p>
          <a:p>
            <a:r>
              <a:rPr lang="sv-FI" sz="2400"/>
              <a:t>ulv i fårakläder, </a:t>
            </a:r>
          </a:p>
          <a:p>
            <a:r>
              <a:rPr lang="sv-FI" sz="2400"/>
              <a:t>björntjänst, </a:t>
            </a:r>
          </a:p>
          <a:p>
            <a:r>
              <a:rPr lang="sv-FI" sz="2400"/>
              <a:t>väck inte den björn som sover... </a:t>
            </a:r>
          </a:p>
        </p:txBody>
      </p:sp>
      <p:pic>
        <p:nvPicPr>
          <p:cNvPr id="11" name="Kuva 10" descr="Tecknad bild av en varg">
            <a:extLst>
              <a:ext uri="{FF2B5EF4-FFF2-40B4-BE49-F238E27FC236}">
                <a16:creationId xmlns:a16="http://schemas.microsoft.com/office/drawing/2014/main" id="{80F7B0F9-E283-41E6-BF9B-EF519ABA3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300" y="1846292"/>
            <a:ext cx="6291039" cy="4054772"/>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5392883" y="5901064"/>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a:t>
            </a:r>
            <a:r>
              <a:rPr lang="sv-FI"/>
              <a:t>Pearson Scott Foresman, Wikimedia Commons</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
        <p:nvSpPr>
          <p:cNvPr id="13" name="Rectangle 13">
            <a:extLst>
              <a:ext uri="{FF2B5EF4-FFF2-40B4-BE49-F238E27FC236}">
                <a16:creationId xmlns:a16="http://schemas.microsoft.com/office/drawing/2014/main" id="{4EA3D79B-674A-42AC-96C2-1B74D9DE774E}"/>
              </a:ext>
              <a:ext uri="{C183D7F6-B498-43B3-948B-1728B52AA6E4}">
                <adec:decorative xmlns:adec="http://schemas.microsoft.com/office/drawing/2017/decorative" val="1"/>
              </a:ext>
            </a:extLst>
          </p:cNvPr>
          <p:cNvSpPr/>
          <p:nvPr/>
        </p:nvSpPr>
        <p:spPr>
          <a:xfrm>
            <a:off x="0" y="1919823"/>
            <a:ext cx="101947" cy="273926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21909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0" y="365125"/>
            <a:ext cx="12192000" cy="1318531"/>
          </a:xfrm>
        </p:spPr>
        <p:txBody>
          <a:bodyPr>
            <a:normAutofit/>
          </a:bodyPr>
          <a:lstStyle/>
          <a:p>
            <a:r>
              <a:rPr lang="sv-FI" dirty="0"/>
              <a:t>Många stora rovdjur spelar en viktig roll i den fornfinska tron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724868"/>
            <a:ext cx="2601912" cy="4457473"/>
          </a:xfrm>
        </p:spPr>
        <p:txBody>
          <a:bodyPr>
            <a:normAutofit/>
          </a:bodyPr>
          <a:lstStyle/>
          <a:p>
            <a:r>
              <a:rPr lang="sv-FI" sz="2400"/>
              <a:t>De stora rovdjuren varit viktiga figurer som man tillbett och förhållit sig till med stor respekt.</a:t>
            </a:r>
          </a:p>
        </p:txBody>
      </p:sp>
      <p:pic>
        <p:nvPicPr>
          <p:cNvPr id="12" name="Kuvan paikkamerkki 11" descr="En björnkloamulett med spik, hår och läderrem">
            <a:extLst>
              <a:ext uri="{FF2B5EF4-FFF2-40B4-BE49-F238E27FC236}">
                <a16:creationId xmlns:a16="http://schemas.microsoft.com/office/drawing/2014/main" id="{1CC6FA40-1249-42D9-AC7E-030699C7F734}"/>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9797" b="9797"/>
          <a:stretch>
            <a:fillRect/>
          </a:stretch>
        </p:blipFill>
        <p:spPr>
          <a:xfrm>
            <a:off x="3996992" y="1717874"/>
            <a:ext cx="8195008" cy="4233663"/>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724868"/>
            <a:ext cx="101947" cy="233985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a:t>
            </a:r>
            <a:r>
              <a:rPr lang="sv-FI"/>
              <a:t>Finsk-ugriska samlingar/Nationalmuseum</a:t>
            </a:r>
          </a:p>
        </p:txBody>
      </p:sp>
      <p:sp>
        <p:nvSpPr>
          <p:cNvPr id="13" name="Tekstin paikkamerkki 4">
            <a:extLst>
              <a:ext uri="{FF2B5EF4-FFF2-40B4-BE49-F238E27FC236}">
                <a16:creationId xmlns:a16="http://schemas.microsoft.com/office/drawing/2014/main" id="{37BEF64A-B4A3-46A7-B686-DB87DAC922B0}"/>
              </a:ext>
            </a:extLst>
          </p:cNvPr>
          <p:cNvSpPr txBox="1">
            <a:spLocks/>
          </p:cNvSpPr>
          <p:nvPr/>
        </p:nvSpPr>
        <p:spPr>
          <a:xfrm rot="21003797">
            <a:off x="1521428" y="4626709"/>
            <a:ext cx="2598037" cy="12673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000" b="1"/>
              <a:t>En björnkloamulett hängdes vid bältet för att ge lycka.</a:t>
            </a:r>
          </a:p>
        </p:txBody>
      </p:sp>
      <p:cxnSp>
        <p:nvCxnSpPr>
          <p:cNvPr id="14" name="Curved Connector 16">
            <a:extLst>
              <a:ext uri="{FF2B5EF4-FFF2-40B4-BE49-F238E27FC236}">
                <a16:creationId xmlns:a16="http://schemas.microsoft.com/office/drawing/2014/main" id="{120353D8-7373-436C-80BB-AD5CB5A316C4}"/>
              </a:ext>
              <a:ext uri="{C183D7F6-B498-43B3-948B-1728B52AA6E4}">
                <adec:decorative xmlns:adec="http://schemas.microsoft.com/office/drawing/2017/decorative" val="1"/>
              </a:ext>
            </a:extLst>
          </p:cNvPr>
          <p:cNvCxnSpPr>
            <a:cxnSpLocks/>
          </p:cNvCxnSpPr>
          <p:nvPr/>
        </p:nvCxnSpPr>
        <p:spPr>
          <a:xfrm rot="16200000">
            <a:off x="3236141" y="3289032"/>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22271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schemas.openxmlformats.org/package/2006/metadata/core-properties"/>
    <ds:schemaRef ds:uri="http://purl.org/dc/elements/1.1/"/>
    <ds:schemaRef ds:uri="http://www.w3.org/XML/1998/namespace"/>
    <ds:schemaRef ds:uri="http://schemas.microsoft.com/office/infopath/2007/PartnerControls"/>
    <ds:schemaRef ds:uri="ebb82943-49da-4504-a2f3-a33fb2eb95f1"/>
    <ds:schemaRef ds:uri="http://purl.org/dc/terms/"/>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687</TotalTime>
  <Words>1222</Words>
  <Application>Microsoft Office PowerPoint</Application>
  <PresentationFormat>Laajakuva</PresentationFormat>
  <Paragraphs>97</Paragraphs>
  <Slides>11</Slides>
  <Notes>11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Calibri Light</vt:lpstr>
      <vt:lpstr>Rockwell</vt:lpstr>
      <vt:lpstr>Office Theme</vt:lpstr>
      <vt:lpstr>De stora rovdjuren i kulturen</vt:lpstr>
      <vt:lpstr>Känner du igen de här logotyperna?</vt:lpstr>
      <vt:lpstr>Känner du igen de här logotyperna? (logotyperna visas)</vt:lpstr>
      <vt:lpstr>Rätt svar</vt:lpstr>
      <vt:lpstr>Människan och de stora rovdjuren har alltid levt sida vid sida</vt:lpstr>
      <vt:lpstr>De stora rovdjuren har varit förknippade med myter, föreställningar, sagor och sägner</vt:lpstr>
      <vt:lpstr>Rovdjur är förknippade med olika egenskaper</vt:lpstr>
      <vt:lpstr>Speciellt björnen och vargen nämns  i många ordstäv och uttryck</vt:lpstr>
      <vt:lpstr>Många stora rovdjur spelar en viktig roll i den fornfinska tron</vt:lpstr>
      <vt:lpstr>Stora rovdjur har lånat namn till exempel idrottsföreningar, produkter, filmer och sånger.</vt:lpstr>
      <vt:lpstr>Hur många exempel kan ni hitta på saker som har uppkallats efter ett stort rovdjur?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stora rovdjuren i kulturen</dc:title>
  <dc:creator>Jukka Fordell</dc:creator>
  <cp:lastModifiedBy>Ala-Kurikka Iina (Luke)</cp:lastModifiedBy>
  <cp:revision>40</cp:revision>
  <dcterms:created xsi:type="dcterms:W3CDTF">2021-04-28T07:26:09Z</dcterms:created>
  <dcterms:modified xsi:type="dcterms:W3CDTF">2021-06-24T11:17:40Z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