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6" r:id="rId5"/>
    <p:sldId id="258" r:id="rId6"/>
    <p:sldId id="317" r:id="rId7"/>
    <p:sldId id="257" r:id="rId8"/>
    <p:sldId id="298" r:id="rId9"/>
    <p:sldId id="299" r:id="rId10"/>
    <p:sldId id="305" r:id="rId11"/>
    <p:sldId id="306" r:id="rId12"/>
    <p:sldId id="308" r:id="rId13"/>
    <p:sldId id="307" r:id="rId14"/>
    <p:sldId id="319" r:id="rId15"/>
    <p:sldId id="309" r:id="rId16"/>
    <p:sldId id="269" r:id="rId17"/>
    <p:sldId id="310" r:id="rId18"/>
    <p:sldId id="278" r:id="rId19"/>
    <p:sldId id="312" r:id="rId20"/>
    <p:sldId id="313" r:id="rId21"/>
    <p:sldId id="314" r:id="rId22"/>
    <p:sldId id="315" r:id="rId23"/>
    <p:sldId id="316"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0846" autoAdjust="0"/>
  </p:normalViewPr>
  <p:slideViewPr>
    <p:cSldViewPr snapToGrid="0" snapToObjects="1">
      <p:cViewPr varScale="1">
        <p:scale>
          <a:sx n="92" d="100"/>
          <a:sy n="92" d="100"/>
        </p:scale>
        <p:origin x="1308"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3RxL_LY-uSY?feature=shar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23584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Videon finns på </a:t>
            </a:r>
            <a:r>
              <a:rPr lang="fi-FI"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https://youtu.be/3RxL_LY-uSY?feature=shared</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367904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Faktaruta: Till vem ska man anmäla om ett stort rovdjur rör sig på gårdsområdet? (Lärarhandledningen)</a:t>
            </a:r>
            <a:endParaRPr lang="sv-FI" b="0" dirty="0"/>
          </a:p>
          <a:p>
            <a:r>
              <a:rPr lang="sv-FI" b="0" dirty="0"/>
              <a:t>Mer information om jakt av stora rovdjur finns i lärarhandledningen och presentationen ”Jakt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är mycket sällsynt att man möter stora rovdjur, till och med i områden där de förekommer mer allmänt.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Tanken på att möta ett rovdjur kan ändå vara skrämmande. Det är inte kul att vara rädd på en promenad, på skolvägen eller i </a:t>
            </a:r>
            <a:r>
              <a:rPr lang="sv-FI" sz="1200" dirty="0" err="1">
                <a:solidFill>
                  <a:schemeClr val="tx1"/>
                </a:solidFill>
                <a:latin typeface="+mn-lt"/>
                <a:ea typeface="+mn-ea"/>
                <a:cs typeface="+mn-cs"/>
              </a:rPr>
              <a:t>bärskogen</a:t>
            </a:r>
            <a:r>
              <a:rPr lang="sv-FI" sz="1200" dirty="0">
                <a:solidFill>
                  <a:schemeClr val="tx1"/>
                </a:solidFill>
                <a:latin typeface="+mn-lt"/>
                <a:ea typeface="+mn-ea"/>
                <a:cs typeface="+mn-cs"/>
              </a:rPr>
              <a:t>. Lyckligtvis finns det många saker som man kan göra för att undvika möten med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Om du rör dig i skogen kan föra oväsen till exempel genom att sjunga eller ha musik eller radio på i högtalaren. I synnerhet om vädret är blåsigt eller regnigt bär ljudet inte speciellt långt, och då bör man vara ännu mer högljudd. Om du rör dig mot vinden kan djur som befinner sig framför dig inte känna din lukt, eftersom vinden bär din lukt åt andra hållet. Då är det viktigt att djuret hör dig. Om du är ute i mörkret, kan du bära ett starkt ljus med dig.</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I områden där det finns mycket rovdjur bör man städa bort allt som kan locka rovdjur till gården, till exempel allt slags matavfall.</a:t>
            </a:r>
          </a:p>
          <a:p>
            <a:endParaRPr lang="fi-FI" dirty="0"/>
          </a:p>
          <a:p>
            <a:r>
              <a:rPr lang="sv-FI" sz="1200" dirty="0">
                <a:solidFill>
                  <a:schemeClr val="tx1"/>
                </a:solidFill>
                <a:latin typeface="+mn-lt"/>
                <a:ea typeface="+mn-ea"/>
                <a:cs typeface="+mn-cs"/>
              </a:rPr>
              <a:t>Om du i skogen råkar hitta ett djur som dödats av ett rovdjur, ska du avlägsna dig i samma riktning som du kom ifrån. Eventuellt ligger djuret och smälter maten någonstans i närheten och kommer snart tillbaka. Av de stora rovdjuren är det möjligt att björnen försvarar sitt byte mot människan, men de andra rovdjuren skulle sannolikt inte visa sig.</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Gör vargen medveten om dig genom att hojta eller slå ihop händerna. Sannolikt har vargen inte märkt dig och blir skrämd när du för oväsen.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Avlägsna dig lugnt från platsen. Spring inte, för det kan göra att vargen intresserar sig för dig.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vargen börjar följa efter dig, ska du gå lugnt vidare. Av och till kan du hojta eller ryta till och göra dig så stor som möjligt genom att lyfta upp händerna.</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du är ute med hunden, ska du försöka hålla hunden långt borta från vargen. Koppla upp hunden om den har sprungit lös.</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Ibland uppfattar inte vargen är den har mött en människa, om människan till exempel sitter i en bil.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Det är länge sedan vargen dödat eller allvarligt skadat en människa i Finland, men man bör ändå alltid vara försiktig när det handlar om vilda djur. Om vargen skulle råka gå till attack, ska man göra så kraftigt och högljutt motstånd som möjligt.</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En björnhona med små ungar kan försvara ungarna. Om du ser en björnunge är honan vanligtvis någonstans i närheten. Lämna platsen omedelbart genom att gå lugnt i den riktning varifrån du kom.</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Spring inte. Björnen är mycket snabbare än du.</a:t>
            </a:r>
          </a:p>
          <a:p>
            <a:r>
              <a:rPr lang="sv-FI" sz="1200" dirty="0">
                <a:solidFill>
                  <a:schemeClr val="tx1"/>
                </a:solidFill>
                <a:latin typeface="+mn-lt"/>
                <a:ea typeface="+mn-ea"/>
                <a:cs typeface="+mn-cs"/>
              </a:rPr>
              <a:t>Klättra inte upp i ett träd. Björnen klättrar också bättre än du.</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Backa lugnt samtidigt som du pratar med låg röst. Du ska inte skrika eller föra oväsen eller se björnen i ögonen. Björnen kan uppleva det som ett hot.</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Björnen kan varna dig genom att fnysa, stiga upp på bakbenen eller ryta. Den försöker få dig att lämna platsen. Björnen gör sitt yttersta för att undvika en sammandrabbning och den kan till och med göra skenattacker för att skrämma bort dig.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Oftast sker de tråkiga mötena mellan björn och människa i samband med jakt, eftersom en sårad björn är farlig. Om björnen angriper ska man lägga sig på magen på marken och skydda huvudet och nacken med händerna. Björnen angriper en människa endast om den känner sig hotad, inte för att jaga mat. Ligg helt orörlig och spela död, då förlorar björnen sitt intresse för dig.</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är mycket sällsynt att man möter en järv eller ett lodjur. Om du råkar möta en järv eller lo ska du avlägsna dig lugnt från platsen. Låt djuret gå undan för dig på ett tryggt avstånd. Du ska inte försöka komma nära vilda djur, till exempel för att ta ett foto, eftersom djuret kan känna sig hotat.</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Aktivitet: Diskussion om att möta stora rovdjur </a:t>
            </a:r>
          </a:p>
          <a:p>
            <a:r>
              <a:rPr lang="sv-FI" sz="1200" dirty="0">
                <a:solidFill>
                  <a:schemeClr val="tx1"/>
                </a:solidFill>
                <a:latin typeface="+mn-lt"/>
                <a:ea typeface="+mn-ea"/>
                <a:cs typeface="+mn-cs"/>
              </a:rPr>
              <a:t>Diskutera hur det skulle kännas att möta ett stort rovdjur. Har någon i klassen eller någon bekant någon gång mött ett stort rovdjur?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Stora rovdjur väcker mycket känslor, vilket är förståeligt. Det är viktigt att man varken bedömer eller förringar elevernas upplevelser eller känslor kring upplevelserna. Avsikten är att uppmuntra en lyhörd och öppen diskussion.</a:t>
            </a:r>
          </a:p>
          <a:p>
            <a:endParaRPr lang="fi-FI" dirty="0"/>
          </a:p>
          <a:p>
            <a:r>
              <a:rPr lang="sv-FI" dirty="0"/>
              <a:t>Anvisningar och tips för diskussionen finns i lärarhandledningen.</a:t>
            </a:r>
            <a:endParaRPr lang="sv-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är mycket sällan som man möter stora rovdjur i naturen. Människan och rovdjuren rör sig i allmänhet vid olika tider på dygnet. Dessutom har djuren så skarpa sinnen, att de får vittring på människan och hör henne på långt håll och gömmer sig eller lämnar platsen. Det är en oförglömlig upplevelse att få möta ett rovdjur under trygga förhållanden, till exempel på ett tillräckligt avstånd.</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du råkar möta ett stort rovdjur i naturen är mötet sannolikt mer skrämmande för rovdjuret än för dig. För att undvika farliga situationer är det bra att veta hur man bör bete sig om man möter ett stort rovdjur.</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7149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Videon finns på YouTube på </a:t>
            </a:r>
            <a:r>
              <a:rPr lang="sv-FI" sz="1200" u="sng" dirty="0">
                <a:solidFill>
                  <a:schemeClr val="tx1"/>
                </a:solidFill>
                <a:latin typeface="+mn-lt"/>
                <a:ea typeface="+mn-ea"/>
                <a:cs typeface="+mn-cs"/>
                <a:hlinkClick r:id="rId3"/>
              </a:rPr>
              <a:t>https://www.youtube.com/watch?v=PgYL43aGvAM</a:t>
            </a:r>
            <a:r>
              <a:rPr lang="sv-FI" sz="1200" dirty="0">
                <a:solidFill>
                  <a:schemeClr val="tx1"/>
                </a:solidFill>
                <a:latin typeface="+mn-lt"/>
                <a:ea typeface="+mn-ea"/>
                <a:cs typeface="+mn-cs"/>
              </a:rPr>
              <a:t> (bara på finska)</a:t>
            </a:r>
          </a:p>
          <a:p>
            <a:endParaRPr lang="fi-FI" dirty="0"/>
          </a:p>
          <a:p>
            <a:r>
              <a:rPr lang="sv-FI" dirty="0"/>
              <a:t>Fler videon om möten med stora rovdjur finns på</a:t>
            </a:r>
          </a:p>
          <a:p>
            <a:pPr lvl="1"/>
            <a:r>
              <a:rPr lang="sv-FI" sz="1200" u="sng" dirty="0">
                <a:solidFill>
                  <a:schemeClr val="tx1"/>
                </a:solidFill>
                <a:latin typeface="+mn-lt"/>
                <a:ea typeface="+mn-ea"/>
                <a:cs typeface="+mn-cs"/>
                <a:hlinkClick r:id="rId4"/>
              </a:rPr>
              <a:t>https://www.youtube.com/watch?v=h_nBJX9_BKE</a:t>
            </a:r>
            <a:r>
              <a:rPr lang="sv-FI" sz="1200" dirty="0">
                <a:solidFill>
                  <a:schemeClr val="tx1"/>
                </a:solidFill>
                <a:latin typeface="+mn-lt"/>
                <a:ea typeface="+mn-ea"/>
                <a:cs typeface="+mn-cs"/>
              </a:rPr>
              <a:t> </a:t>
            </a:r>
          </a:p>
          <a:p>
            <a:pPr lvl="1"/>
            <a:r>
              <a:rPr lang="sv-FI" sz="1200" u="sng" dirty="0">
                <a:solidFill>
                  <a:schemeClr val="tx1"/>
                </a:solidFill>
                <a:latin typeface="+mn-lt"/>
                <a:ea typeface="+mn-ea"/>
                <a:cs typeface="+mn-cs"/>
                <a:hlinkClick r:id="rId5"/>
              </a:rPr>
              <a:t>https://www.mtvuutiset.fi/artikkeli/video-rajavartiosto-kohtasi-pitkospuilla-karhuun-kumpi-se-vaistaa/5946222 /</a:t>
            </a:r>
            <a:r>
              <a:rPr lang="sv-FI" sz="1200" dirty="0">
                <a:solidFill>
                  <a:schemeClr val="tx1"/>
                </a:solidFill>
                <a:latin typeface="+mn-lt"/>
                <a:ea typeface="+mn-ea"/>
                <a:cs typeface="+mn-cs"/>
              </a:rPr>
              <a:t> </a:t>
            </a:r>
            <a:r>
              <a:rPr lang="sv-FI" sz="1200" u="sng" dirty="0">
                <a:solidFill>
                  <a:schemeClr val="tx1"/>
                </a:solidFill>
                <a:latin typeface="+mn-lt"/>
                <a:ea typeface="+mn-ea"/>
                <a:cs typeface="+mn-cs"/>
                <a:hlinkClick r:id="rId6"/>
              </a:rPr>
              <a:t>https://www.youtube.com/watch?v=18JYfuAV3OI</a:t>
            </a:r>
            <a:r>
              <a:rPr lang="sv-FI" sz="1200" dirty="0">
                <a:solidFill>
                  <a:schemeClr val="tx1"/>
                </a:solidFill>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Unga vargar kan gå under sina strövtåg komma i närheten av bosättning.</a:t>
            </a:r>
          </a:p>
          <a:p>
            <a:pPr lvl="0"/>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Unga vargar lämnar de familjegrupper som de fötts i för att hitta en partner och etablera eget revir. De unga vargarna är oerfarna och inte lika skickliga på att undvika människor som sina mer erfarna artfränder.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Gårdsbesöken kan också öka när ett vargpar etablerar sig i ett område och gör sig hemmastadda i sitt revir.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I allmänhet märker man att vargarna varit framme på spår som de lämnat under natten. Det är endast sällan som man kan se vargen. Även unga djur av andra arter kan komma in på gårdarna.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Björnar kan lära sig att leta efter mat i närheten av människor.</a:t>
            </a:r>
          </a:p>
          <a:p>
            <a:pPr lvl="0"/>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är ett klokt djur som snabbt lär sig var det är enkelt att hitta mat. Björnhonan kan också lära sina ungar att göra likadant, och ungarna fortsätter att leta efter mat nära människoboningar även när de är fullvuxna.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Slaktavfall och annat som duger som föda kan också locka vargar till bosättning.</a:t>
            </a:r>
          </a:p>
          <a:p>
            <a:r>
              <a:rPr lang="sv-FI" sz="1200">
                <a:solidFill>
                  <a:schemeClr val="tx1"/>
                </a:solidFill>
                <a:latin typeface="+mn-lt"/>
                <a:ea typeface="+mn-ea"/>
                <a:cs typeface="+mn-cs"/>
              </a:rPr>
              <a:t>Man ska aldrig mata rovdjur för att de inte ska lära sig att söka mat i närheten av människor.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Ibland märker ett rovdjur inte människan eller djuret kan inte gå undan för människan.</a:t>
            </a:r>
          </a:p>
          <a:p>
            <a:r>
              <a:rPr lang="sv-FI" sz="1200">
                <a:solidFill>
                  <a:schemeClr val="tx1"/>
                </a:solidFill>
                <a:latin typeface="+mn-lt"/>
                <a:ea typeface="+mn-ea"/>
                <a:cs typeface="+mn-cs"/>
              </a:rPr>
              <a:t>Till exempel en bärplockare som rör sig tyst och stilla under vinden kan råka smyga sig på och överraska en björn.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Sjuka djur kan ha svårt att jaga själv och söker sig till människobosättning i hopp om att hitta föda eller skydd.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3RxL_LY-uSY?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0C0A24D-0855-42F3-BB92-2635310B3C6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Att möta stora rovdjur</a:t>
            </a:r>
          </a:p>
        </p:txBody>
      </p:sp>
      <p:pic>
        <p:nvPicPr>
          <p:cNvPr id="11" name="Kuva 10" descr="De stora rovdjuren logo">
            <a:extLst>
              <a:ext uri="{FF2B5EF4-FFF2-40B4-BE49-F238E27FC236}">
                <a16:creationId xmlns:a16="http://schemas.microsoft.com/office/drawing/2014/main" id="{489897FC-066A-4BD5-B0F8-83509F77A6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Sjuka djur har svårt att jaga själv och söker sig till människo-bosättning i hopp om att hitta föda.</a:t>
            </a:r>
          </a:p>
        </p:txBody>
      </p:sp>
      <p:pic>
        <p:nvPicPr>
          <p:cNvPr id="12" name="Kuvan paikkamerkki 11" descr="Lodjuret slickar sin tass.">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800" b="1">
                <a:solidFill>
                  <a:schemeClr val="bg1"/>
                </a:solidFill>
              </a:rPr>
              <a:t>Psst! Lodjuret på bilden är inte sjukt, utan det tvättar sig.</a:t>
            </a:r>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E8FBDF-BEFC-86FA-2A94-37E0F1B292B3}"/>
              </a:ext>
            </a:extLst>
          </p:cNvPr>
          <p:cNvSpPr>
            <a:spLocks noGrp="1"/>
          </p:cNvSpPr>
          <p:nvPr>
            <p:ph type="title"/>
          </p:nvPr>
        </p:nvSpPr>
        <p:spPr/>
        <p:txBody>
          <a:bodyPr>
            <a:normAutofit/>
          </a:bodyPr>
          <a:lstStyle/>
          <a:p>
            <a:r>
              <a:rPr lang="sv-FI" sz="3200" dirty="0"/>
              <a:t>Rovdjurskontakterna samlar in rovdjursobservationer</a:t>
            </a:r>
            <a:endParaRPr lang="fi-FI" sz="3200" dirty="0"/>
          </a:p>
        </p:txBody>
      </p:sp>
      <p:pic>
        <p:nvPicPr>
          <p:cNvPr id="3" name="Online-media 2" title="&quot;I början var folk bekymrade för vargen&quot; – Rovdjurskontaktperson samlar in rovdjursobservationer">
            <a:hlinkClick r:id="" action="ppaction://media"/>
            <a:extLst>
              <a:ext uri="{FF2B5EF4-FFF2-40B4-BE49-F238E27FC236}">
                <a16:creationId xmlns:a16="http://schemas.microsoft.com/office/drawing/2014/main" id="{223DCCAD-4B2C-F6A9-F129-6005133CF714}"/>
              </a:ext>
            </a:extLst>
          </p:cNvPr>
          <p:cNvPicPr>
            <a:picLocks noRot="1" noChangeAspect="1"/>
          </p:cNvPicPr>
          <p:nvPr>
            <a:videoFile r:link="rId1"/>
          </p:nvPr>
        </p:nvPicPr>
        <p:blipFill>
          <a:blip r:embed="rId4"/>
          <a:stretch>
            <a:fillRect/>
          </a:stretch>
        </p:blipFill>
        <p:spPr>
          <a:xfrm>
            <a:off x="2207328" y="1231900"/>
            <a:ext cx="7777343" cy="4394199"/>
          </a:xfrm>
          <a:prstGeom prst="rect">
            <a:avLst/>
          </a:prstGeom>
        </p:spPr>
      </p:pic>
    </p:spTree>
    <p:extLst>
      <p:ext uri="{BB962C8B-B14F-4D97-AF65-F5344CB8AC3E}">
        <p14:creationId xmlns:p14="http://schemas.microsoft.com/office/powerpoint/2010/main" val="30821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Hotfulla och farliga rovdjur åtgärdas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Ett rovdjur som beter sig hotfullt kan skrämmas bort.</a:t>
            </a:r>
          </a:p>
          <a:p>
            <a:r>
              <a:rPr lang="sv-FI" sz="2400"/>
              <a:t>Det är också möjligt att ta ut, det vill säga skjuta, ett farligt rovdjur med dispens.</a:t>
            </a:r>
          </a:p>
        </p:txBody>
      </p:sp>
      <p:pic>
        <p:nvPicPr>
          <p:cNvPr id="12" name="Kuvan paikkamerkki 11" descr="En man samlar vargens avföring i en påse.">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80843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800" b="1"/>
              <a:t>Spillningsprover ger information om vargarna i området.</a:t>
            </a: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Mikael Luoma/Finlands viltcentral</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Fotvandrare i höstskogen.">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1402773" y="236009"/>
            <a:ext cx="9037819" cy="952047"/>
          </a:xfrm>
          <a:solidFill>
            <a:srgbClr val="846E58"/>
          </a:solidFill>
        </p:spPr>
        <p:txBody>
          <a:bodyPr>
            <a:normAutofit fontScale="90000"/>
          </a:bodyPr>
          <a:lstStyle/>
          <a:p>
            <a:r>
              <a:rPr lang="sv-FI" dirty="0">
                <a:solidFill>
                  <a:schemeClr val="bg1"/>
                </a:solidFill>
              </a:rPr>
              <a:t>Att kanske möta ett rovdjur känns otryggt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Tree>
    <p:extLst>
      <p:ext uri="{BB962C8B-B14F-4D97-AF65-F5344CB8AC3E}">
        <p14:creationId xmlns:p14="http://schemas.microsoft.com/office/powerpoint/2010/main" val="15373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sv-FI"/>
              <a:t>Hur kan man undvika att möta stora rovdjur?</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Sjungande rödhake">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tx1"/>
                </a:solidFill>
                <a:effectLst/>
                <a:uLnTx/>
                <a:uFillTx/>
                <a:latin typeface="+mn-lt"/>
                <a:ea typeface="+mn-ea"/>
                <a:cs typeface="+mn-cs"/>
              </a:rPr>
              <a:t>Låt dig höras!</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164910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En järv med byte i munnen.">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Rensa bort allt ätligt från gården.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Lämna platsen om du i naturen råkar hitta ett rovdjurs byte.</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16</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8929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normAutofit fontScale="90000"/>
          </a:bodyPr>
          <a:lstStyle/>
          <a:p>
            <a:r>
              <a:rPr lang="sv-FI"/>
              <a:t>Hur ska du bete dig om du möter ett stort rovdjur?</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17</a:t>
            </a:fld>
            <a:endParaRPr lang="en-FI" sz="100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varg</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sv-FI" sz="2400" i="0">
                <a:latin typeface="+mj-lt"/>
              </a:rPr>
              <a:t>Låt dig höras – för oväsen. Sannolikt har vargen inte märkt dig och springer sin väg om du till exempel slår ihop händerna.</a:t>
            </a:r>
          </a:p>
          <a:p>
            <a:pPr marL="457200" indent="-457200" algn="l">
              <a:buFont typeface="+mj-lt"/>
              <a:buAutoNum type="arabicPeriod"/>
            </a:pPr>
            <a:r>
              <a:rPr lang="sv-FI" sz="2400" i="0">
                <a:latin typeface="+mj-lt"/>
              </a:rPr>
              <a:t>Avlägsna dig lugnt från platsen. Spring inte.</a:t>
            </a:r>
          </a:p>
          <a:p>
            <a:pPr marL="457200" indent="-457200" algn="l">
              <a:buFont typeface="+mj-lt"/>
              <a:buAutoNum type="arabicPeriod"/>
            </a:pPr>
            <a:r>
              <a:rPr lang="sv-FI" sz="2400" i="0">
                <a:latin typeface="+mj-lt"/>
              </a:rPr>
              <a:t>Om vargen följer efter dig, ska du gå lugnt vidare.</a:t>
            </a:r>
          </a:p>
          <a:p>
            <a:pPr marL="457200" indent="-457200" algn="l">
              <a:buFont typeface="+mj-lt"/>
              <a:buAutoNum type="arabicPeriod"/>
            </a:pPr>
            <a:r>
              <a:rPr lang="sv-FI" sz="2400" i="0">
                <a:latin typeface="+mj-lt"/>
              </a:rPr>
              <a:t>Om du är ute med hunden, ska du hålla den långt borta från vargen.</a:t>
            </a:r>
          </a:p>
          <a:p>
            <a:pPr algn="l"/>
            <a:endParaRPr lang="fi-FI" sz="2400" i="0" dirty="0">
              <a:latin typeface="+mj-lt"/>
            </a:endParaRPr>
          </a:p>
          <a:p>
            <a:pPr algn="l"/>
            <a:r>
              <a:rPr lang="sv-FI" sz="2400" i="0">
                <a:latin typeface="+mj-lt"/>
              </a:rPr>
              <a:t>Det är länge sedan vargen senast angrep en människa i Finland, men man bör ändå alltid vara försiktig.</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björn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sv-FI" sz="2400" i="0">
                <a:latin typeface="+mj-lt"/>
              </a:rPr>
              <a:t>Om du ser björnungar ska du avlägsna dig lugnt i den riktning varifrån du kom. Björnhonan försvarar sina ungar.</a:t>
            </a:r>
          </a:p>
          <a:p>
            <a:pPr marL="457200" indent="-457200" algn="l">
              <a:buFont typeface="+mj-lt"/>
              <a:buAutoNum type="arabicPeriod"/>
            </a:pPr>
            <a:r>
              <a:rPr lang="sv-FI" sz="2400" i="0">
                <a:latin typeface="+mj-lt"/>
              </a:rPr>
              <a:t>Björnen är snabb på benen och bra på att klättra. Försök inte att komma undan genom att springa eller klättra upp i ett träd.</a:t>
            </a:r>
          </a:p>
          <a:p>
            <a:pPr marL="457200" indent="-457200" algn="l">
              <a:buFont typeface="+mj-lt"/>
              <a:buAutoNum type="arabicPeriod"/>
            </a:pPr>
            <a:r>
              <a:rPr lang="sv-FI" sz="2400" i="0">
                <a:latin typeface="+mj-lt"/>
              </a:rPr>
              <a:t>Backa lugnt samtidigt som du pratar med låg röst.</a:t>
            </a:r>
          </a:p>
          <a:p>
            <a:pPr marL="457200" indent="-457200" algn="l">
              <a:buFont typeface="+mj-lt"/>
              <a:buAutoNum type="arabicPeriod"/>
            </a:pPr>
            <a:r>
              <a:rPr lang="sv-FI" sz="2400" i="0">
                <a:latin typeface="+mj-lt"/>
              </a:rPr>
              <a:t>Om björnen angriper, ska du lägga dig på magen och skydda huvudet och nacken med händerna. Spela död, så förlorar björnen sitt intresse för dig.</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1368134" y="2689712"/>
            <a:ext cx="9455728"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Hur skulle det kännas att möta ett stort rovdjur?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Har du eller någon som du känner sett ett stort rovdjur i naturen?</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410790"/>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järv eller ett lodjur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20</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FI" sz="2400" i="0">
                <a:latin typeface="+mj-lt"/>
              </a:rPr>
              <a:t>Det är mycket sällsynt att man möter en järv eller ett lodjur.</a:t>
            </a:r>
          </a:p>
          <a:p>
            <a:pPr algn="l"/>
            <a:r>
              <a:rPr lang="sv-FI" sz="2400" i="0">
                <a:latin typeface="+mj-lt"/>
              </a:rPr>
              <a:t>Avlägsna dig lugnt från platsen.</a:t>
            </a:r>
          </a:p>
        </p:txBody>
      </p:sp>
      <p:pic>
        <p:nvPicPr>
          <p:cNvPr id="8" name="Kuva 7">
            <a:extLst>
              <a:ext uri="{FF2B5EF4-FFF2-40B4-BE49-F238E27FC236}">
                <a16:creationId xmlns:a16="http://schemas.microsoft.com/office/drawing/2014/main" id="{041228C0-CBDF-4C0A-BE70-7AF43C981E9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9" name="Kuva 8">
            <a:extLst>
              <a:ext uri="{FF2B5EF4-FFF2-40B4-BE49-F238E27FC236}">
                <a16:creationId xmlns:a16="http://schemas.microsoft.com/office/drawing/2014/main" id="{F49D7C6C-F745-4E3E-A284-33B6548CE5F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a:t>Möten med stora rovdjur är sällsynta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sv-FI" sz="2400" b="1"/>
              <a:t>Djuren har så skarpa sinnen, att de får vittring på människan och hör henne på långt håll och gömmer sig eller lämnar platsen. </a:t>
            </a:r>
          </a:p>
          <a:p>
            <a:r>
              <a:rPr lang="sv-FI" sz="2400"/>
              <a:t>Om du ändå råkar möta ett stort rovdjur i naturen är mötet sannolikt mer skrämmande för rovdjuret än för dig.</a:t>
            </a:r>
          </a:p>
        </p:txBody>
      </p:sp>
      <p:pic>
        <p:nvPicPr>
          <p:cNvPr id="12" name="Sisällön paikkamerkki 10" descr="Man på ängen">
            <a:extLst>
              <a:ext uri="{FF2B5EF4-FFF2-40B4-BE49-F238E27FC236}">
                <a16:creationId xmlns:a16="http://schemas.microsoft.com/office/drawing/2014/main" id="{40C08E50-45E7-4FC6-B678-EB894556524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21549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4"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Roine Piirainen/Kuviasuomesta.fi</a:t>
            </a:r>
          </a:p>
        </p:txBody>
      </p:sp>
    </p:spTree>
    <p:extLst>
      <p:ext uri="{BB962C8B-B14F-4D97-AF65-F5344CB8AC3E}">
        <p14:creationId xmlns:p14="http://schemas.microsoft.com/office/powerpoint/2010/main" val="412704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2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Oförglömligt möte med en björn (videon är bara på finska)</a:t>
            </a:r>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latin typeface="+mj-lt"/>
              </a:rPr>
              <a:t>DE STORA ROVDJUREN PÅ SPÅRET</a:t>
            </a: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Oförglömligt möte med en björn">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 LIFE EUROLARGECARNIVORES</a:t>
            </a: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Att möta ett rovdjur kan vara en upplevelse</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är en oförglömlig upplevelse att få möta ett rovdjur under trygga förhållanden, till exempel på ett tillräckligt avstånd.</a:t>
            </a:r>
          </a:p>
        </p:txBody>
      </p:sp>
      <p:pic>
        <p:nvPicPr>
          <p:cNvPr id="6" name="Kuva 3" descr="En manbärplockning, en hink syns i bildens förgrund.">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6941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I hurdana situationer kan man möta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Unga vargarna är oerfarna och inte lika skickliga på att undvika människor som vuxna individer.</a:t>
            </a:r>
          </a:p>
        </p:txBody>
      </p:sp>
      <p:pic>
        <p:nvPicPr>
          <p:cNvPr id="13" name="Kuvan paikkamerkki 13" descr="Varg på kanten av fältet.">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Björnar kan lära sig att leta efter mat i närheten av människor.</a:t>
            </a:r>
          </a:p>
          <a:p>
            <a:r>
              <a:rPr lang="sv-FI" sz="2400"/>
              <a:t>Man ska aldrig mata rovdjur!</a:t>
            </a:r>
          </a:p>
        </p:txBody>
      </p:sp>
      <p:pic>
        <p:nvPicPr>
          <p:cNvPr id="11" name="Kuvan paikkamerkki 8" descr="Björnen har dumpat papperskorge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Kai-Eerik Nyholm/Finlands viltcentral</a:t>
            </a: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Ibland kan man råka på ett stort rovdjur när man är ute i naturen. </a:t>
            </a:r>
          </a:p>
          <a:p>
            <a:r>
              <a:rPr lang="sv-FI" sz="2400"/>
              <a:t>Till exempel om människan rör sig helt ljudlöst och närmar sig från ett sådant håll att rovdjuret inte får vittring på henne.</a:t>
            </a:r>
          </a:p>
        </p:txBody>
      </p:sp>
      <p:pic>
        <p:nvPicPr>
          <p:cNvPr id="15" name="Kuvan paikkamerkki 14" descr="Varg på skogsvägen.">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
        <p:nvSpPr>
          <p:cNvPr id="11" name="Rectangle 13">
            <a:extLst>
              <a:ext uri="{FF2B5EF4-FFF2-40B4-BE49-F238E27FC236}">
                <a16:creationId xmlns:a16="http://schemas.microsoft.com/office/drawing/2014/main" id="{9D5AF087-D0C5-460A-B41B-6749A0A44E72}"/>
              </a:ext>
              <a:ext uri="{C183D7F6-B498-43B3-948B-1728B52AA6E4}">
                <adec:decorative xmlns:adec="http://schemas.microsoft.com/office/drawing/2017/decorative" val="1"/>
              </a:ext>
            </a:extLst>
          </p:cNvPr>
          <p:cNvSpPr/>
          <p:nvPr/>
        </p:nvSpPr>
        <p:spPr>
          <a:xfrm>
            <a:off x="0" y="1212849"/>
            <a:ext cx="101947" cy="380595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4D5EC-6560-47A0-9CF6-7FCC6F9FC42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667</TotalTime>
  <Words>2015</Words>
  <Application>Microsoft Office PowerPoint</Application>
  <PresentationFormat>Laajakuva</PresentationFormat>
  <Paragraphs>174</Paragraphs>
  <Slides>20</Slides>
  <Notes>18</Notes>
  <HiddenSlides>0</HiddenSlides>
  <MMClips>2</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Calibri Light</vt:lpstr>
      <vt:lpstr>Rockwell</vt:lpstr>
      <vt:lpstr>Office Theme</vt:lpstr>
      <vt:lpstr>Att möta stora rovdjur</vt:lpstr>
      <vt:lpstr>Hur skulle det kännas att möta ett stort rovdjur? Har du eller någon som du känner sett ett stort rovdjur i naturen?</vt:lpstr>
      <vt:lpstr>Möten med stora rovdjur är sällsynta</vt:lpstr>
      <vt:lpstr>Oförglömligt möte med en björn (videon är bara på finska)</vt:lpstr>
      <vt:lpstr>Att möta ett rovdjur kan vara en upplevelse</vt:lpstr>
      <vt:lpstr>I hurdana situationer kan man möta stora rovdjur?</vt:lpstr>
      <vt:lpstr>1.</vt:lpstr>
      <vt:lpstr>2.</vt:lpstr>
      <vt:lpstr>3.</vt:lpstr>
      <vt:lpstr>4.</vt:lpstr>
      <vt:lpstr>Rovdjurskontakterna samlar in rovdjursobservationer</vt:lpstr>
      <vt:lpstr>Hotfulla och farliga rovdjur åtgärdas</vt:lpstr>
      <vt:lpstr>Att kanske möta ett rovdjur känns otryggt</vt:lpstr>
      <vt:lpstr>Hur kan man undvika att möta stora rovdjur?</vt:lpstr>
      <vt:lpstr>Låt dig höras!</vt:lpstr>
      <vt:lpstr>Rensa bort allt ätligt från gården. Lämna platsen om du i naturen råkar hitta ett rovdjurs byte.</vt:lpstr>
      <vt:lpstr>Hur ska du bete dig om du möter ett stort rovdjur?</vt:lpstr>
      <vt:lpstr>Möta en varg</vt:lpstr>
      <vt:lpstr>Möta en björn</vt:lpstr>
      <vt:lpstr>Möta en järv eller ett lodjur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möta stora rovdjur</dc:title>
  <dc:creator>Jukka Fordell</dc:creator>
  <cp:lastModifiedBy>Ala-Kurikka Iina (LUKE)</cp:lastModifiedBy>
  <cp:revision>43</cp:revision>
  <dcterms:created xsi:type="dcterms:W3CDTF">2021-04-28T07:26:09Z</dcterms:created>
  <dcterms:modified xsi:type="dcterms:W3CDTF">2024-07-11T09:26:39Z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