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A9F"/>
    <a:srgbClr val="37546D"/>
    <a:srgbClr val="B2CDE5"/>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2" autoAdjust="0"/>
    <p:restoredTop sz="80846" autoAdjust="0"/>
  </p:normalViewPr>
  <p:slideViewPr>
    <p:cSldViewPr snapToGrid="0" snapToObjects="1">
      <p:cViewPr varScale="1">
        <p:scale>
          <a:sx n="56" d="100"/>
          <a:sy n="56" d="100"/>
        </p:scale>
        <p:origin x="102" y="7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Suomessa kotieläinten omistajat saavat rahallisen korvauksen suurpedon loukatessa tai surmatessa kotieläimen. Korvausta haetaan ja sen maksaa Ruokavirasto valtion myöntämistä määrärahoista.</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Paras tapa ennaltaehkäistä suurpetojen aiheuttamia vahinkoja on estää petojen pääsy kotieläinten lähelle. Tehokkain tapa laiduntavien kotieläinten suojaamiseen on sähköistetty suurpetoaita.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Suurpetoaita on kehitetty erityisesti pitämään pedot loitolla. Aita on niin korkea, ettei peto pääse loikkaamaan sen yli. Aidassa kulkee viisi sähköistettyä lankaa, joiden välistä peto ei pääse saamatta tärskyä. Alin lanka kulkee niin matalalla, ettei susi tai ilves pääse ryömimään sen ali. Aidalla voidaan suojata myös mehiläistarhat karhuilta.</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Olemassa olevaa aitaa pystytään usein parantamaan, jolloin saadaan pienemmällä vaivalla hyvinkin petoturvallinen aitaratkaisu.</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On olemassa myös muita keinoja suojata laiduntavia eläimiä. Pedot liikkuvat yleensä hämärän aikaan, joten kotieläimet voi siirtää yöksi laitumelta paremmin </a:t>
            </a:r>
            <a:r>
              <a:rPr lang="fi-FI" sz="1200" b="1" kern="1200" dirty="0">
                <a:solidFill>
                  <a:schemeClr val="tx1"/>
                </a:solidFill>
                <a:effectLst/>
                <a:latin typeface="+mn-lt"/>
                <a:ea typeface="+mn-ea"/>
                <a:cs typeface="+mn-cs"/>
              </a:rPr>
              <a:t>suojattuun aitaukseen</a:t>
            </a:r>
            <a:r>
              <a:rPr lang="fi-FI" sz="1200" kern="1200" dirty="0">
                <a:solidFill>
                  <a:schemeClr val="tx1"/>
                </a:solidFill>
                <a:effectLst/>
                <a:latin typeface="+mn-lt"/>
                <a:ea typeface="+mn-ea"/>
                <a:cs typeface="+mn-cs"/>
              </a:rPr>
              <a:t>.</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Riistakamerat</a:t>
            </a:r>
            <a:r>
              <a:rPr lang="fi-FI" sz="1200" kern="1200" dirty="0">
                <a:solidFill>
                  <a:schemeClr val="tx1"/>
                </a:solidFill>
                <a:effectLst/>
                <a:latin typeface="+mn-lt"/>
                <a:ea typeface="+mn-ea"/>
                <a:cs typeface="+mn-cs"/>
              </a:rPr>
              <a:t> ovat kameroita, jotka aktivoituvat liikkeestä. Ne alkavat siis kuvaamaan heti, kun niiden edessä liikkuu jotain. Riistakameran aktivoituminen lähettää maatilan omistajalle viestin puhelimeen, jolloin omistaja voi käydä paikalla tarkistamassa tilanteen. Jos laitumella liikkuu peto, omistaja voi säikäyttää sen tiehensä ennen kuin vahinko ehtii tapahtua.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esimerkiksi lampaat voivat laiduntaa kaukana asutuksesta. Jos susi saa lampaasta saalista, se saattaa palata paikalle useita kertoja hakemaan lisää ravintoa. Silloin </a:t>
            </a:r>
            <a:r>
              <a:rPr lang="fi-FI" sz="1200" b="1" kern="1200" dirty="0">
                <a:solidFill>
                  <a:schemeClr val="tx1"/>
                </a:solidFill>
                <a:effectLst/>
                <a:latin typeface="+mn-lt"/>
                <a:ea typeface="+mn-ea"/>
                <a:cs typeface="+mn-cs"/>
              </a:rPr>
              <a:t>lampaan GPS-pannasta </a:t>
            </a:r>
            <a:r>
              <a:rPr lang="fi-FI" sz="1200" kern="1200" dirty="0">
                <a:solidFill>
                  <a:schemeClr val="tx1"/>
                </a:solidFill>
                <a:effectLst/>
                <a:latin typeface="+mn-lt"/>
                <a:ea typeface="+mn-ea"/>
                <a:cs typeface="+mn-cs"/>
              </a:rPr>
              <a:t>on apua. GPS-panta näyttää lampurille lampaan sijainnin kartalla. Jos lammas on pitkään liikkumatta tai käyttäytyy oudosti, lampuri tietää käydä tarkistamassa tilanteen.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Joillain maatiloilla on isoja </a:t>
            </a:r>
            <a:r>
              <a:rPr lang="fi-FI" sz="1200" b="1" kern="1200" dirty="0">
                <a:solidFill>
                  <a:schemeClr val="tx1"/>
                </a:solidFill>
                <a:effectLst/>
                <a:latin typeface="+mn-lt"/>
                <a:ea typeface="+mn-ea"/>
                <a:cs typeface="+mn-cs"/>
              </a:rPr>
              <a:t>laumanvartijakoiria</a:t>
            </a:r>
            <a:r>
              <a:rPr lang="fi-FI" sz="1200" kern="1200" dirty="0">
                <a:solidFill>
                  <a:schemeClr val="tx1"/>
                </a:solidFill>
                <a:effectLst/>
                <a:latin typeface="+mn-lt"/>
                <a:ea typeface="+mn-ea"/>
                <a:cs typeface="+mn-cs"/>
              </a:rPr>
              <a:t>. Laumanvartijakoirat on kasvatettu suojaamaan muita kotieläimiä pedoilta. Yleensä pedot karttavat laumanvartijakoiria niin, ettei kohtaamisia synny.</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Osalla maatiloista käytetään </a:t>
            </a:r>
            <a:r>
              <a:rPr lang="fi-FI" sz="1200" b="1" kern="1200" dirty="0">
                <a:solidFill>
                  <a:schemeClr val="tx1"/>
                </a:solidFill>
                <a:effectLst/>
                <a:latin typeface="+mn-lt"/>
                <a:ea typeface="+mn-ea"/>
                <a:cs typeface="+mn-cs"/>
              </a:rPr>
              <a:t>ääni- ja valokarkotteita</a:t>
            </a:r>
            <a:r>
              <a:rPr lang="fi-FI" sz="1200" kern="1200" dirty="0">
                <a:solidFill>
                  <a:schemeClr val="tx1"/>
                </a:solidFill>
                <a:effectLst/>
                <a:latin typeface="+mn-lt"/>
                <a:ea typeface="+mn-ea"/>
                <a:cs typeface="+mn-cs"/>
              </a:rPr>
              <a:t>. Laitumelle voidaan viedä esimerkiksi radio muistuttamaan ihmisen läsnäolosta. Maailmalla käytetään </a:t>
            </a:r>
            <a:r>
              <a:rPr lang="fi-FI" sz="1200" kern="1200" dirty="0" err="1">
                <a:solidFill>
                  <a:schemeClr val="tx1"/>
                </a:solidFill>
                <a:effectLst/>
                <a:latin typeface="+mn-lt"/>
                <a:ea typeface="+mn-ea"/>
                <a:cs typeface="+mn-cs"/>
              </a:rPr>
              <a:t>karkottimia</a:t>
            </a:r>
            <a:r>
              <a:rPr lang="fi-FI" sz="1200" kern="1200" dirty="0">
                <a:solidFill>
                  <a:schemeClr val="tx1"/>
                </a:solidFill>
                <a:effectLst/>
                <a:latin typeface="+mn-lt"/>
                <a:ea typeface="+mn-ea"/>
                <a:cs typeface="+mn-cs"/>
              </a:rPr>
              <a:t>, jotka voivat liiketunnistimen aktivoituessa soittaa kovaa ääntä tai näyttää vilkkuvaa valoa niin, että peto säikähtää tiehensä.</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Tilalla kuolleiden eläinten ruhot ja jälkeiset tulee siirtää pois laitumelta ja petojen saatavilta, koska niiden haju voi houkuttaa petoja alueelle.</a:t>
            </a:r>
            <a:endParaRPr lang="fi-FI" b="0"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Metsässä vapaana työskentelevien koirien suojaaminen on muita kotieläimiä hankalampaa, mutta vahingon riskiä voi pienentää monella tavalla. Metsästäjä voi yrittää ottaa selvää alueen susitilanteesta ja olla päästämättä koiraa alueelle, jossa tiedetään liikkuvan susia. Metsästäjän on hyvä pysytellä mahdollisimman lähellä koiraa ja pyrkiä pitämään koiran aina valvonnassa.</a:t>
            </a:r>
          </a:p>
          <a:p>
            <a:r>
              <a:rPr lang="fi-FI" sz="1200" kern="1200" dirty="0">
                <a:solidFill>
                  <a:schemeClr val="tx1"/>
                </a:solidFill>
                <a:effectLst/>
                <a:latin typeface="+mn-lt"/>
                <a:ea typeface="+mn-ea"/>
                <a:cs typeface="+mn-cs"/>
              </a:rPr>
              <a:t>Koirille kehitetty suojaliivi voi antaa lisäsuojaa suden hyökätessä. Puremilta vartaloa suojaava susiliivi myös antaa lisäaikaa omistajalle päästä paikalle auttamaan koiraa. Täyttä turvaa susiliivi ei kuitenkaan anna.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välillä kotieläimiä. Kun kotieläin loukkaantuu tai menehtyy suurpedon hampaissa, kutsutaan tapahtumaa kotieläinvahingoksi.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Suurpetojen aiheuttamat kotieläinvahingot kohdistuvat pääosin poroihin ja lampaisiin.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Noin 95 % suurpetojen aiheuttamista vahingoista on porovahinkoja, sillä etenkin kesäisin vapaana laiduntavia poroja on vaikea suojata pedoilta.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Porovahingoista ahma aiheuttaa noin puolet. Poronhoitoalueen eteläpuolella ahma aiheuttaa hyvin harvoin vahinkoja.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Joskus asialla voi olla myös ilves.</a:t>
            </a:r>
          </a:p>
          <a:p>
            <a:r>
              <a:rPr lang="fi-FI" dirty="0"/>
              <a:t>Lue opettajan oppaasta kertomus suden hyökkäyksestä lammaslaitumelle (kappale 2B).</a:t>
            </a:r>
          </a:p>
          <a:p>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Karhun aiheuttamat lammasvahingot tapahtuvat pääosin poronhoitoalueella, kun taas susi aiheuttaa vahingot eteläisessä Suomessa.</a:t>
            </a:r>
          </a:p>
          <a:p>
            <a:endParaRPr lang="fi-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voivat hyökätä myös koiran kimppuun. Tyypillisesti metsästyskoirilla on suurin riski ottaa yhteen suden kanssa. Suden aiheuttamia koiravahinkoja raportoidaan noin 50 kappaletta vuosittain. Ihmisten huoli lemmikeistään voi olla susialueella suuri.</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Kuten tarinoissa, karhut pitävät hunajasta. Kun karhut etsivät ruokaa, ne voivat rikkoa tarhaajien mehiläispesiä. Karhut syövät lisäksi viljaa, ja ne saattavat repiä rehu- tai kuivikepaaleja.</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Naudoista suurpedot hyökkäävät useimmiten vasikoiden tai nuorkarjan kimppuun. Naudoille voi tulla haavereita myös niin, että ne pelästyvät petoa ja törmäävät aitarakenteisiin.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peto livahtaa hevoslaitumelle, hevonen useimmiten vain loukkaantuu. Yleensä hevosvahinkojen aiheuttaja on karhu tai ilves, mutta tällaisia vahinkoja sattuu harvoin.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07/11/2024</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5516CD50-139B-48D1-B811-A8CB3B4F0195}"/>
              </a:ext>
            </a:extLst>
          </p:cNvPr>
          <p:cNvSpPr txBox="1">
            <a:spLocks noGrp="1"/>
          </p:cNvSpPr>
          <p:nvPr>
            <p:ph type="title" idx="4294967295"/>
          </p:nvPr>
        </p:nvSpPr>
        <p:spPr>
          <a:xfrm>
            <a:off x="9641090" y="1095839"/>
            <a:ext cx="236815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Suurpeto-vahingot ja niiden </a:t>
            </a:r>
            <a:b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b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ennalta-ehkäisy</a:t>
            </a:r>
          </a:p>
        </p:txBody>
      </p:sp>
      <p:pic>
        <p:nvPicPr>
          <p:cNvPr id="10" name="Kuva 9" descr="Suurpetojen jäljillä -logo">
            <a:extLst>
              <a:ext uri="{FF2B5EF4-FFF2-40B4-BE49-F238E27FC236}">
                <a16:creationId xmlns:a16="http://schemas.microsoft.com/office/drawing/2014/main" id="{7E5A2144-91F9-45A9-9F2B-15401E4D0E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fi-FI" dirty="0"/>
              <a:t>Omistaja voi hakea korvausta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Jos suurpeto vahingoittaa tai surmaa kotieläimen, omistaja voi hakea korvausta.</a:t>
            </a:r>
          </a:p>
          <a:p>
            <a:r>
              <a:rPr lang="fi-FI" sz="2400" dirty="0"/>
              <a:t>Korvauksen maksaa valtio.</a:t>
            </a:r>
          </a:p>
        </p:txBody>
      </p:sp>
      <p:pic>
        <p:nvPicPr>
          <p:cNvPr id="14" name="Kuvan paikkamerkki 13" descr="Lampaita laitumella">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fi-FI" dirty="0"/>
              <a:t>Kuinka vahinkoja </a:t>
            </a:r>
            <a:br>
              <a:rPr lang="fi-FI" dirty="0"/>
            </a:br>
            <a:r>
              <a:rPr lang="fi-FI" dirty="0"/>
              <a:t>voi estää?</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dirty="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Tehokkain tapa suojata laiduntavat kotieläimet on sähköistetty petoaita.</a:t>
            </a:r>
          </a:p>
        </p:txBody>
      </p:sp>
      <p:pic>
        <p:nvPicPr>
          <p:cNvPr id="10" name="Kuvan paikkamerkki 9" descr="Suurpetoaita">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8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Rinne / Suomen riistakeskus</a:t>
            </a:r>
            <a:endParaRPr lang="fi-FI" dirty="0">
              <a:solidFill>
                <a:schemeClr val="bg1"/>
              </a:solidFill>
            </a:endParaRP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Eläinten siirtäminen suojaan yöksi</a:t>
            </a:r>
          </a:p>
          <a:p>
            <a:r>
              <a:rPr lang="fi-FI" sz="2400" dirty="0"/>
              <a:t>Riistakamerat</a:t>
            </a:r>
          </a:p>
          <a:p>
            <a:r>
              <a:rPr lang="fi-FI" sz="2400" dirty="0"/>
              <a:t>GPS-pannat</a:t>
            </a:r>
          </a:p>
          <a:p>
            <a:r>
              <a:rPr lang="fi-FI" sz="2400" dirty="0"/>
              <a:t>Laumanvartijakoirat</a:t>
            </a:r>
          </a:p>
          <a:p>
            <a:r>
              <a:rPr lang="fi-FI" sz="2400" dirty="0"/>
              <a:t>Ääni- ja valokarkotteet</a:t>
            </a:r>
          </a:p>
          <a:p>
            <a:r>
              <a:rPr lang="fi-FI" sz="2400" dirty="0"/>
              <a:t>Jätteiden siirtäminen pois petojen saatavilta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Riistakamera on asennettu kuvaamaan pellolle vievää siltaa.">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fi-FI" dirty="0"/>
              <a:t>Metsästyskoiran suojaaminen on haastavaa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a:bodyPr>
          <a:lstStyle/>
          <a:p>
            <a:r>
              <a:rPr lang="fi-FI" sz="2400" dirty="0"/>
              <a:t>Metsästäjä voi…</a:t>
            </a:r>
          </a:p>
          <a:p>
            <a:pPr marL="457200" indent="-457200">
              <a:buFont typeface="+mj-lt"/>
              <a:buAutoNum type="arabicPeriod"/>
            </a:pPr>
            <a:r>
              <a:rPr lang="fi-FI" sz="2400" dirty="0"/>
              <a:t>ottaa selvää alueen susitilanteesta</a:t>
            </a:r>
          </a:p>
          <a:p>
            <a:pPr marL="457200" indent="-457200">
              <a:buFont typeface="+mj-lt"/>
              <a:buAutoNum type="arabicPeriod"/>
            </a:pPr>
            <a:r>
              <a:rPr lang="fi-FI" sz="2400" dirty="0"/>
              <a:t>olla päästämättä koiraa vapaaksi susialueelle</a:t>
            </a:r>
          </a:p>
          <a:p>
            <a:pPr marL="457200" indent="-457200">
              <a:buFont typeface="+mj-lt"/>
              <a:buAutoNum type="arabicPeriod"/>
            </a:pPr>
            <a:r>
              <a:rPr lang="fi-FI" sz="2400" dirty="0"/>
              <a:t>yrittää pysyä mahdollisimman lähellä koiraa</a:t>
            </a:r>
          </a:p>
          <a:p>
            <a:pPr marL="457200" indent="-457200">
              <a:buFont typeface="+mj-lt"/>
              <a:buAutoNum type="arabicPeriod"/>
            </a:pPr>
            <a:r>
              <a:rPr lang="fi-FI" sz="2400" dirty="0"/>
              <a:t>yrittää pitää koiran aina valvonnassa.</a:t>
            </a:r>
          </a:p>
        </p:txBody>
      </p:sp>
      <p:pic>
        <p:nvPicPr>
          <p:cNvPr id="6" name="Kuvan paikkamerkki 5" descr="Mäyräkoira huomioliivi päällä">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16125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Mari Lyly / Suomen riistakeskus</a:t>
            </a:r>
            <a:endParaRPr lang="fi-FI" dirty="0"/>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fi-FI" dirty="0"/>
              <a:t>Suurpedot saalistavat välillä kotieläimiä</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aksi lammasta">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Poro ja vasa">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fi-FI" dirty="0"/>
              <a:t>Yleensä vahinkojen kohteena ovat:</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fi-FI" sz="2400" i="0" dirty="0"/>
              <a:t>Porot</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fi-FI" sz="2400" i="0" dirty="0"/>
              <a:t>Lampaat</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fi-FI" dirty="0"/>
              <a:t>Suurpetojen aiheuttamista vahingoista </a:t>
            </a:r>
            <a:br>
              <a:rPr lang="fi-FI" dirty="0"/>
            </a:br>
            <a:r>
              <a:rPr lang="fi-FI" dirty="0"/>
              <a:t>95 % sattuu poroille</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Poroille sattuneet vahingot</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Muille kotieläimille sattuneet vahingot</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2E127-92D6-46A0-86DF-5173343A9B2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fi-FI" sz="2400" dirty="0">
                <a:solidFill>
                  <a:schemeClr val="bg1">
                    <a:lumMod val="85000"/>
                  </a:schemeClr>
                </a:solidFill>
              </a:rPr>
              <a:t>Ahma aiheuttaa noin puolet porovahingoista.</a:t>
            </a:r>
          </a:p>
        </p:txBody>
      </p:sp>
      <p:sp>
        <p:nvSpPr>
          <p:cNvPr id="18" name="Sisällön paikkamerkki 2">
            <a:extLst>
              <a:ext uri="{FF2B5EF4-FFF2-40B4-BE49-F238E27FC236}">
                <a16:creationId xmlns:a16="http://schemas.microsoft.com/office/drawing/2014/main" id="{1A99FD2C-87F7-C342-B3B7-27236D326ACE}"/>
              </a:ext>
            </a:extLst>
          </p:cNvPr>
          <p:cNvSpPr txBox="1">
            <a:spLocks/>
          </p:cNvSpPr>
          <p:nvPr/>
        </p:nvSpPr>
        <p:spPr>
          <a:xfrm>
            <a:off x="190500" y="1213574"/>
            <a:ext cx="234754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b="1" dirty="0">
                <a:latin typeface="Calibri" panose="020F0502020204030204" pitchFamily="34" charset="0"/>
                <a:cs typeface="Calibri" panose="020F0502020204030204" pitchFamily="34" charset="0"/>
              </a:rPr>
              <a:t>Ahma aiheuttaa noin puolet porovahingoista.</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7" y="2297843"/>
            <a:ext cx="2464004"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dirty="0">
                <a:latin typeface="+mj-lt"/>
              </a:rPr>
              <a:t>Poronhoitoalueen eteläpuolella </a:t>
            </a:r>
            <a:r>
              <a:rPr lang="fi-FI" dirty="0"/>
              <a:t>ahma</a:t>
            </a:r>
            <a:r>
              <a:rPr lang="fi-FI" dirty="0">
                <a:latin typeface="+mj-lt"/>
              </a:rPr>
              <a:t> aiheuttaa harvoin vahinkoja.</a:t>
            </a:r>
          </a:p>
          <a:p>
            <a:pPr algn="l"/>
            <a:r>
              <a:rPr lang="fi-FI" dirty="0">
                <a:latin typeface="+mj-lt"/>
              </a:rPr>
              <a:t>Etelässä vahinkoja aiheuttavat eniten </a:t>
            </a:r>
            <a:r>
              <a:rPr lang="fi-FI" dirty="0"/>
              <a:t>sudet</a:t>
            </a:r>
            <a:r>
              <a:rPr lang="fi-FI" dirty="0">
                <a:latin typeface="+mj-lt"/>
              </a:rPr>
              <a:t> ja seuraavana </a:t>
            </a:r>
            <a:r>
              <a:rPr lang="fi-FI" dirty="0"/>
              <a:t>karhut.</a:t>
            </a:r>
          </a:p>
          <a:p>
            <a:pPr algn="l"/>
            <a:endParaRPr lang="fi-FI" dirty="0">
              <a:latin typeface="+mj-lt"/>
            </a:endParaRPr>
          </a:p>
        </p:txBody>
      </p:sp>
      <p:pic>
        <p:nvPicPr>
          <p:cNvPr id="4" name="Sisällön paikkamerkki 4" descr="Suomen kartta, johon on merkitty Pohjois-Suomen poronhoitoalue.">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pic>
        <p:nvPicPr>
          <p:cNvPr id="9" name="Kuva 6" descr="Ahma">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Pixabay</a:t>
            </a:r>
            <a:endParaRPr lang="fi-FI" sz="1000" i="1" dirty="0">
              <a:solidFill>
                <a:schemeClr val="bg1"/>
              </a:solidFill>
              <a:latin typeface="Calibri" panose="020F0502020204030204" pitchFamily="34" charset="0"/>
              <a:cs typeface="Calibri" panose="020F0502020204030204" pitchFamily="34" charset="0"/>
            </a:endParaRP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3" y="716269"/>
            <a:ext cx="1742628"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cs typeface="Calibri" panose="020F0502020204030204" pitchFamily="34" charset="0"/>
              </a:rPr>
              <a:t>Poronhoitoalue</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stCxn id="11" idx="2"/>
          </p:cNvCxnSpPr>
          <p:nvPr/>
        </p:nvCxnSpPr>
        <p:spPr>
          <a:xfrm rot="5400000">
            <a:off x="4777384" y="665700"/>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1213573"/>
            <a:ext cx="104328" cy="300248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dirty="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fi-FI" dirty="0"/>
              <a:t>Karhut ja sudet aiheuttavat eniten lammasvahinkoja</a:t>
            </a:r>
          </a:p>
        </p:txBody>
      </p:sp>
      <p:pic>
        <p:nvPicPr>
          <p:cNvPr id="14" name="Kuva 13" descr="Lampaita laitumella">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voivat hyökätä myös koirien kimppuun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en-US" sz="2400" dirty="0" err="1"/>
              <a:t>Tyypillisesti</a:t>
            </a:r>
            <a:r>
              <a:rPr lang="en-US" sz="2400" dirty="0"/>
              <a:t> </a:t>
            </a:r>
            <a:r>
              <a:rPr lang="en-US" sz="2400" dirty="0" err="1"/>
              <a:t>ikävimmät</a:t>
            </a:r>
            <a:r>
              <a:rPr lang="en-US" sz="2400" dirty="0"/>
              <a:t> </a:t>
            </a:r>
            <a:r>
              <a:rPr lang="en-US" sz="2400" dirty="0" err="1"/>
              <a:t>kohtaamiset</a:t>
            </a:r>
            <a:r>
              <a:rPr lang="en-US" sz="2400" dirty="0"/>
              <a:t> </a:t>
            </a:r>
            <a:r>
              <a:rPr lang="en-US" sz="2400" dirty="0" err="1"/>
              <a:t>ovat</a:t>
            </a:r>
            <a:r>
              <a:rPr lang="en-US" sz="2400" dirty="0"/>
              <a:t> </a:t>
            </a:r>
            <a:r>
              <a:rPr lang="en-US" sz="2400" dirty="0" err="1"/>
              <a:t>suden</a:t>
            </a:r>
            <a:r>
              <a:rPr lang="en-US" sz="2400" dirty="0"/>
              <a:t> ja </a:t>
            </a:r>
            <a:r>
              <a:rPr lang="en-US" sz="2400" dirty="0" err="1"/>
              <a:t>metsästyskoiran</a:t>
            </a:r>
            <a:r>
              <a:rPr lang="en-US" sz="2400" dirty="0"/>
              <a:t> </a:t>
            </a:r>
            <a:r>
              <a:rPr lang="en-US" sz="2400" dirty="0" err="1"/>
              <a:t>välillä</a:t>
            </a:r>
            <a:r>
              <a:rPr lang="en-US" sz="2400" dirty="0"/>
              <a:t>.</a:t>
            </a:r>
            <a:endParaRPr lang="fi-FI" sz="2400" dirty="0"/>
          </a:p>
        </p:txBody>
      </p:sp>
      <p:pic>
        <p:nvPicPr>
          <p:cNvPr id="14" name="Kuvan paikkamerkki 13" descr="Metsästäjä ja metsästyskoira">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9955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fi-FI" dirty="0"/>
              <a:t>Karhut voivat särkeä mehiläispesiä </a:t>
            </a:r>
            <a:br>
              <a:rPr lang="fi-FI" dirty="0"/>
            </a:br>
            <a:r>
              <a:rPr lang="fi-FI" dirty="0"/>
              <a:t>ja rehu- tai kuivikepaaleja</a:t>
            </a:r>
          </a:p>
        </p:txBody>
      </p:sp>
      <p:pic>
        <p:nvPicPr>
          <p:cNvPr id="17" name="Kuvan paikkamerkki 16" descr="Heinäpaalissa näkyy viisi karhun kynnen jälkeä.">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pic>
        <p:nvPicPr>
          <p:cNvPr id="20" name="Sisällön paikkamerkki 4" descr="Karhun rikkoma mehiläistarha">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fi-FI" dirty="0"/>
              <a:t>Joskus pedon suuhun joutuu muita eläimiä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Naudoista suurpedot hyökkäävät useimmiten vasikoiden tai nuorkarjan kimppuun.</a:t>
            </a:r>
          </a:p>
          <a:p>
            <a:r>
              <a:rPr lang="fi-FI" sz="2400" dirty="0"/>
              <a:t>Nauta suurempana eläimenä pystyy puolustamaan itseään pedoilta.</a:t>
            </a:r>
          </a:p>
          <a:p>
            <a:endParaRPr lang="fi-FI" sz="2400" dirty="0"/>
          </a:p>
        </p:txBody>
      </p:sp>
      <p:pic>
        <p:nvPicPr>
          <p:cNvPr id="11" name="Kuvan paikkamerkki 10" descr="Vasikka">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78025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4D5EC-6560-47A0-9CF6-7FCC6F9FC422}">
  <ds:schemaRef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925</TotalTime>
  <Words>966</Words>
  <Application>Microsoft Office PowerPoint</Application>
  <PresentationFormat>Laajakuva</PresentationFormat>
  <Paragraphs>124</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Suurpeto-vahingot ja niiden  ennalta-ehkäisy</vt:lpstr>
      <vt:lpstr>Suurpedot saalistavat välillä kotieläimiä</vt:lpstr>
      <vt:lpstr>Yleensä vahinkojen kohteena ovat:</vt:lpstr>
      <vt:lpstr>Suurpetojen aiheuttamista vahingoista  95 % sattuu poroille</vt:lpstr>
      <vt:lpstr>Ahma aiheuttaa noin puolet porovahingoista.</vt:lpstr>
      <vt:lpstr>Karhut ja sudet aiheuttavat eniten lammasvahinkoja</vt:lpstr>
      <vt:lpstr>Suurpedot voivat hyökätä myös koirien kimppuun</vt:lpstr>
      <vt:lpstr>Karhut voivat särkeä mehiläispesiä  ja rehu- tai kuivikepaaleja</vt:lpstr>
      <vt:lpstr>Joskus pedon suuhun joutuu muita eläimiä</vt:lpstr>
      <vt:lpstr>Omistaja voi hakea korvausta</vt:lpstr>
      <vt:lpstr>Kuinka vahinkoja  voi estää?</vt:lpstr>
      <vt:lpstr>Laiduntavia eläimiä voi suojata useilla keinoilla (1/2)</vt:lpstr>
      <vt:lpstr>Laiduntavia eläimiä voi suojata useilla keinoilla (2/2)</vt:lpstr>
      <vt:lpstr>Metsästyskoiran suojaaminen on haastavaa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Suurpedot aiheuttavat vahinkoja</dc:title>
  <dc:creator>Jukka Fordell</dc:creator>
  <cp:lastModifiedBy>Ala-Kurikka Iina (LUKE)</cp:lastModifiedBy>
  <cp:revision>40</cp:revision>
  <dcterms:created xsi:type="dcterms:W3CDTF">2021-04-28T07:26:09Z</dcterms:created>
  <dcterms:modified xsi:type="dcterms:W3CDTF">2024-07-11T08:32:57Z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