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6"/>
  </p:notesMasterIdLst>
  <p:sldIdLst>
    <p:sldId id="256" r:id="rId5"/>
    <p:sldId id="317" r:id="rId6"/>
    <p:sldId id="318" r:id="rId7"/>
    <p:sldId id="319" r:id="rId8"/>
    <p:sldId id="312" r:id="rId9"/>
    <p:sldId id="320" r:id="rId10"/>
    <p:sldId id="299" r:id="rId11"/>
    <p:sldId id="324" r:id="rId12"/>
    <p:sldId id="321" r:id="rId13"/>
    <p:sldId id="322" r:id="rId14"/>
    <p:sldId id="323" r:id="rId15"/>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546D"/>
    <a:srgbClr val="846E58"/>
    <a:srgbClr val="B2CDE5"/>
    <a:srgbClr val="507A9F"/>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67081" autoAdjust="0"/>
  </p:normalViewPr>
  <p:slideViewPr>
    <p:cSldViewPr snapToGrid="0" snapToObjects="1">
      <p:cViewPr varScale="1">
        <p:scale>
          <a:sx n="51" d="100"/>
          <a:sy n="51" d="100"/>
        </p:scale>
        <p:origin x="102" y="54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07/11/2024</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Kannen valokuvat vasemmalta oikealle: Jaakko Alalantela, Suomen riistakeskus </a:t>
            </a:r>
            <a:r>
              <a:rPr lang="fi-FI"/>
              <a:t>/ Jaakko Alalantela, Suomen riistakeskus </a:t>
            </a:r>
            <a:r>
              <a:rPr lang="fi-FI" dirty="0"/>
              <a:t>/ Jaakko Alalantela, Suomen riistakeskus / Mari Lyly, Suomen riistakeskus</a:t>
            </a:r>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1500777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Eläimen lopettaminen tulee tehdä aina mahdollisimman kivuttomasti ja nopeasti, ja siten ettei tilanteesta synny vaaraa ulkopuolisille. Jos suurpeto haavoittuu ja pakenee paikalta, täytyy se etsiä nopeasti esimerkiksi koiran avulla. Etenkin karhu saattaa olla haavoitettuna vaarallinen.</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Suurpedot ovat erittäin  arvostettuja metsästyssaaliita. Etenkin kallot ja turkit säästetään ja muokataan metsästysmuistoiksi eli trofeiksi. Metsästettyjen karhujen lihaa valmistetaan myös ruuaksi.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Kaadettua suurpetoa tulee kohdella kunnioittavasti. Se tulee ottaa huomioon esimerkiksi, kun saaliista otetaan valokuvia sosiaaliseen mediaan.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Kaadetulle karhulle on järjestetty perinteisesti karhupeijaiset, joilla kunnioitetaan saalista.</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Monet metsästäjät tekevät arvokasta yhteistyötä suurpetotutkimuksen kanssa toimittamalla metsästetyistä suurpedoista näytteitä tutkimusta ja seurantaa varten. </a:t>
            </a:r>
          </a:p>
        </p:txBody>
      </p:sp>
      <p:sp>
        <p:nvSpPr>
          <p:cNvPr id="4" name="Dian numeron paikkamerkki 3"/>
          <p:cNvSpPr>
            <a:spLocks noGrp="1"/>
          </p:cNvSpPr>
          <p:nvPr>
            <p:ph type="sldNum" sz="quarter" idx="5"/>
          </p:nvPr>
        </p:nvSpPr>
        <p:spPr/>
        <p:txBody>
          <a:bodyPr/>
          <a:lstStyle/>
          <a:p>
            <a:fld id="{E30A6191-D554-CD40-8FB9-06F3B621137A}" type="slidenum">
              <a:rPr lang="en-FI" smtClean="0"/>
              <a:t>11</a:t>
            </a:fld>
            <a:endParaRPr lang="en-FI"/>
          </a:p>
        </p:txBody>
      </p:sp>
    </p:spTree>
    <p:extLst>
      <p:ext uri="{BB962C8B-B14F-4D97-AF65-F5344CB8AC3E}">
        <p14:creationId xmlns:p14="http://schemas.microsoft.com/office/powerpoint/2010/main" val="103708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2</a:t>
            </a:fld>
            <a:endParaRPr lang="en-FI"/>
          </a:p>
        </p:txBody>
      </p:sp>
    </p:spTree>
    <p:extLst>
      <p:ext uri="{BB962C8B-B14F-4D97-AF65-F5344CB8AC3E}">
        <p14:creationId xmlns:p14="http://schemas.microsoft.com/office/powerpoint/2010/main" val="1511060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2021217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Poikkeusluvan myöntämisen edellytyksenä on, ettei siitä ole haittaa lajin suotuisan suojelutason säilyttämiselle tai saavuttamiselle. </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4</a:t>
            </a:fld>
            <a:endParaRPr lang="en-FI"/>
          </a:p>
        </p:txBody>
      </p:sp>
    </p:spTree>
    <p:extLst>
      <p:ext uri="{BB962C8B-B14F-4D97-AF65-F5344CB8AC3E}">
        <p14:creationId xmlns:p14="http://schemas.microsoft.com/office/powerpoint/2010/main" val="3235564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Kuvassa on suden tappamia lampaita laitumella.</a:t>
            </a:r>
          </a:p>
          <a:p>
            <a:endParaRPr lang="fi-FI" dirty="0"/>
          </a:p>
          <a:p>
            <a:r>
              <a:rPr lang="fi-FI" sz="1200" kern="1200" dirty="0">
                <a:solidFill>
                  <a:schemeClr val="tx1"/>
                </a:solidFill>
                <a:effectLst/>
                <a:latin typeface="+mn-lt"/>
                <a:ea typeface="+mn-ea"/>
                <a:cs typeface="+mn-cs"/>
              </a:rPr>
              <a:t>Suomen riistakeskus voi myöntää poikkeusluvan, jos suurpeto aiheuttaa merkittävää vahinkoa tai vaarantaa ihmisten turvallisuuden. Jos turvallisuudelle ei ole välitöntä vaaraa, tilanteessa haetaan aina ensin muita ratkaisuja kuin eläimen tappamista, kuten esimerkiksi karkottamista. Karkottamisella tarkoitetaan sitä, että peto säikäytetään tiehensä esimerkiksi kovilla äänillä tai ampumalla ilmaan. Sillä tavoin yritetään opettaa pedolle, ettei asutuksen lähelle kannata tulla.</a:t>
            </a:r>
          </a:p>
          <a:p>
            <a:endParaRPr lang="fi-FI" sz="1200" kern="1200" dirty="0">
              <a:solidFill>
                <a:schemeClr val="tx1"/>
              </a:solidFill>
              <a:effectLst/>
              <a:latin typeface="+mn-lt"/>
              <a:ea typeface="+mn-ea"/>
              <a:cs typeface="+mn-cs"/>
            </a:endParaRPr>
          </a:p>
          <a:p>
            <a:r>
              <a:rPr lang="fi-FI" sz="1200" b="1" kern="1200" dirty="0">
                <a:solidFill>
                  <a:schemeClr val="tx1"/>
                </a:solidFill>
                <a:effectLst/>
                <a:latin typeface="+mn-lt"/>
                <a:ea typeface="+mn-ea"/>
                <a:cs typeface="+mn-cs"/>
              </a:rPr>
              <a:t>Kuvitteellinen kertomus tilanteesta, jossa suurpeto metsästetään poikkeusluvan nojalla:</a:t>
            </a:r>
          </a:p>
          <a:p>
            <a:endParaRPr lang="fi-FI" sz="1200" kern="1200" dirty="0">
              <a:solidFill>
                <a:schemeClr val="tx1"/>
              </a:solidFill>
              <a:effectLst/>
              <a:latin typeface="+mn-lt"/>
              <a:ea typeface="+mn-ea"/>
              <a:cs typeface="+mn-cs"/>
            </a:endParaRPr>
          </a:p>
          <a:p>
            <a:pPr lvl="0"/>
            <a:r>
              <a:rPr lang="fi-FI" sz="1200" kern="1200" dirty="0">
                <a:solidFill>
                  <a:schemeClr val="tx1"/>
                </a:solidFill>
                <a:effectLst/>
                <a:latin typeface="+mn-lt"/>
                <a:ea typeface="+mn-ea"/>
                <a:cs typeface="+mn-cs"/>
              </a:rPr>
              <a:t>Nuori ja yksinäinen susi oppi hakemaan ruokaa läheltä ihmisen asutusta, ja se sai saaliiksi lampaita. Se nähtiin usein päiväsaikaan laitumen liepeillä. Sudelle myönnettiin ensin karkotuslupa. Kun susi seuraavan kerran nähtiin lähellä asutusta, metsästäjät ja paikallinen viranomainen olivat valmiina. He pitivät kovaa meteliä ja ajoivat koirien avulla suden pois asutuksen keskeltä. Susi kuitenkin palasi takaisin. Karkottamista kokeiltiin vielä kerran, mutta susi nähtiin pian uudestaan maatilan pihan liepeillä. Koska muut keinot eivät toimineet, Suomen riistakeskus myönsi sudelle poikkeusluvan. Metsästäjät ampuivat suurriistavirka-apuna ongelmia aiheuttaneen susiyksilön.</a:t>
            </a:r>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3848615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kern="1200" dirty="0">
                <a:solidFill>
                  <a:schemeClr val="tx1"/>
                </a:solidFill>
                <a:effectLst/>
                <a:latin typeface="+mn-lt"/>
                <a:ea typeface="+mn-ea"/>
                <a:cs typeface="+mn-cs"/>
              </a:rPr>
              <a:t>Poliisi voi antaa määräyksen suurpedon karkottamiseksi</a:t>
            </a:r>
            <a:r>
              <a:rPr lang="fi-FI" sz="1200" kern="1200" dirty="0">
                <a:solidFill>
                  <a:schemeClr val="tx1"/>
                </a:solidFill>
                <a:effectLst/>
                <a:latin typeface="+mn-lt"/>
                <a:ea typeface="+mn-ea"/>
                <a:cs typeface="+mn-cs"/>
              </a:rPr>
              <a:t>, tai jos eläin on haavoittunut tai se aiheuttaa selkeää vaaraa ihmisille tai omaisuudelle, määräys voidaan antaa </a:t>
            </a:r>
            <a:r>
              <a:rPr lang="fi-FI" sz="1200" b="1" kern="1200" dirty="0">
                <a:solidFill>
                  <a:schemeClr val="tx1"/>
                </a:solidFill>
                <a:effectLst/>
                <a:latin typeface="+mn-lt"/>
                <a:ea typeface="+mn-ea"/>
                <a:cs typeface="+mn-cs"/>
              </a:rPr>
              <a:t>myös pedon lopettamiseksi</a:t>
            </a:r>
            <a:r>
              <a:rPr lang="fi-FI" sz="1200" kern="1200" dirty="0">
                <a:solidFill>
                  <a:schemeClr val="tx1"/>
                </a:solidFill>
                <a:effectLst/>
                <a:latin typeface="+mn-lt"/>
                <a:ea typeface="+mn-ea"/>
                <a:cs typeface="+mn-cs"/>
              </a:rPr>
              <a:t>.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Käytännössä lopettamisen hoitavat suurriistavirka-apuna (SRVA) paikalliset vapaaehtoisiksi ilmoittautuneet metsästäjät. SRVA-toiminnassa ei ole kyse metsästysoikeuteen sidotusta metsästyksestä vaan poliisin valtuuttamasta, eläinsuojelullisista tai turvallisuuteen liittyvistä syistä suoritettavasta tehtävästä. Vaaraa aiheuttavaksi peto luokitellaan, jos se ei säikähdä ihmistä tai jopa lähestyy sitä.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Kuvassa on riistakameraan osunut terve susi.</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6</a:t>
            </a:fld>
            <a:endParaRPr lang="en-FI"/>
          </a:p>
        </p:txBody>
      </p:sp>
    </p:spTree>
    <p:extLst>
      <p:ext uri="{BB962C8B-B14F-4D97-AF65-F5344CB8AC3E}">
        <p14:creationId xmlns:p14="http://schemas.microsoft.com/office/powerpoint/2010/main" val="2368381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Metsästäjällä tulee olla suoritettuna metsästäjätutkinto sekä riistanhoitomaksu. Lisäksi hänellä tulee olla soveltuva ase ja patruunat, sekä aselupa näiden hallussapitoon. Metsästäjän tulee kuulua seurueeseen, jolla on johtaja ja varajohtajia, sekä luonnollisesti metsästysoikeus ja poikkeuslupa suurpetojen pyyntiin kyseiselle alueelle. Kiväärillä tapahtuvaan karhunmetsästykseen tarvitaan myös voimassa oleva ampumakoe. </a:t>
            </a:r>
          </a:p>
        </p:txBody>
      </p:sp>
      <p:sp>
        <p:nvSpPr>
          <p:cNvPr id="4" name="Dian numeron paikkamerkki 3"/>
          <p:cNvSpPr>
            <a:spLocks noGrp="1"/>
          </p:cNvSpPr>
          <p:nvPr>
            <p:ph type="sldNum" sz="quarter" idx="5"/>
          </p:nvPr>
        </p:nvSpPr>
        <p:spPr/>
        <p:txBody>
          <a:bodyPr/>
          <a:lstStyle/>
          <a:p>
            <a:fld id="{E30A6191-D554-CD40-8FB9-06F3B621137A}" type="slidenum">
              <a:rPr lang="en-FI" smtClean="0"/>
              <a:t>8</a:t>
            </a:fld>
            <a:endParaRPr lang="en-FI"/>
          </a:p>
        </p:txBody>
      </p:sp>
    </p:spTree>
    <p:extLst>
      <p:ext uri="{BB962C8B-B14F-4D97-AF65-F5344CB8AC3E}">
        <p14:creationId xmlns:p14="http://schemas.microsoft.com/office/powerpoint/2010/main" val="173951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Suurpetoja, kuten karhuja ja ilveksiä, metsästetään monilla eri tavoilla: ajojahtina, väijymällä, ja ilveksen tapauksessa myös loukkujen avulla. Koira voi auttaa metsästyksessä merkittävästi. Hyvä koira löytää riistaeläimen pitkänkin jäljityksen jälkeen, eikä kohde-eläimen löydyttyä anna muun riistan häiritä työskentelyään.</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Tässä esitetty kuvaus metsästyksestä on yleisluonteinen ja eri alueilla suosituimmat metsästystavat voivat vaihdella. </a:t>
            </a:r>
          </a:p>
          <a:p>
            <a:r>
              <a:rPr lang="fi-FI" sz="1200" kern="1200" dirty="0">
                <a:solidFill>
                  <a:schemeClr val="tx1"/>
                </a:solidFill>
                <a:effectLst/>
                <a:latin typeface="+mn-lt"/>
                <a:ea typeface="+mn-ea"/>
                <a:cs typeface="+mn-cs"/>
              </a:rPr>
              <a:t>Metsästäminen alkaa jälkien etsimisestä taitavan koiran avulla.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Aina kaikki ei mene niin kuin pitäisi. Lue oppilaille hauska kertomus koiran kanssa työskentelemisestä opettajan oppaasta (yläkoulun opas kappale 2E)!</a:t>
            </a:r>
            <a:endParaRPr lang="fi-FI" b="1" dirty="0"/>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1825579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Jos tuore jälki löytyy , metsästäjistä yksi tai useampi kiertää eläimen </a:t>
            </a:r>
            <a:r>
              <a:rPr lang="fi-FI" sz="1200" b="1" kern="1200" dirty="0">
                <a:solidFill>
                  <a:schemeClr val="tx1"/>
                </a:solidFill>
                <a:effectLst/>
                <a:latin typeface="+mn-lt"/>
                <a:ea typeface="+mn-ea"/>
                <a:cs typeface="+mn-cs"/>
              </a:rPr>
              <a:t>mottiin</a:t>
            </a:r>
            <a:r>
              <a:rPr lang="fi-FI" sz="1200" kern="1200" dirty="0">
                <a:solidFill>
                  <a:schemeClr val="tx1"/>
                </a:solidFill>
                <a:effectLst/>
                <a:latin typeface="+mn-lt"/>
                <a:ea typeface="+mn-ea"/>
                <a:cs typeface="+mn-cs"/>
              </a:rPr>
              <a:t>. Metsästäjät siis kiertävät alueen ympäri tarkkaillen jälkiä ja varmistaen, ettei eläin ole poistunut. Motin laidalla seisovaa metsästäjää kutsutaan </a:t>
            </a:r>
            <a:r>
              <a:rPr lang="fi-FI" sz="1200" b="1" kern="1200" dirty="0">
                <a:solidFill>
                  <a:schemeClr val="tx1"/>
                </a:solidFill>
                <a:effectLst/>
                <a:latin typeface="+mn-lt"/>
                <a:ea typeface="+mn-ea"/>
                <a:cs typeface="+mn-cs"/>
              </a:rPr>
              <a:t>passiksi</a:t>
            </a:r>
            <a:r>
              <a:rPr lang="fi-FI" sz="1200" kern="1200" dirty="0">
                <a:solidFill>
                  <a:schemeClr val="tx1"/>
                </a:solidFill>
                <a:effectLst/>
                <a:latin typeface="+mn-lt"/>
                <a:ea typeface="+mn-ea"/>
                <a:cs typeface="+mn-cs"/>
              </a:rPr>
              <a:t>. Seuraavaksi metsästäjät pohtivat, mistä peto mahdollisesti kuulee lähtiessään liikkeelle, ja sopivat työnjaosta. Osallistujat asettuvat sitten alueen ympärille niin, ettei esimerkiksi karhu tai ilves pääse huomaamatta pakoon. Ampujat asettuvat paikoilleen niin, että ampuminen on turvallista.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Jos metsästyksessä on mukana koira, se lasketaan tässä vaiheessa jäljelle. Koiran tehtävä on ajaa peto liikkeelle ja ohjata se metsästäjien ampumalinjalle. Koiran haukunnasta koiranohjaaja kuulee, milloin ja mistä peto on löytynyt. Koiranohjaaja voi pyrkiä itse kaatamaan pedon, tai sitten sen tekee passissa oleva metsästäjä. Ilman koiraa metsästävä seurue voi sopia, että yksi metsästäjistä ajaa esimerkiksi ilveksen liikkeelle kohti ampujia.</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Motituksen lisäksi karhuja vahditaan paikoilta, joissa niiden tiedetään liikkuvan.  Tätä tehdään erityisesti itäisimmässä Suomessa, jossa koiralla metsästävien pitää välttää sitä, että vapaana oleva koira juoksee Suomen itärajan yli Venäjälle. </a:t>
            </a:r>
          </a:p>
        </p:txBody>
      </p:sp>
      <p:sp>
        <p:nvSpPr>
          <p:cNvPr id="4" name="Dian numeron paikkamerkki 3"/>
          <p:cNvSpPr>
            <a:spLocks noGrp="1"/>
          </p:cNvSpPr>
          <p:nvPr>
            <p:ph type="sldNum" sz="quarter" idx="5"/>
          </p:nvPr>
        </p:nvSpPr>
        <p:spPr/>
        <p:txBody>
          <a:bodyPr/>
          <a:lstStyle/>
          <a:p>
            <a:fld id="{E30A6191-D554-CD40-8FB9-06F3B621137A}" type="slidenum">
              <a:rPr lang="en-FI" smtClean="0"/>
              <a:t>10</a:t>
            </a:fld>
            <a:endParaRPr lang="en-FI"/>
          </a:p>
        </p:txBody>
      </p:sp>
    </p:spTree>
    <p:extLst>
      <p:ext uri="{BB962C8B-B14F-4D97-AF65-F5344CB8AC3E}">
        <p14:creationId xmlns:p14="http://schemas.microsoft.com/office/powerpoint/2010/main" val="2493556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D28D53-632F-6540-85C4-7AF5F9F222CF}"/>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2122"/>
            <a:ext cx="12192000" cy="6858000"/>
          </a:xfrm>
          <a:prstGeom prst="rect">
            <a:avLst/>
          </a:prstGeom>
        </p:spPr>
      </p:pic>
      <p:sp>
        <p:nvSpPr>
          <p:cNvPr id="4" name="Oval 3">
            <a:extLst>
              <a:ext uri="{FF2B5EF4-FFF2-40B4-BE49-F238E27FC236}">
                <a16:creationId xmlns:a16="http://schemas.microsoft.com/office/drawing/2014/main" id="{F4659105-369A-CB43-842D-23D70EFC0C59}"/>
              </a:ext>
              <a:ext uri="{C183D7F6-B498-43B3-948B-1728B52AA6E4}">
                <adec:decorative xmlns:adec="http://schemas.microsoft.com/office/drawing/2017/decorative" val="1"/>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sp>
        <p:nvSpPr>
          <p:cNvPr id="13" name="TextBox 12">
            <a:extLst>
              <a:ext uri="{FF2B5EF4-FFF2-40B4-BE49-F238E27FC236}">
                <a16:creationId xmlns:a16="http://schemas.microsoft.com/office/drawing/2014/main" id="{D43B6804-8D5C-0B44-9C87-714763AC206F}"/>
              </a:ext>
            </a:extLst>
          </p:cNvPr>
          <p:cNvSpPr txBox="1">
            <a:spLocks noGrp="1"/>
          </p:cNvSpPr>
          <p:nvPr>
            <p:ph type="title" idx="4294967295"/>
          </p:nvPr>
        </p:nvSpPr>
        <p:spPr>
          <a:xfrm>
            <a:off x="9641090" y="1095839"/>
            <a:ext cx="23681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Suurpetojen metsästys</a:t>
            </a:r>
            <a:endParaRPr kumimoji="0" lang="en-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endParaRPr>
          </a:p>
        </p:txBody>
      </p:sp>
      <p:pic>
        <p:nvPicPr>
          <p:cNvPr id="10" name="Kuva 9" descr="Suurpetojen jäljillä -logo">
            <a:extLst>
              <a:ext uri="{FF2B5EF4-FFF2-40B4-BE49-F238E27FC236}">
                <a16:creationId xmlns:a16="http://schemas.microsoft.com/office/drawing/2014/main" id="{C8D25AD2-A1D8-4921-940F-89B4B0C529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rmAutofit/>
          </a:bodyPr>
          <a:lstStyle/>
          <a:p>
            <a:r>
              <a:rPr lang="fi-FI" dirty="0"/>
              <a:t>Metsästys alkaa jälkien etsimisellä</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cs typeface="Calibri"/>
              </a:rPr>
              <a:t>Vaikeinta on löytää kaikkien jälkien joukosta tuorein jälki, joka kertoo missä eläin juuri nyt on.</a:t>
            </a:r>
          </a:p>
          <a:p>
            <a:r>
              <a:rPr lang="fi-FI" sz="2400" dirty="0">
                <a:cs typeface="Calibri"/>
              </a:rPr>
              <a:t>Kun tuore jälki löytyy, metsästäjät asettuvat odottamaan siihen, mistä eläimen odotetaan kulkevan.</a:t>
            </a:r>
          </a:p>
        </p:txBody>
      </p:sp>
      <p:pic>
        <p:nvPicPr>
          <p:cNvPr id="12" name="Kuvan paikkamerkki 11" descr="Karhun jälkiä maassa">
            <a:extLst>
              <a:ext uri="{FF2B5EF4-FFF2-40B4-BE49-F238E27FC236}">
                <a16:creationId xmlns:a16="http://schemas.microsoft.com/office/drawing/2014/main" id="{15D640C6-E38C-4E7E-9077-782F50F1D96D}"/>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r="-31"/>
          <a:stretch/>
        </p:blipFill>
        <p:spPr>
          <a:xfrm rot="5400000">
            <a:off x="5235575" y="-1003300"/>
            <a:ext cx="4738688" cy="9172575"/>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10</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440036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Tree>
    <p:extLst>
      <p:ext uri="{BB962C8B-B14F-4D97-AF65-F5344CB8AC3E}">
        <p14:creationId xmlns:p14="http://schemas.microsoft.com/office/powerpoint/2010/main" val="300463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rmAutofit/>
          </a:bodyPr>
          <a:lstStyle/>
          <a:p>
            <a:r>
              <a:rPr lang="fi-FI" dirty="0"/>
              <a:t>Kaadettua eläintä tulee kohdella kunnioittavasti</a:t>
            </a:r>
          </a:p>
        </p:txBody>
      </p:sp>
      <p:pic>
        <p:nvPicPr>
          <p:cNvPr id="11" name="Sisällön paikkamerkki 4" descr="Kaadetun karhun tassu">
            <a:extLst>
              <a:ext uri="{FF2B5EF4-FFF2-40B4-BE49-F238E27FC236}">
                <a16:creationId xmlns:a16="http://schemas.microsoft.com/office/drawing/2014/main" id="{CB79C7E6-6DB6-4DE8-94F6-40FC198E89A8}"/>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b="-9"/>
          <a:stretch/>
        </p:blipFill>
        <p:spPr>
          <a:xfrm rot="5400000">
            <a:off x="3726656" y="-1043692"/>
            <a:ext cx="4738688" cy="9172575"/>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11</a:t>
            </a:fld>
            <a:endParaRPr lang="en-FI" sz="1000" dirty="0">
              <a:solidFill>
                <a:srgbClr val="B2CDE5"/>
              </a:solidFill>
            </a:endParaRPr>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5479626" y="5572826"/>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Tree>
    <p:extLst>
      <p:ext uri="{BB962C8B-B14F-4D97-AF65-F5344CB8AC3E}">
        <p14:creationId xmlns:p14="http://schemas.microsoft.com/office/powerpoint/2010/main" val="84195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fi-FI" dirty="0"/>
              <a:t>Metsästys on melko yleinen harrastus Suomessa</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Metsästyskortin suorittaneita on Suomessa noin </a:t>
            </a:r>
            <a:br>
              <a:rPr lang="fi-FI" sz="2400" dirty="0"/>
            </a:br>
            <a:r>
              <a:rPr lang="fi-FI" sz="2400" dirty="0"/>
              <a:t>300 000!</a:t>
            </a:r>
          </a:p>
        </p:txBody>
      </p:sp>
      <p:pic>
        <p:nvPicPr>
          <p:cNvPr id="12" name="Kuvan paikkamerkki 11" descr="Suomalainen metsä">
            <a:extLst>
              <a:ext uri="{FF2B5EF4-FFF2-40B4-BE49-F238E27FC236}">
                <a16:creationId xmlns:a16="http://schemas.microsoft.com/office/drawing/2014/main" id="{A955B6E3-5EB7-4818-ADF3-00A103F94DA0}"/>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1"/>
            <a:ext cx="101947" cy="1341664"/>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Mari Lyly / Suomen riistakeskus</a:t>
            </a:r>
            <a:endParaRPr lang="fi-FI" dirty="0">
              <a:solidFill>
                <a:schemeClr val="bg1"/>
              </a:solidFill>
            </a:endParaRPr>
          </a:p>
        </p:txBody>
      </p:sp>
    </p:spTree>
    <p:extLst>
      <p:ext uri="{BB962C8B-B14F-4D97-AF65-F5344CB8AC3E}">
        <p14:creationId xmlns:p14="http://schemas.microsoft.com/office/powerpoint/2010/main" val="3140606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fi-FI" dirty="0"/>
              <a:t>Vastuullinen metsästys</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Eläinkannat eivät vaarannu.</a:t>
            </a:r>
          </a:p>
          <a:p>
            <a:r>
              <a:rPr lang="fi-FI" sz="2400" dirty="0"/>
              <a:t>Luontoa ei vahingoiteta tarpeettomasti.</a:t>
            </a:r>
          </a:p>
          <a:p>
            <a:r>
              <a:rPr lang="fi-FI" sz="2400" dirty="0"/>
              <a:t>Eläimille ei tuoteta tarpeetonta kärsimystä.</a:t>
            </a:r>
          </a:p>
        </p:txBody>
      </p:sp>
      <p:pic>
        <p:nvPicPr>
          <p:cNvPr id="13" name="Kuvan paikkamerkki 12" descr="Metsästäjä suolla">
            <a:extLst>
              <a:ext uri="{FF2B5EF4-FFF2-40B4-BE49-F238E27FC236}">
                <a16:creationId xmlns:a16="http://schemas.microsoft.com/office/drawing/2014/main" id="{1CE5BD10-59CA-4C5E-BF1A-DA502D095F3F}"/>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295274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Tree>
    <p:extLst>
      <p:ext uri="{BB962C8B-B14F-4D97-AF65-F5344CB8AC3E}">
        <p14:creationId xmlns:p14="http://schemas.microsoft.com/office/powerpoint/2010/main" val="397901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fi-FI" dirty="0"/>
              <a:t>Suurpetojen metsästys on säänneltyä</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Suurpetoja ei saa metsästää vapaasti, vaan näiden suojeltujen lajien pyytämiseen pitää aina olla </a:t>
            </a:r>
            <a:r>
              <a:rPr lang="fi-FI" sz="2400" b="1" dirty="0"/>
              <a:t>poikkeuslupa</a:t>
            </a:r>
            <a:r>
              <a:rPr lang="fi-FI" sz="2400" dirty="0"/>
              <a:t>.</a:t>
            </a:r>
          </a:p>
        </p:txBody>
      </p:sp>
      <p:pic>
        <p:nvPicPr>
          <p:cNvPr id="13" name="Kuvan paikkamerkki 12" descr="Karhu">
            <a:extLst>
              <a:ext uri="{FF2B5EF4-FFF2-40B4-BE49-F238E27FC236}">
                <a16:creationId xmlns:a16="http://schemas.microsoft.com/office/drawing/2014/main" id="{1CE5BD10-59CA-4C5E-BF1A-DA502D095F3F}"/>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83995" y="1212850"/>
            <a:ext cx="9108006"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237217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a:t>
            </a:r>
            <a:r>
              <a:rPr lang="fi-FI" dirty="0" err="1">
                <a:solidFill>
                  <a:schemeClr val="bg1"/>
                </a:solidFill>
                <a:latin typeface="Calibri" panose="020F0502020204030204" pitchFamily="34" charset="0"/>
                <a:cs typeface="Calibri" panose="020F0502020204030204" pitchFamily="34" charset="0"/>
              </a:rPr>
              <a:t>Pixabay</a:t>
            </a:r>
            <a:endParaRPr lang="fi-FI" dirty="0">
              <a:solidFill>
                <a:schemeClr val="bg1"/>
              </a:solidFill>
            </a:endParaRPr>
          </a:p>
        </p:txBody>
      </p:sp>
    </p:spTree>
    <p:extLst>
      <p:ext uri="{BB962C8B-B14F-4D97-AF65-F5344CB8AC3E}">
        <p14:creationId xmlns:p14="http://schemas.microsoft.com/office/powerpoint/2010/main" val="3171859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Kuva 10" descr="Suden tappamia lampaita laitumella">
            <a:extLst>
              <a:ext uri="{FF2B5EF4-FFF2-40B4-BE49-F238E27FC236}">
                <a16:creationId xmlns:a16="http://schemas.microsoft.com/office/drawing/2014/main" id="{3047D438-6B36-4695-B077-8A88A2D755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64987"/>
            <a:ext cx="12192000" cy="5480452"/>
          </a:xfrm>
          <a:prstGeom prst="rect">
            <a:avLst/>
          </a:prstGeom>
        </p:spPr>
      </p:pic>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spc="60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9D5A7E3A-5497-4D1C-9DBF-49A026F79B62}"/>
              </a:ext>
              <a:ext uri="{C183D7F6-B498-43B3-948B-1728B52AA6E4}">
                <adec:decorative xmlns:adec="http://schemas.microsoft.com/office/drawing/2017/decorative" val="1"/>
              </a:ext>
            </a:extLst>
          </p:cNvPr>
          <p:cNvSpPr txBox="1">
            <a:spLocks/>
          </p:cNvSpPr>
          <p:nvPr/>
        </p:nvSpPr>
        <p:spPr>
          <a:xfrm>
            <a:off x="9156785" y="63563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B56944-1AE8-0B48-99F0-2FBD684E400F}" type="slidenum">
              <a:rPr lang="en-FI" sz="1000" smtClean="0">
                <a:solidFill>
                  <a:srgbClr val="B2CDE5"/>
                </a:solidFill>
              </a:rPr>
              <a:pPr algn="r"/>
              <a:t>5</a:t>
            </a:fld>
            <a:endParaRPr lang="en-FI" sz="1000" dirty="0">
              <a:solidFill>
                <a:srgbClr val="B2CDE5"/>
              </a:solidFill>
            </a:endParaRPr>
          </a:p>
        </p:txBody>
      </p:sp>
      <p:sp>
        <p:nvSpPr>
          <p:cNvPr id="19" name="Sisällön paikkamerkki 3">
            <a:extLst>
              <a:ext uri="{FF2B5EF4-FFF2-40B4-BE49-F238E27FC236}">
                <a16:creationId xmlns:a16="http://schemas.microsoft.com/office/drawing/2014/main" id="{38E46989-A71E-4A05-BD7B-B032F7F2BD70}"/>
              </a:ext>
            </a:extLst>
          </p:cNvPr>
          <p:cNvSpPr txBox="1">
            <a:spLocks/>
          </p:cNvSpPr>
          <p:nvPr/>
        </p:nvSpPr>
        <p:spPr>
          <a:xfrm>
            <a:off x="6988544" y="5788337"/>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Antti Härkälä / Luonnonvarakeskus</a:t>
            </a:r>
            <a:endParaRPr lang="fi-FI" dirty="0">
              <a:solidFill>
                <a:schemeClr val="bg1"/>
              </a:solidFill>
            </a:endParaRPr>
          </a:p>
        </p:txBody>
      </p:sp>
      <p:sp>
        <p:nvSpPr>
          <p:cNvPr id="13" name="Tekstin paikkamerkki 4">
            <a:extLst>
              <a:ext uri="{FF2B5EF4-FFF2-40B4-BE49-F238E27FC236}">
                <a16:creationId xmlns:a16="http://schemas.microsoft.com/office/drawing/2014/main" id="{95BCF799-5A5D-4E52-8402-C05CB13C8973}"/>
              </a:ext>
            </a:extLst>
          </p:cNvPr>
          <p:cNvSpPr>
            <a:spLocks noGrp="1"/>
          </p:cNvSpPr>
          <p:nvPr>
            <p:ph type="title" idx="4294967295"/>
          </p:nvPr>
        </p:nvSpPr>
        <p:spPr>
          <a:xfrm rot="21349796">
            <a:off x="555625" y="574675"/>
            <a:ext cx="3384550" cy="2395538"/>
          </a:xfrm>
          <a:prstGeom prst="rect">
            <a:avLst/>
          </a:prstGeom>
          <a:solidFill>
            <a:srgbClr val="846E58"/>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2800" b="1" i="0" u="none" strike="noStrike" kern="1200" cap="none" spc="0" normalizeH="0" baseline="0" noProof="0" dirty="0">
                <a:ln>
                  <a:noFill/>
                </a:ln>
                <a:solidFill>
                  <a:schemeClr val="bg1"/>
                </a:solidFill>
                <a:effectLst/>
                <a:uLnTx/>
                <a:uFillTx/>
                <a:latin typeface="+mj-lt"/>
                <a:ea typeface="+mn-ea"/>
                <a:cs typeface="+mn-cs"/>
              </a:rPr>
              <a:t>Jos suurpeto aiheuttaa vahinkoa omaisuudelle tai tappaa kotieläimiä, sen pyytämiseen voidaan myöntää poikkeuslupa.</a:t>
            </a:r>
          </a:p>
        </p:txBody>
      </p:sp>
    </p:spTree>
    <p:extLst>
      <p:ext uri="{BB962C8B-B14F-4D97-AF65-F5344CB8AC3E}">
        <p14:creationId xmlns:p14="http://schemas.microsoft.com/office/powerpoint/2010/main" val="892992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descr="Susi pellon laidalla yöllä">
            <a:extLst>
              <a:ext uri="{FF2B5EF4-FFF2-40B4-BE49-F238E27FC236}">
                <a16:creationId xmlns:a16="http://schemas.microsoft.com/office/drawing/2014/main" id="{9F316870-ADE9-404A-A0E7-6CDEB8FBDBD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3909" y="664986"/>
            <a:ext cx="12295909" cy="5480453"/>
          </a:xfrm>
          <a:prstGeom prst="rect">
            <a:avLst/>
          </a:prstGeom>
        </p:spPr>
      </p:pic>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spc="60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9D5A7E3A-5497-4D1C-9DBF-49A026F79B62}"/>
              </a:ext>
              <a:ext uri="{C183D7F6-B498-43B3-948B-1728B52AA6E4}">
                <adec:decorative xmlns:adec="http://schemas.microsoft.com/office/drawing/2017/decorative" val="1"/>
              </a:ext>
            </a:extLst>
          </p:cNvPr>
          <p:cNvSpPr txBox="1">
            <a:spLocks/>
          </p:cNvSpPr>
          <p:nvPr/>
        </p:nvSpPr>
        <p:spPr>
          <a:xfrm>
            <a:off x="9156785" y="63563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B56944-1AE8-0B48-99F0-2FBD684E400F}" type="slidenum">
              <a:rPr lang="en-FI" sz="1000" smtClean="0">
                <a:solidFill>
                  <a:srgbClr val="B2CDE5"/>
                </a:solidFill>
              </a:rPr>
              <a:pPr algn="r"/>
              <a:t>6</a:t>
            </a:fld>
            <a:endParaRPr lang="en-FI" sz="1000" dirty="0">
              <a:solidFill>
                <a:srgbClr val="B2CDE5"/>
              </a:solidFill>
            </a:endParaRPr>
          </a:p>
        </p:txBody>
      </p:sp>
      <p:sp>
        <p:nvSpPr>
          <p:cNvPr id="19" name="Sisällön paikkamerkki 3">
            <a:extLst>
              <a:ext uri="{FF2B5EF4-FFF2-40B4-BE49-F238E27FC236}">
                <a16:creationId xmlns:a16="http://schemas.microsoft.com/office/drawing/2014/main" id="{38E46989-A71E-4A05-BD7B-B032F7F2BD70}"/>
              </a:ext>
            </a:extLst>
          </p:cNvPr>
          <p:cNvSpPr txBox="1">
            <a:spLocks/>
          </p:cNvSpPr>
          <p:nvPr/>
        </p:nvSpPr>
        <p:spPr>
          <a:xfrm>
            <a:off x="6988544" y="5788337"/>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a:t>
            </a:r>
            <a:r>
              <a:rPr lang="fi-FI" dirty="0" err="1">
                <a:solidFill>
                  <a:schemeClr val="bg1"/>
                </a:solidFill>
                <a:latin typeface="Calibri" panose="020F0502020204030204" pitchFamily="34" charset="0"/>
                <a:cs typeface="Calibri" panose="020F0502020204030204" pitchFamily="34" charset="0"/>
              </a:rPr>
              <a:t>SusiLIFE</a:t>
            </a:r>
            <a:r>
              <a:rPr lang="fi-FI" dirty="0">
                <a:solidFill>
                  <a:schemeClr val="bg1"/>
                </a:solidFill>
                <a:latin typeface="Calibri" panose="020F0502020204030204" pitchFamily="34" charset="0"/>
                <a:cs typeface="Calibri" panose="020F0502020204030204" pitchFamily="34" charset="0"/>
              </a:rPr>
              <a:t>-riistakamera</a:t>
            </a:r>
            <a:endParaRPr lang="fi-FI" dirty="0">
              <a:solidFill>
                <a:schemeClr val="bg1"/>
              </a:solidFill>
            </a:endParaRPr>
          </a:p>
        </p:txBody>
      </p:sp>
      <p:sp>
        <p:nvSpPr>
          <p:cNvPr id="7" name="Tekstin paikkamerkki 4">
            <a:extLst>
              <a:ext uri="{FF2B5EF4-FFF2-40B4-BE49-F238E27FC236}">
                <a16:creationId xmlns:a16="http://schemas.microsoft.com/office/drawing/2014/main" id="{01E76B08-AFBD-468A-8129-4C999236E64B}"/>
              </a:ext>
            </a:extLst>
          </p:cNvPr>
          <p:cNvSpPr txBox="1">
            <a:spLocks noGrp="1"/>
          </p:cNvSpPr>
          <p:nvPr>
            <p:ph type="title" idx="4294967295"/>
          </p:nvPr>
        </p:nvSpPr>
        <p:spPr>
          <a:xfrm rot="21349796">
            <a:off x="604125" y="560913"/>
            <a:ext cx="3694859" cy="3745260"/>
          </a:xfrm>
          <a:prstGeom prst="rect">
            <a:avLst/>
          </a:prstGeom>
          <a:solidFill>
            <a:srgbClr val="37546D"/>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2800" b="1" i="0" u="none" strike="noStrike" kern="1200" cap="none" spc="0" normalizeH="0" baseline="0" noProof="0" dirty="0">
                <a:ln>
                  <a:noFill/>
                </a:ln>
                <a:solidFill>
                  <a:schemeClr val="bg1"/>
                </a:solidFill>
                <a:effectLst/>
                <a:uLnTx/>
                <a:uFillTx/>
                <a:latin typeface="+mj-lt"/>
                <a:ea typeface="+mn-ea"/>
                <a:cs typeface="+mn-cs"/>
              </a:rPr>
              <a:t>Jos eläin on haavoittunut tai aiheuttaa vaaraa ihmisille, </a:t>
            </a:r>
            <a:br>
              <a:rPr kumimoji="0" lang="fi-FI" sz="2800" b="1" i="0" u="none" strike="noStrike" kern="1200" cap="none" spc="0" normalizeH="0" baseline="0" noProof="0" dirty="0">
                <a:ln>
                  <a:noFill/>
                </a:ln>
                <a:solidFill>
                  <a:schemeClr val="bg1"/>
                </a:solidFill>
                <a:effectLst/>
                <a:uLnTx/>
                <a:uFillTx/>
                <a:latin typeface="+mj-lt"/>
                <a:ea typeface="+mn-ea"/>
                <a:cs typeface="+mn-cs"/>
              </a:rPr>
            </a:br>
            <a:r>
              <a:rPr kumimoji="0" lang="fi-FI" sz="2800" b="1" i="0" u="none" strike="noStrike" kern="1200" cap="none" spc="0" normalizeH="0" baseline="0" noProof="0" dirty="0">
                <a:ln>
                  <a:noFill/>
                </a:ln>
                <a:solidFill>
                  <a:schemeClr val="bg1"/>
                </a:solidFill>
                <a:effectLst/>
                <a:uLnTx/>
                <a:uFillTx/>
                <a:latin typeface="+mj-lt"/>
                <a:ea typeface="+mn-ea"/>
                <a:cs typeface="+mn-cs"/>
              </a:rPr>
              <a:t>poliisi voi määrätä suurpedon lopetettavaksi.</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2800" b="1" i="0" u="none" strike="noStrike" kern="1200" cap="none" spc="0" normalizeH="0" baseline="0" noProof="0" dirty="0">
                <a:ln>
                  <a:noFill/>
                </a:ln>
                <a:solidFill>
                  <a:schemeClr val="bg1"/>
                </a:solidFill>
                <a:effectLst/>
                <a:uLnTx/>
                <a:uFillTx/>
                <a:latin typeface="+mj-lt"/>
                <a:ea typeface="+mn-ea"/>
                <a:cs typeface="+mn-cs"/>
              </a:rPr>
              <a:t>Tällaista suurpedon lopettamista ei kutsuta metsästykseksi.</a:t>
            </a:r>
          </a:p>
        </p:txBody>
      </p:sp>
    </p:spTree>
    <p:extLst>
      <p:ext uri="{BB962C8B-B14F-4D97-AF65-F5344CB8AC3E}">
        <p14:creationId xmlns:p14="http://schemas.microsoft.com/office/powerpoint/2010/main" val="1285358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05C654-934E-4B1F-92A3-61097368364C}"/>
              </a:ext>
            </a:extLst>
          </p:cNvPr>
          <p:cNvSpPr>
            <a:spLocks noGrp="1"/>
          </p:cNvSpPr>
          <p:nvPr>
            <p:ph type="ctrTitle"/>
          </p:nvPr>
        </p:nvSpPr>
        <p:spPr/>
        <p:txBody>
          <a:bodyPr/>
          <a:lstStyle/>
          <a:p>
            <a:r>
              <a:rPr lang="fi-FI" dirty="0"/>
              <a:t>Miten suurpetoja metsästetään?</a:t>
            </a:r>
          </a:p>
        </p:txBody>
      </p:sp>
      <p:sp>
        <p:nvSpPr>
          <p:cNvPr id="4" name="Footer Placeholder 5">
            <a:extLst>
              <a:ext uri="{FF2B5EF4-FFF2-40B4-BE49-F238E27FC236}">
                <a16:creationId xmlns:a16="http://schemas.microsoft.com/office/drawing/2014/main" id="{BE1F7BEA-A196-4DA6-9CB5-B9F0DB525DF2}"/>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5" name="Slide Number Placeholder 6">
            <a:extLst>
              <a:ext uri="{FF2B5EF4-FFF2-40B4-BE49-F238E27FC236}">
                <a16:creationId xmlns:a16="http://schemas.microsoft.com/office/drawing/2014/main" id="{5337A9F8-1401-40D6-826C-3C845C417A17}"/>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7</a:t>
            </a:fld>
            <a:endParaRPr lang="en-FI" sz="1000" dirty="0">
              <a:solidFill>
                <a:srgbClr val="B2CDE5"/>
              </a:solidFill>
            </a:endParaRPr>
          </a:p>
        </p:txBody>
      </p:sp>
    </p:spTree>
    <p:extLst>
      <p:ext uri="{BB962C8B-B14F-4D97-AF65-F5344CB8AC3E}">
        <p14:creationId xmlns:p14="http://schemas.microsoft.com/office/powerpoint/2010/main" val="1663404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rmAutofit fontScale="90000"/>
          </a:bodyPr>
          <a:lstStyle/>
          <a:p>
            <a:r>
              <a:rPr lang="fi-FI" dirty="0"/>
              <a:t>Metsästäjällä pitää olla metsästäjätutkinto</a:t>
            </a:r>
            <a:r>
              <a:rPr lang="fi-FI" dirty="0">
                <a:cs typeface="Calibri Light"/>
              </a:rPr>
              <a:t> ja luvat metsästämiseen</a:t>
            </a:r>
            <a:endParaRPr lang="fi-FI" dirty="0"/>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Tarvitaan… </a:t>
            </a:r>
          </a:p>
          <a:p>
            <a:pPr marL="342900" indent="-342900">
              <a:buFont typeface="Arial" panose="020B0604020202020204" pitchFamily="34" charset="0"/>
              <a:buChar char="•"/>
            </a:pPr>
            <a:r>
              <a:rPr lang="fi-FI" sz="2400" dirty="0"/>
              <a:t>metsästyslupa </a:t>
            </a:r>
          </a:p>
          <a:p>
            <a:pPr marL="342900" indent="-342900">
              <a:buFont typeface="Arial" panose="020B0604020202020204" pitchFamily="34" charset="0"/>
              <a:buChar char="•"/>
            </a:pPr>
            <a:r>
              <a:rPr lang="fi-FI" sz="2400" dirty="0"/>
              <a:t>oikeus metsästää alueella </a:t>
            </a:r>
          </a:p>
          <a:p>
            <a:pPr marL="342900" indent="-342900">
              <a:buFont typeface="Arial" panose="020B0604020202020204" pitchFamily="34" charset="0"/>
              <a:buChar char="•"/>
            </a:pPr>
            <a:r>
              <a:rPr lang="fi-FI" sz="2400" dirty="0"/>
              <a:t>voimassaoleva </a:t>
            </a:r>
            <a:br>
              <a:rPr lang="fi-FI" sz="2400" dirty="0"/>
            </a:br>
            <a:r>
              <a:rPr lang="fi-FI" sz="2400" dirty="0"/>
              <a:t>ampumakoe</a:t>
            </a:r>
          </a:p>
          <a:p>
            <a:pPr marL="342900" indent="-342900">
              <a:buFont typeface="Arial" panose="020B0604020202020204" pitchFamily="34" charset="0"/>
              <a:buChar char="•"/>
            </a:pPr>
            <a:r>
              <a:rPr lang="fi-FI" sz="2400" dirty="0"/>
              <a:t>aselupa, ase ja patruunat</a:t>
            </a:r>
          </a:p>
          <a:p>
            <a:pPr marL="342900" indent="-342900">
              <a:buFont typeface="Arial" panose="020B0604020202020204" pitchFamily="34" charset="0"/>
              <a:buChar char="•"/>
            </a:pPr>
            <a:r>
              <a:rPr lang="fi-FI" sz="2400" dirty="0"/>
              <a:t>jäsenyys </a:t>
            </a:r>
            <a:br>
              <a:rPr lang="fi-FI" sz="2400" dirty="0"/>
            </a:br>
            <a:r>
              <a:rPr lang="fi-FI" sz="2400" dirty="0"/>
              <a:t>metsästys-seurueessa</a:t>
            </a:r>
          </a:p>
        </p:txBody>
      </p:sp>
      <p:pic>
        <p:nvPicPr>
          <p:cNvPr id="12" name="Kuvan paikkamerkki 11" descr="Metsästäjä harjoittelee ampumaradalla">
            <a:extLst>
              <a:ext uri="{FF2B5EF4-FFF2-40B4-BE49-F238E27FC236}">
                <a16:creationId xmlns:a16="http://schemas.microsoft.com/office/drawing/2014/main" id="{4E94B0BC-DD6D-4C03-B705-E0F4D029A82B}"/>
              </a:ext>
            </a:extLst>
          </p:cNvPr>
          <p:cNvPicPr>
            <a:picLocks noGrp="1" noChangeAspect="1"/>
          </p:cNvPicPr>
          <p:nvPr>
            <p:ph type="pic" idx="13"/>
          </p:nvPr>
        </p:nvPicPr>
        <p:blipFill rotWithShape="1">
          <a:blip r:embed="rId3" cstate="print">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1"/>
            <a:ext cx="101947" cy="4737282"/>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Tree>
    <p:extLst>
      <p:ext uri="{BB962C8B-B14F-4D97-AF65-F5344CB8AC3E}">
        <p14:creationId xmlns:p14="http://schemas.microsoft.com/office/powerpoint/2010/main" val="381934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rmAutofit fontScale="90000"/>
          </a:bodyPr>
          <a:lstStyle/>
          <a:p>
            <a:r>
              <a:rPr lang="fi-FI" dirty="0"/>
              <a:t>Suurpetojen metsästyksessä käytetään apuna koiria</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Taitava koira on metsästäjälle korvaamaton apuri.</a:t>
            </a:r>
          </a:p>
          <a:p>
            <a:r>
              <a:rPr lang="fi-FI" sz="2400" dirty="0"/>
              <a:t>Etenkin karhun metsästyksessä käytetään koiria.</a:t>
            </a:r>
          </a:p>
        </p:txBody>
      </p:sp>
      <p:pic>
        <p:nvPicPr>
          <p:cNvPr id="11" name="Kuvan paikkamerkki 10" descr="Metsästyskoira">
            <a:extLst>
              <a:ext uri="{FF2B5EF4-FFF2-40B4-BE49-F238E27FC236}">
                <a16:creationId xmlns:a16="http://schemas.microsoft.com/office/drawing/2014/main" id="{141BF5C8-D0F9-4899-A34A-B12EDCC54BF4}"/>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rot="5400000">
            <a:off x="5235575" y="-1003300"/>
            <a:ext cx="4738688" cy="9172575"/>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1"/>
            <a:ext cx="101947" cy="2216150"/>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Tree>
    <p:extLst>
      <p:ext uri="{BB962C8B-B14F-4D97-AF65-F5344CB8AC3E}">
        <p14:creationId xmlns:p14="http://schemas.microsoft.com/office/powerpoint/2010/main" val="412550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94D5EC-6560-47A0-9CF6-7FCC6F9FC422}">
  <ds:schemaRefs>
    <ds:schemaRef ds:uri="ebb82943-49da-4504-a2f3-a33fb2eb95f1"/>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86317E-17C6-413D-A33D-E28F551526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689</TotalTime>
  <Words>996</Words>
  <Application>Microsoft Office PowerPoint</Application>
  <PresentationFormat>Laajakuva</PresentationFormat>
  <Paragraphs>101</Paragraphs>
  <Slides>11</Slides>
  <Notes>10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11</vt:i4>
      </vt:variant>
    </vt:vector>
  </HeadingPairs>
  <TitlesOfParts>
    <vt:vector size="16" baseType="lpstr">
      <vt:lpstr>Arial</vt:lpstr>
      <vt:lpstr>Calibri</vt:lpstr>
      <vt:lpstr>Calibri Light</vt:lpstr>
      <vt:lpstr>Rockwell</vt:lpstr>
      <vt:lpstr>Office Theme</vt:lpstr>
      <vt:lpstr>Suurpetojen metsästys</vt:lpstr>
      <vt:lpstr>Metsästys on melko yleinen harrastus Suomessa</vt:lpstr>
      <vt:lpstr>Vastuullinen metsästys</vt:lpstr>
      <vt:lpstr>Suurpetojen metsästys on säänneltyä</vt:lpstr>
      <vt:lpstr>Jos suurpeto aiheuttaa vahinkoa omaisuudelle tai tappaa kotieläimiä, sen pyytämiseen voidaan myöntää poikkeuslupa.</vt:lpstr>
      <vt:lpstr>Jos eläin on haavoittunut tai aiheuttaa vaaraa ihmisille,  poliisi voi määrätä suurpedon lopetettavaksi. Tällaista suurpedon lopettamista ei kutsuta metsästykseksi.</vt:lpstr>
      <vt:lpstr>Miten suurpetoja metsästetään?</vt:lpstr>
      <vt:lpstr>Metsästäjällä pitää olla metsästäjätutkinto ja luvat metsästämiseen</vt:lpstr>
      <vt:lpstr>Suurpetojen metsästyksessä käytetään apuna koiria</vt:lpstr>
      <vt:lpstr>Metsästys alkaa jälkien etsimisellä</vt:lpstr>
      <vt:lpstr>Kaadettua eläintä tulee kohdella kunnioittavasti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Suurpetojen metsästys</dc:title>
  <dc:creator>Jukka Fordell</dc:creator>
  <cp:lastModifiedBy>Ala-Kurikka Iina (LUKE)</cp:lastModifiedBy>
  <cp:revision>38</cp:revision>
  <dcterms:created xsi:type="dcterms:W3CDTF">2021-04-28T07:26:09Z</dcterms:created>
  <dcterms:modified xsi:type="dcterms:W3CDTF">2024-07-11T06:57:07Z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