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sldIdLst>
    <p:sldId id="256" r:id="rId5"/>
    <p:sldId id="258" r:id="rId6"/>
    <p:sldId id="317" r:id="rId7"/>
    <p:sldId id="257" r:id="rId8"/>
    <p:sldId id="298" r:id="rId9"/>
    <p:sldId id="299" r:id="rId10"/>
    <p:sldId id="305" r:id="rId11"/>
    <p:sldId id="306" r:id="rId12"/>
    <p:sldId id="308" r:id="rId13"/>
    <p:sldId id="307" r:id="rId14"/>
    <p:sldId id="318" r:id="rId15"/>
    <p:sldId id="309" r:id="rId16"/>
    <p:sldId id="269" r:id="rId17"/>
    <p:sldId id="310" r:id="rId18"/>
    <p:sldId id="278" r:id="rId19"/>
    <p:sldId id="312" r:id="rId20"/>
    <p:sldId id="313" r:id="rId21"/>
    <p:sldId id="314" r:id="rId22"/>
    <p:sldId id="315" r:id="rId23"/>
    <p:sldId id="316" r:id="rId24"/>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80846" autoAdjust="0"/>
  </p:normalViewPr>
  <p:slideViewPr>
    <p:cSldViewPr snapToGrid="0" snapToObjects="1">
      <p:cViewPr varScale="1">
        <p:scale>
          <a:sx n="92" d="100"/>
          <a:sy n="92" d="100"/>
        </p:scale>
        <p:origin x="1224"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PgYL43aGvA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youtube.com/watch?v=18JYfuAV3OI" TargetMode="External"/><Relationship Id="rId5" Type="http://schemas.openxmlformats.org/officeDocument/2006/relationships/hyperlink" Target="https://www.mtvuutiset.fi/artikkeli/video-rajavartiosto-kohtasi-pitkospuilla-karhuun-kumpi-se-vaistaa/5946222%20/" TargetMode="External"/><Relationship Id="rId4" Type="http://schemas.openxmlformats.org/officeDocument/2006/relationships/hyperlink" Target="https://www.youtube.com/watch?v=h_nBJX9_B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Kannen valokuvat vasemmalta oikealle: Jaakko Alalantela, Suomen riistakeskus / Antti Härkälä, Luonnonvarakeskus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732542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Videon osoite: https://youtu.be/Q0RHvMK_0tk?feature=shared </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3391534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Tietolaatikko: Kenelle piha-alueella liikkuvasta suurpedosta ilmoitetaan? (Opettajan opas, kappale 2A</a:t>
            </a:r>
            <a:r>
              <a:rPr lang="fi-FI" b="0" dirty="0"/>
              <a:t>)</a:t>
            </a:r>
          </a:p>
          <a:p>
            <a:r>
              <a:rPr lang="fi-FI" b="0" dirty="0"/>
              <a:t>Lisää tietoa suurpetojen metsästyksestä opettajan oppaasta (yläkoulun opas: kappale 2E) ja diapaketista ”Suurpetojen metsästys”.</a:t>
            </a: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788786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Suurpedon kohtaaminen on erittäin harvinaista jopa siellä, missä suurpetoja esiintyy runsaammin.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Ajatus pedon kohtaamisesta voi kuitenkin pelottaa. Ei ole mukavaa, jos kävelylenkillä, koulumatkalla tai marjastamassa joutuu pelkäämään. Onneksi on paljon asioita, joita voi tehdä suurpedon kohtaamisen välttämiseksi.</a:t>
            </a:r>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kuljet metsässä, voit pitää kävellessäsi ääntä esimerkiksi laulamalla tai soittamalla kaiuttimesta musiikkia tai radiota. Erityisesti tuulisella säällä tai sateella ääni ei kanna kauas, joten kannattaa pitää kovempaa meteliä. Kulkiessasi vastatuuleen edessä oleva eläin ei haista sinua, koska tuuli vie hajusi eri suuntaan. Silloin eläimen on tärkeää kuulla sinut. Jos kävelet pimeässä, voit kantaa mukanasi voimakasta valoa.</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195550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Alueilla, joilla on runsaasti petoja, pihalta on hyvä siivota pois kaikki houkuttimet. Houkuttimia ovat esimerkiksi kaikenlaiset ruokajätteet.</a:t>
            </a:r>
          </a:p>
          <a:p>
            <a:endParaRPr lang="fi-FI" dirty="0"/>
          </a:p>
          <a:p>
            <a:r>
              <a:rPr lang="fi-FI" sz="1200" kern="1200" dirty="0">
                <a:solidFill>
                  <a:schemeClr val="tx1"/>
                </a:solidFill>
                <a:effectLst/>
                <a:latin typeface="+mn-lt"/>
                <a:ea typeface="+mn-ea"/>
                <a:cs typeface="+mn-cs"/>
              </a:rPr>
              <a:t>Jos löydät metsästä pedon tappaman eläimen, poistu siihen suuntaan, mistä tulitkin. Voi olla, että peto on lähistöllä sulattelemassa ateriaansa ja palaa pian saaliin luo. Suurpedoista karhu saattaisi puolustaa saalistaan ihmiseltä, mutta muut pedot eivät todennäköisesti näyttäytyisi tässä tilanteessa.</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1783315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Ilmaise olevasi paikalla esimerkiksi huutamalla tai lyömällä käsiäsi yhteen. Todennäköisesti susi ei ole huomannut sinua vielä, ja säikähtää, kun pidät ääntä.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Poistu paikalta rauhallisesti. Älä juokse, koska susi saattaa kiinnostua sinusta.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susi lähtee seuraamaan sinua, jatka matkaasi rauhallisesti. Voit välillä huutaa tai karjaista ja tekeytyä mahdollisimman isoksi nostamalla kädet ilmaan.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olet ulkona koiran kanssa, pyri pitämään koira kaukana sudesta. Kytke koira hihnaan, jos se on irti.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Joskus susi ei tunnista ihmistä ihmiseksi, jos ihminen on esimerkiksi auton sisällä.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Susi ei ole tappanut tai vakavasti vahingoittanut ihmistä Suomessa pitkään aikaan, mutta villieläinten kanssa kannattaa aina olla varovainen. Siinä harvinaisessa tilanteessa, että susi hyökkäisi, kannattaa tehdä mahdollisimman voimakasta ja äänekästä vastarintaa.</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Karhuemo, jolla on pieniä pentuja, voi puolustaa pentujaan. Jos näet karhun pennun, emo on yleensä jossain lähettyvillä. Poistu paikalta välittömästi mutta rauhallisesti siihen suuntaan, mistä tulitkin.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Älä pakene juoksemalla. Karhu on sinua paljon nopeampi.</a:t>
            </a:r>
          </a:p>
          <a:p>
            <a:r>
              <a:rPr lang="fi-FI" sz="1200" kern="1200" dirty="0">
                <a:solidFill>
                  <a:schemeClr val="tx1"/>
                </a:solidFill>
                <a:effectLst/>
                <a:latin typeface="+mn-lt"/>
                <a:ea typeface="+mn-ea"/>
                <a:cs typeface="+mn-cs"/>
              </a:rPr>
              <a:t>Älä kiipeä puuhun. Karhu on siinäkin sinua taitavampi.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Peräänny rauhallisesti samalla hiljaa puhuen. Älä huuda tai ääntele voimakkaasti tai tuijota karhua suoraan silmiin. Karhu voi kokea sen uhkaksi.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 voi varoittaa sinua puhisemalla, nousemalla takajaloilleen tai karjumalla. Silloin karhu yrittää tehdä kaikkensa saadakseen sinut pois. Karhu yrittää välttää tappelua viimeiseen saakka, ja se saattaa jopa tehdä valehyökkäyksiä säikäyttääkseen sinut kauemmas.</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Useimmiten karhun ja ihmisen ikävät kohtaamiset tapahtuvat metsästystilanteessa, koska haavoittunut karhu on vaarallinen. Jos karhu käy kimppuun, kannattaa heittäytyä mahalleen maahan ja suojata käsillä päätä ja niskaa. Karhu hyökkää ihmisen kimppuun vain tuntiessaan olonsa uhatuksi, ei saalistaakseen ruokaa. Tekeydy kuolleeksi ja liikkumattomaksi, niin karhu menettää kiinnostuksensa sinuun.</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766743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Ahman tai ilveksen kohtaaminen on erittäin harvinaista. Jos kohtaat ahman tai ilveksen, poistu paikalta rauhallisesti. Anna eläimen väistää sinua turvallisesti. Älä lähesty villieläintä esimerkiksi yrittäessäsi ottaa siitä valokuvaa, koska eläin voi tuntea olonsa uhatuksi.</a:t>
            </a:r>
          </a:p>
        </p:txBody>
      </p:sp>
      <p:sp>
        <p:nvSpPr>
          <p:cNvPr id="4" name="Dian numeron paikkamerkki 3"/>
          <p:cNvSpPr>
            <a:spLocks noGrp="1"/>
          </p:cNvSpPr>
          <p:nvPr>
            <p:ph type="sldNum" sz="quarter" idx="5"/>
          </p:nvPr>
        </p:nvSpPr>
        <p:spPr/>
        <p:txBody>
          <a:bodyPr/>
          <a:lstStyle/>
          <a:p>
            <a:fld id="{E30A6191-D554-CD40-8FB9-06F3B621137A}" type="slidenum">
              <a:rPr lang="en-FI" smtClean="0"/>
              <a:t>20</a:t>
            </a:fld>
            <a:endParaRPr lang="en-FI"/>
          </a:p>
        </p:txBody>
      </p:sp>
    </p:spTree>
    <p:extLst>
      <p:ext uri="{BB962C8B-B14F-4D97-AF65-F5344CB8AC3E}">
        <p14:creationId xmlns:p14="http://schemas.microsoft.com/office/powerpoint/2010/main" val="246987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Tehtävä: Keskustelu suurpetojen kohtaamisesta </a:t>
            </a:r>
          </a:p>
          <a:p>
            <a:r>
              <a:rPr lang="fi-FI" sz="1200" kern="1200" dirty="0">
                <a:solidFill>
                  <a:schemeClr val="tx1"/>
                </a:solidFill>
                <a:effectLst/>
                <a:latin typeface="+mn-lt"/>
                <a:ea typeface="+mn-ea"/>
                <a:cs typeface="+mn-cs"/>
              </a:rPr>
              <a:t>Keskustelkaa, miltä tuntuisi kohdata suurpeto. Onko luokkalainen tai jonkun tuttu joskus törmännyt suurpetoon?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Suurpedot herättävät paljon tunteita, ja se on ymmärrettävää. On tärkeää, ettei oppilaiden kokemuksia tai niiden herättämiä tunteita arvoteta tai vähätellä. Tarkoitus on kannustaa kuuntelevaan ja avoimeen keskusteluun.</a:t>
            </a:r>
          </a:p>
          <a:p>
            <a:endParaRPr lang="fi-FI" dirty="0"/>
          </a:p>
          <a:p>
            <a:r>
              <a:rPr lang="fi-FI" dirty="0"/>
              <a:t>Ohjeet ja vinkit keskustelun järjestämiseen löytyvät opettajan oppaasta </a:t>
            </a:r>
            <a:r>
              <a:rPr lang="fi-FI" b="1" dirty="0">
                <a:solidFill>
                  <a:srgbClr val="C00000"/>
                </a:solidFill>
              </a:rPr>
              <a:t>(s. X).</a:t>
            </a: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Suurpedon kohtaaminen luonnossa on hyvin harvinaista. Ihmiset ja suurpedot liikkuvat yleensä eri aikoihin vuorokaudesta. Lisäksi eläinten aistit ovat niin hyvät, että ne haistavat ja kuulevat ihmisen jo kaukaa ja piiloutuvat tai pakenevat paikalta. Jos pedon pääsee näkemään turvallisissa olosuhteissa, esimerkiksi riittävän välimatkan päästä, on kohtaaminen unohtumaton elämys.</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satut törmäämään suurpetoon luonnossa, yleensä eläin säikähtää kohtaamista sinua enemmän. Vaaratilanteiden välttämiseksi on hyvä hankkia tietoa siitä, miten kannattaa toimia suurpedon kohdatessa.</a:t>
            </a:r>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71498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Videon YouTube-linkki: </a:t>
            </a:r>
            <a:r>
              <a:rPr lang="fi-FI" sz="1200" u="sng" kern="1200" dirty="0">
                <a:solidFill>
                  <a:schemeClr val="tx1"/>
                </a:solidFill>
                <a:effectLst/>
                <a:latin typeface="+mn-lt"/>
                <a:ea typeface="+mn-ea"/>
                <a:cs typeface="+mn-cs"/>
                <a:hlinkClick r:id="rId3"/>
              </a:rPr>
              <a:t>https://www.youtube.com/watch?v=PgYL43aGvAM</a:t>
            </a:r>
            <a:r>
              <a:rPr lang="fi-FI" sz="1200" kern="1200" dirty="0">
                <a:solidFill>
                  <a:schemeClr val="tx1"/>
                </a:solidFill>
                <a:effectLst/>
                <a:latin typeface="+mn-lt"/>
                <a:ea typeface="+mn-ea"/>
                <a:cs typeface="+mn-cs"/>
              </a:rPr>
              <a:t> </a:t>
            </a:r>
            <a:endParaRPr lang="fi-FI" dirty="0"/>
          </a:p>
          <a:p>
            <a:endParaRPr lang="fi-FI" dirty="0"/>
          </a:p>
          <a:p>
            <a:r>
              <a:rPr lang="fi-FI" dirty="0"/>
              <a:t>Muita videoita suurpetojen kohtaamisista:</a:t>
            </a:r>
          </a:p>
          <a:p>
            <a:pPr lvl="1"/>
            <a:r>
              <a:rPr lang="fi-FI" sz="1200" u="sng" kern="1200" dirty="0">
                <a:solidFill>
                  <a:schemeClr val="tx1"/>
                </a:solidFill>
                <a:effectLst/>
                <a:latin typeface="+mn-lt"/>
                <a:ea typeface="+mn-ea"/>
                <a:cs typeface="+mn-cs"/>
                <a:hlinkClick r:id="rId4"/>
              </a:rPr>
              <a:t>https://www.youtube.com/watch?v=h_nBJX9_BKE</a:t>
            </a:r>
            <a:r>
              <a:rPr lang="fi-FI" sz="1200" kern="1200" dirty="0">
                <a:solidFill>
                  <a:schemeClr val="tx1"/>
                </a:solidFill>
                <a:effectLst/>
                <a:latin typeface="+mn-lt"/>
                <a:ea typeface="+mn-ea"/>
                <a:cs typeface="+mn-cs"/>
              </a:rPr>
              <a:t> </a:t>
            </a:r>
          </a:p>
          <a:p>
            <a:pPr lvl="1"/>
            <a:r>
              <a:rPr lang="fi-FI" sz="1200" u="sng" kern="1200" dirty="0">
                <a:solidFill>
                  <a:schemeClr val="tx1"/>
                </a:solidFill>
                <a:effectLst/>
                <a:latin typeface="+mn-lt"/>
                <a:ea typeface="+mn-ea"/>
                <a:cs typeface="+mn-cs"/>
                <a:hlinkClick r:id="rId5"/>
              </a:rPr>
              <a:t>https://www.mtvuutiset.fi/artikkeli/video-rajavartiosto-kohtasi-pitkospuilla-karhuun-kumpi-se-vaistaa/5946222 /</a:t>
            </a:r>
            <a:r>
              <a:rPr lang="fi-FI" sz="1200" kern="1200" dirty="0">
                <a:solidFill>
                  <a:schemeClr val="tx1"/>
                </a:solidFill>
                <a:effectLst/>
                <a:latin typeface="+mn-lt"/>
                <a:ea typeface="+mn-ea"/>
                <a:cs typeface="+mn-cs"/>
              </a:rPr>
              <a:t> </a:t>
            </a:r>
            <a:r>
              <a:rPr lang="fi-FI" sz="1200" u="sng" kern="1200" dirty="0">
                <a:solidFill>
                  <a:schemeClr val="tx1"/>
                </a:solidFill>
                <a:effectLst/>
                <a:latin typeface="+mn-lt"/>
                <a:ea typeface="+mn-ea"/>
                <a:cs typeface="+mn-cs"/>
                <a:hlinkClick r:id="rId6"/>
              </a:rPr>
              <a:t>https://www.youtube.com/watch?v=18JYfuAV3OI</a:t>
            </a:r>
            <a:r>
              <a:rPr lang="fi-FI" sz="1200" kern="1200" dirty="0">
                <a:solidFill>
                  <a:schemeClr val="tx1"/>
                </a:solidFill>
                <a:effectLst/>
                <a:latin typeface="+mn-lt"/>
                <a:ea typeface="+mn-ea"/>
                <a:cs typeface="+mn-cs"/>
              </a:rPr>
              <a:t> </a:t>
            </a:r>
          </a:p>
          <a:p>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246730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769870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Nuoret sudet voivat käydä vaelluksillaan ihmisasutuksen läheisyydessä.</a:t>
            </a:r>
          </a:p>
          <a:p>
            <a:pPr lvl="0"/>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Nuoret sudet jättävät aikanaan perhelaumansa ja lähtevät etsimään omaa kumppania ja reviiriä. Nuoret sudet ovat kokemattomia, eivätkä ne osaa vältellä ihmistä yhtä hyvin kuin kokeneemmat lajikumppaninsa.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Pihavierailut voivat lisääntyä myös silloin, kun susipari asettuu uudelle alueelle ja opettelee tuntemaan uuden reviirinsä.</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Yleensä susien kulkemisen huomaa öiseen aikaan ilmestyneistä jäljistä. Sutta pääsee näkemään vain harvoin. Myös muiden lajien nuoret yksilöt voivat käydä pihassa.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977777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Karhut saattavat oppia hakemaan ruokaa ihmisten läheltä.</a:t>
            </a:r>
          </a:p>
          <a:p>
            <a:pPr lvl="0"/>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 on viisas eläin, joka oppii nopeasti helpon tavan saada ravintoa. Emo voi opettaa tavan myös pennuilleen, jotka aikuisinakin etsivät ravintoa ihmisten läheisyydestä kuten emo niitä opetti.</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Teurasjätteet ja muu ravinnoksi kelpaava voi houkutella ihmisten lähelle myös susia.</a:t>
            </a:r>
          </a:p>
          <a:p>
            <a:r>
              <a:rPr lang="fi-FI" sz="1200" kern="1200" dirty="0">
                <a:solidFill>
                  <a:schemeClr val="tx1"/>
                </a:solidFill>
                <a:effectLst/>
                <a:latin typeface="+mn-lt"/>
                <a:ea typeface="+mn-ea"/>
                <a:cs typeface="+mn-cs"/>
              </a:rPr>
              <a:t>Älä koskaan ruoki petoja, jotta ne eivät opi hakemaan ruokaa ihmisten läheltä.</a:t>
            </a:r>
            <a:endParaRPr lang="fi-FI" sz="2200"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45557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200" kern="1200" dirty="0">
                <a:solidFill>
                  <a:schemeClr val="tx1"/>
                </a:solidFill>
                <a:effectLst/>
                <a:latin typeface="+mn-lt"/>
                <a:ea typeface="+mn-ea"/>
                <a:cs typeface="+mn-cs"/>
              </a:rPr>
              <a:t>Joskus peto ei huomaa ihmistä tai osaa väistää.</a:t>
            </a:r>
          </a:p>
          <a:p>
            <a:r>
              <a:rPr lang="fi-FI" sz="1200" kern="1200" dirty="0">
                <a:solidFill>
                  <a:schemeClr val="tx1"/>
                </a:solidFill>
                <a:effectLst/>
                <a:latin typeface="+mn-lt"/>
                <a:ea typeface="+mn-ea"/>
                <a:cs typeface="+mn-cs"/>
              </a:rPr>
              <a:t>Esimerkiksi hiljakseen ja rauhassa tuulen alla etenevä marjastaja saattaa joskus yllättää karhun.</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22061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Sairaat eläimet eivät välttämättä pysty saalistamaan itse, ja ne voivat hakea helppoa ravintoa tai suojaa ihmisten läheltä. </a:t>
            </a:r>
            <a:endParaRPr lang="fi-FI" sz="2200"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116945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ideo" Target="https://www.youtube.com/embed/mxarQQXSusA?feature=oembed" TargetMode="Externa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PgYL43aGvAM?feature=oembed" TargetMode="External"/><Relationship Id="rId6" Type="http://schemas.openxmlformats.org/officeDocument/2006/relationships/image" Target="../media/image9.jpe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Suurpetojen kohtaaminen</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AE23B862-98C2-4CBD-8674-58133F4DB1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4.</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Sairaat eläimet eivät pysty saalistamaan itse, ja ne voivat hakea helppoa ravintoa ihmisten läheltä.</a:t>
            </a:r>
          </a:p>
        </p:txBody>
      </p:sp>
      <p:pic>
        <p:nvPicPr>
          <p:cNvPr id="12" name="Kuvan paikkamerkki 11" descr="Ilves nuolee tassuaan.">
            <a:extLst>
              <a:ext uri="{FF2B5EF4-FFF2-40B4-BE49-F238E27FC236}">
                <a16:creationId xmlns:a16="http://schemas.microsoft.com/office/drawing/2014/main" id="{8ABDF805-3E28-42AC-8D1A-7890AD0AE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809469"/>
            <a:ext cx="9172575" cy="5142069"/>
          </a:xfrm>
          <a:prstGeom prst="rect">
            <a:avLst/>
          </a:prstGeom>
        </p:spPr>
      </p:pic>
      <p:sp>
        <p:nvSpPr>
          <p:cNvPr id="14" name="Tekstin paikkamerkki 4">
            <a:extLst>
              <a:ext uri="{FF2B5EF4-FFF2-40B4-BE49-F238E27FC236}">
                <a16:creationId xmlns:a16="http://schemas.microsoft.com/office/drawing/2014/main" id="{00F889C8-8B79-406A-9FA3-3E9FDF027247}"/>
              </a:ext>
            </a:extLst>
          </p:cNvPr>
          <p:cNvSpPr txBox="1">
            <a:spLocks/>
          </p:cNvSpPr>
          <p:nvPr/>
        </p:nvSpPr>
        <p:spPr>
          <a:xfrm rot="1428081">
            <a:off x="8790406" y="1478810"/>
            <a:ext cx="3143787" cy="1184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800" b="1" dirty="0" err="1">
                <a:solidFill>
                  <a:schemeClr val="bg1"/>
                </a:solidFill>
              </a:rPr>
              <a:t>Psst</a:t>
            </a:r>
            <a:r>
              <a:rPr lang="fi-FI" sz="2800" b="1" dirty="0">
                <a:solidFill>
                  <a:schemeClr val="bg1"/>
                </a:solidFill>
              </a:rPr>
              <a:t>! Kuvan ilves ei oikeasti ole sairas, se vain pesee itseään.</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Tree>
    <p:extLst>
      <p:ext uri="{BB962C8B-B14F-4D97-AF65-F5344CB8AC3E}">
        <p14:creationId xmlns:p14="http://schemas.microsoft.com/office/powerpoint/2010/main" val="95972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7A4514-5585-4896-8936-DFE48E08EA91}"/>
              </a:ext>
            </a:extLst>
          </p:cNvPr>
          <p:cNvSpPr>
            <a:spLocks noGrp="1"/>
          </p:cNvSpPr>
          <p:nvPr>
            <p:ph type="title"/>
          </p:nvPr>
        </p:nvSpPr>
        <p:spPr/>
        <p:txBody>
          <a:bodyPr>
            <a:normAutofit fontScale="90000"/>
          </a:bodyPr>
          <a:lstStyle/>
          <a:p>
            <a:r>
              <a:rPr lang="fi-FI" dirty="0"/>
              <a:t>Petoyhdyshenkilö kerää havainnot suurpedoista</a:t>
            </a:r>
          </a:p>
        </p:txBody>
      </p:sp>
      <p:pic>
        <p:nvPicPr>
          <p:cNvPr id="3" name="Online-media 2" title="&quot;Alussa ihmisillä oli huoli sudesta&quot; – Petoyhdyshenkilö kerää havainnot suurpedoista">
            <a:hlinkClick r:id="" action="ppaction://media"/>
            <a:extLst>
              <a:ext uri="{FF2B5EF4-FFF2-40B4-BE49-F238E27FC236}">
                <a16:creationId xmlns:a16="http://schemas.microsoft.com/office/drawing/2014/main" id="{CE3A1983-AC08-400A-A6FD-46B07465FAC6}"/>
              </a:ext>
            </a:extLst>
          </p:cNvPr>
          <p:cNvPicPr>
            <a:picLocks noRot="1" noChangeAspect="1"/>
          </p:cNvPicPr>
          <p:nvPr>
            <a:videoFile r:link="rId1"/>
          </p:nvPr>
        </p:nvPicPr>
        <p:blipFill>
          <a:blip r:embed="rId4"/>
          <a:stretch>
            <a:fillRect/>
          </a:stretch>
        </p:blipFill>
        <p:spPr>
          <a:xfrm>
            <a:off x="2173514" y="1212795"/>
            <a:ext cx="7844972" cy="4432409"/>
          </a:xfrm>
          <a:prstGeom prst="rect">
            <a:avLst/>
          </a:prstGeom>
        </p:spPr>
      </p:pic>
      <p:sp>
        <p:nvSpPr>
          <p:cNvPr id="4" name="Footer Placeholder 5">
            <a:extLst>
              <a:ext uri="{FF2B5EF4-FFF2-40B4-BE49-F238E27FC236}">
                <a16:creationId xmlns:a16="http://schemas.microsoft.com/office/drawing/2014/main" id="{F7E61C82-1957-422A-B5A6-73C0FD3C04C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EEF4A501-4A4B-4C80-BFD1-056BEB522CB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Tree>
    <p:extLst>
      <p:ext uri="{BB962C8B-B14F-4D97-AF65-F5344CB8AC3E}">
        <p14:creationId xmlns:p14="http://schemas.microsoft.com/office/powerpoint/2010/main" val="287982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Uhkaaviin ja vaarallisiin suurpetoihin puututaan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Uhkaava peto voidaan säikäyttää tiehensä.</a:t>
            </a:r>
          </a:p>
          <a:p>
            <a:r>
              <a:rPr lang="fi-FI" sz="2400" dirty="0"/>
              <a:t>Vaarallinen peto voidaan myös poistaa eli ampua poikkeusluvalla.</a:t>
            </a:r>
          </a:p>
        </p:txBody>
      </p:sp>
      <p:pic>
        <p:nvPicPr>
          <p:cNvPr id="12" name="Kuvan paikkamerkki 11" descr="Mies kerää suden jätöksen pussiin.">
            <a:extLst>
              <a:ext uri="{FF2B5EF4-FFF2-40B4-BE49-F238E27FC236}">
                <a16:creationId xmlns:a16="http://schemas.microsoft.com/office/drawing/2014/main" id="{AA925110-F9CC-4008-A4C7-A7EE20CB3A4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48972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77068" y="555967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Mikael Luoma / Suomen riistakeskus</a:t>
            </a:r>
            <a:endParaRPr lang="fi-FI" dirty="0"/>
          </a:p>
        </p:txBody>
      </p:sp>
      <p:sp>
        <p:nvSpPr>
          <p:cNvPr id="13" name="Tekstin paikkamerkki 4">
            <a:extLst>
              <a:ext uri="{FF2B5EF4-FFF2-40B4-BE49-F238E27FC236}">
                <a16:creationId xmlns:a16="http://schemas.microsoft.com/office/drawing/2014/main" id="{36A5FFB3-B1F0-43DB-A90D-C1EA5F1024B7}"/>
              </a:ext>
            </a:extLst>
          </p:cNvPr>
          <p:cNvSpPr txBox="1">
            <a:spLocks/>
          </p:cNvSpPr>
          <p:nvPr/>
        </p:nvSpPr>
        <p:spPr>
          <a:xfrm rot="436150">
            <a:off x="9096895" y="1975114"/>
            <a:ext cx="3143787" cy="1413869"/>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800" b="1" dirty="0"/>
              <a:t>Alueen susista saadaan tietoa keräämällä ulostenäytteitä.</a:t>
            </a:r>
          </a:p>
        </p:txBody>
      </p:sp>
      <p:cxnSp>
        <p:nvCxnSpPr>
          <p:cNvPr id="14" name="Curved Connector 16">
            <a:extLst>
              <a:ext uri="{FF2B5EF4-FFF2-40B4-BE49-F238E27FC236}">
                <a16:creationId xmlns:a16="http://schemas.microsoft.com/office/drawing/2014/main" id="{39140FCE-CA1C-45B3-8ADA-57AADEA4431F}"/>
              </a:ext>
              <a:ext uri="{C183D7F6-B498-43B3-948B-1728B52AA6E4}">
                <adec:decorative xmlns:adec="http://schemas.microsoft.com/office/drawing/2017/decorative" val="1"/>
              </a:ext>
            </a:extLst>
          </p:cNvPr>
          <p:cNvCxnSpPr/>
          <p:nvPr/>
        </p:nvCxnSpPr>
        <p:spPr>
          <a:xfrm rot="5400000">
            <a:off x="9392692" y="2986977"/>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59162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 5" descr="Retkeilijä syysmetsässä">
            <a:extLst>
              <a:ext uri="{FF2B5EF4-FFF2-40B4-BE49-F238E27FC236}">
                <a16:creationId xmlns:a16="http://schemas.microsoft.com/office/drawing/2014/main" id="{7DC23CA2-C4C5-4594-A127-014193067AB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704538"/>
            <a:ext cx="12192001" cy="5441429"/>
          </a:xfrm>
          <a:prstGeom prst="rect">
            <a:avLst/>
          </a:prstGeom>
        </p:spPr>
      </p:pic>
      <p:sp>
        <p:nvSpPr>
          <p:cNvPr id="15" name="Otsikko 1">
            <a:extLst>
              <a:ext uri="{FF2B5EF4-FFF2-40B4-BE49-F238E27FC236}">
                <a16:creationId xmlns:a16="http://schemas.microsoft.com/office/drawing/2014/main" id="{46EA8876-0F51-4FAC-9D2A-19CB17B3D3DB}"/>
              </a:ext>
            </a:extLst>
          </p:cNvPr>
          <p:cNvSpPr>
            <a:spLocks noGrp="1"/>
          </p:cNvSpPr>
          <p:nvPr>
            <p:ph type="title"/>
          </p:nvPr>
        </p:nvSpPr>
        <p:spPr>
          <a:xfrm>
            <a:off x="2011180" y="365126"/>
            <a:ext cx="8169639" cy="723446"/>
          </a:xfrm>
          <a:solidFill>
            <a:srgbClr val="846E58"/>
          </a:solidFill>
        </p:spPr>
        <p:txBody>
          <a:bodyPr/>
          <a:lstStyle/>
          <a:p>
            <a:r>
              <a:rPr lang="fi-FI" dirty="0">
                <a:solidFill>
                  <a:schemeClr val="bg1"/>
                </a:solidFill>
              </a:rPr>
              <a:t>Pedon kohtaaminen voi jännittää</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5788337"/>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Tree>
    <p:extLst>
      <p:ext uri="{BB962C8B-B14F-4D97-AF65-F5344CB8AC3E}">
        <p14:creationId xmlns:p14="http://schemas.microsoft.com/office/powerpoint/2010/main" val="153732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8AD3-CD60-48F5-AB77-73606D0463D7}"/>
              </a:ext>
            </a:extLst>
          </p:cNvPr>
          <p:cNvSpPr>
            <a:spLocks noGrp="1"/>
          </p:cNvSpPr>
          <p:nvPr>
            <p:ph type="ctrTitle"/>
          </p:nvPr>
        </p:nvSpPr>
        <p:spPr/>
        <p:txBody>
          <a:bodyPr/>
          <a:lstStyle/>
          <a:p>
            <a:r>
              <a:rPr lang="fi-FI" dirty="0"/>
              <a:t>Miten suurpedon kohtaamisen voi välttää?</a:t>
            </a:r>
          </a:p>
        </p:txBody>
      </p:sp>
      <p:sp>
        <p:nvSpPr>
          <p:cNvPr id="3" name="Footer Placeholder 5">
            <a:extLst>
              <a:ext uri="{FF2B5EF4-FFF2-40B4-BE49-F238E27FC236}">
                <a16:creationId xmlns:a16="http://schemas.microsoft.com/office/drawing/2014/main" id="{07826093-19E6-4AB7-8EE2-A290F0CB641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A8C5003D-36F3-4535-87B8-C174D5D74A0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dirty="0">
              <a:solidFill>
                <a:srgbClr val="B2CDE5"/>
              </a:solidFill>
            </a:endParaRPr>
          </a:p>
        </p:txBody>
      </p:sp>
    </p:spTree>
    <p:extLst>
      <p:ext uri="{BB962C8B-B14F-4D97-AF65-F5344CB8AC3E}">
        <p14:creationId xmlns:p14="http://schemas.microsoft.com/office/powerpoint/2010/main" val="859332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Kuvan paikkamerkki 17" descr="Laulava punarinta">
            <a:extLst>
              <a:ext uri="{FF2B5EF4-FFF2-40B4-BE49-F238E27FC236}">
                <a16:creationId xmlns:a16="http://schemas.microsoft.com/office/drawing/2014/main" id="{02260D4F-147A-49CB-A9CD-233D21699E8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673010"/>
            <a:ext cx="12192000" cy="5491686"/>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739086">
            <a:off x="1211263" y="933450"/>
            <a:ext cx="3476625" cy="498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tx1"/>
                </a:solidFill>
                <a:effectLst/>
                <a:uLnTx/>
                <a:uFillTx/>
                <a:latin typeface="+mn-lt"/>
                <a:ea typeface="+mn-ea"/>
                <a:cs typeface="+mn-cs"/>
              </a:rPr>
              <a:t>Pidä meteliä!</a:t>
            </a:r>
            <a:endParaRPr kumimoji="0" lang="fi-FI" sz="3200" b="1" i="0" u="none" strike="noStrike" kern="1200" cap="none" spc="0" normalizeH="0" baseline="0" noProof="0" dirty="0">
              <a:ln>
                <a:noFill/>
              </a:ln>
              <a:solidFill>
                <a:schemeClr val="tx1"/>
              </a:solidFill>
              <a:effectLst/>
              <a:uLnTx/>
              <a:uFillTx/>
              <a:latin typeface="+mn-lt"/>
              <a:ea typeface="+mn-ea"/>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15</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Pixabay</a:t>
            </a:r>
            <a:endParaRPr lang="fi-FI" dirty="0"/>
          </a:p>
        </p:txBody>
      </p:sp>
    </p:spTree>
    <p:extLst>
      <p:ext uri="{BB962C8B-B14F-4D97-AF65-F5344CB8AC3E}">
        <p14:creationId xmlns:p14="http://schemas.microsoft.com/office/powerpoint/2010/main" val="164910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Ahma, jolla on saalis suussa.">
            <a:extLst>
              <a:ext uri="{FF2B5EF4-FFF2-40B4-BE49-F238E27FC236}">
                <a16:creationId xmlns:a16="http://schemas.microsoft.com/office/drawing/2014/main" id="{7D2BBA72-B27B-4D11-836F-E3CD44218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673010"/>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061594">
            <a:off x="1017588" y="1355725"/>
            <a:ext cx="3476625" cy="2928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Siivoa kotipihalta pois kaikki syötävä.</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Poistu paikalta, jos löydät luonnosta pedon tappaman eläimen.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16</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Pixabay</a:t>
            </a:r>
            <a:endParaRPr lang="fi-FI" dirty="0"/>
          </a:p>
        </p:txBody>
      </p:sp>
    </p:spTree>
    <p:extLst>
      <p:ext uri="{BB962C8B-B14F-4D97-AF65-F5344CB8AC3E}">
        <p14:creationId xmlns:p14="http://schemas.microsoft.com/office/powerpoint/2010/main" val="89299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40BB9F-C149-45BF-9DDF-5041B46C9239}"/>
              </a:ext>
            </a:extLst>
          </p:cNvPr>
          <p:cNvSpPr>
            <a:spLocks noGrp="1"/>
          </p:cNvSpPr>
          <p:nvPr>
            <p:ph type="ctrTitle"/>
          </p:nvPr>
        </p:nvSpPr>
        <p:spPr/>
        <p:txBody>
          <a:bodyPr/>
          <a:lstStyle/>
          <a:p>
            <a:r>
              <a:rPr lang="fi-FI" dirty="0"/>
              <a:t>Miten kannattaa toimia, jos kohtaat suurpedon?</a:t>
            </a:r>
          </a:p>
        </p:txBody>
      </p:sp>
      <p:sp>
        <p:nvSpPr>
          <p:cNvPr id="3" name="Footer Placeholder 5">
            <a:extLst>
              <a:ext uri="{FF2B5EF4-FFF2-40B4-BE49-F238E27FC236}">
                <a16:creationId xmlns:a16="http://schemas.microsoft.com/office/drawing/2014/main" id="{3EF372D3-2794-4727-A5B4-6B455DE70834}"/>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DAE3161F-66AB-49D5-864C-92109EADDFC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17</a:t>
            </a:fld>
            <a:endParaRPr lang="en-FI" sz="1000" dirty="0">
              <a:solidFill>
                <a:schemeClr val="bg1"/>
              </a:solidFill>
            </a:endParaRPr>
          </a:p>
        </p:txBody>
      </p:sp>
    </p:spTree>
    <p:extLst>
      <p:ext uri="{BB962C8B-B14F-4D97-AF65-F5344CB8AC3E}">
        <p14:creationId xmlns:p14="http://schemas.microsoft.com/office/powerpoint/2010/main" val="1313340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Suden kohtaaminen</a:t>
            </a:r>
          </a:p>
        </p:txBody>
      </p:sp>
      <p:grpSp>
        <p:nvGrpSpPr>
          <p:cNvPr id="9" name="Group 38975">
            <a:extLst>
              <a:ext uri="{FF2B5EF4-FFF2-40B4-BE49-F238E27FC236}">
                <a16:creationId xmlns:a16="http://schemas.microsoft.com/office/drawing/2014/main" id="{055A88D8-7066-475A-9F78-40A58236459F}"/>
              </a:ext>
              <a:ext uri="{C183D7F6-B498-43B3-948B-1728B52AA6E4}">
                <adec:decorative xmlns:adec="http://schemas.microsoft.com/office/drawing/2017/decorative" val="1"/>
              </a:ext>
            </a:extLst>
          </p:cNvPr>
          <p:cNvGrpSpPr/>
          <p:nvPr/>
        </p:nvGrpSpPr>
        <p:grpSpPr>
          <a:xfrm flipH="1">
            <a:off x="1083838" y="2137038"/>
            <a:ext cx="3899899" cy="2583923"/>
            <a:chOff x="10467975" y="2397125"/>
            <a:chExt cx="1289050" cy="854075"/>
          </a:xfrm>
          <a:solidFill>
            <a:srgbClr val="846E58"/>
          </a:solidFill>
        </p:grpSpPr>
        <p:sp>
          <p:nvSpPr>
            <p:cNvPr id="10" name="Freeform 20">
              <a:extLst>
                <a:ext uri="{FF2B5EF4-FFF2-40B4-BE49-F238E27FC236}">
                  <a16:creationId xmlns:a16="http://schemas.microsoft.com/office/drawing/2014/main" id="{3ACA3A12-D5E3-4C9A-93D9-238E84656D5D}"/>
                </a:ext>
              </a:extLst>
            </p:cNvPr>
            <p:cNvSpPr>
              <a:spLocks/>
            </p:cNvSpPr>
            <p:nvPr/>
          </p:nvSpPr>
          <p:spPr bwMode="auto">
            <a:xfrm>
              <a:off x="10467975" y="2397125"/>
              <a:ext cx="1289050" cy="854075"/>
            </a:xfrm>
            <a:custGeom>
              <a:avLst/>
              <a:gdLst>
                <a:gd name="T0" fmla="*/ 12 w 812"/>
                <a:gd name="T1" fmla="*/ 306 h 538"/>
                <a:gd name="T2" fmla="*/ 26 w 812"/>
                <a:gd name="T3" fmla="*/ 220 h 538"/>
                <a:gd name="T4" fmla="*/ 30 w 812"/>
                <a:gd name="T5" fmla="*/ 208 h 538"/>
                <a:gd name="T6" fmla="*/ 40 w 812"/>
                <a:gd name="T7" fmla="*/ 182 h 538"/>
                <a:gd name="T8" fmla="*/ 58 w 812"/>
                <a:gd name="T9" fmla="*/ 162 h 538"/>
                <a:gd name="T10" fmla="*/ 78 w 812"/>
                <a:gd name="T11" fmla="*/ 144 h 538"/>
                <a:gd name="T12" fmla="*/ 90 w 812"/>
                <a:gd name="T13" fmla="*/ 138 h 538"/>
                <a:gd name="T14" fmla="*/ 116 w 812"/>
                <a:gd name="T15" fmla="*/ 130 h 538"/>
                <a:gd name="T16" fmla="*/ 138 w 812"/>
                <a:gd name="T17" fmla="*/ 126 h 538"/>
                <a:gd name="T18" fmla="*/ 434 w 812"/>
                <a:gd name="T19" fmla="*/ 112 h 538"/>
                <a:gd name="T20" fmla="*/ 478 w 812"/>
                <a:gd name="T21" fmla="*/ 108 h 538"/>
                <a:gd name="T22" fmla="*/ 630 w 812"/>
                <a:gd name="T23" fmla="*/ 52 h 538"/>
                <a:gd name="T24" fmla="*/ 680 w 812"/>
                <a:gd name="T25" fmla="*/ 0 h 538"/>
                <a:gd name="T26" fmla="*/ 726 w 812"/>
                <a:gd name="T27" fmla="*/ 8 h 538"/>
                <a:gd name="T28" fmla="*/ 760 w 812"/>
                <a:gd name="T29" fmla="*/ 108 h 538"/>
                <a:gd name="T30" fmla="*/ 810 w 812"/>
                <a:gd name="T31" fmla="*/ 176 h 538"/>
                <a:gd name="T32" fmla="*/ 812 w 812"/>
                <a:gd name="T33" fmla="*/ 180 h 538"/>
                <a:gd name="T34" fmla="*/ 810 w 812"/>
                <a:gd name="T35" fmla="*/ 186 h 538"/>
                <a:gd name="T36" fmla="*/ 774 w 812"/>
                <a:gd name="T37" fmla="*/ 204 h 538"/>
                <a:gd name="T38" fmla="*/ 574 w 812"/>
                <a:gd name="T39" fmla="*/ 328 h 538"/>
                <a:gd name="T40" fmla="*/ 556 w 812"/>
                <a:gd name="T41" fmla="*/ 510 h 538"/>
                <a:gd name="T42" fmla="*/ 578 w 812"/>
                <a:gd name="T43" fmla="*/ 538 h 538"/>
                <a:gd name="T44" fmla="*/ 518 w 812"/>
                <a:gd name="T45" fmla="*/ 334 h 538"/>
                <a:gd name="T46" fmla="*/ 302 w 812"/>
                <a:gd name="T47" fmla="*/ 330 h 538"/>
                <a:gd name="T48" fmla="*/ 150 w 812"/>
                <a:gd name="T49" fmla="*/ 418 h 538"/>
                <a:gd name="T50" fmla="*/ 84 w 812"/>
                <a:gd name="T51" fmla="*/ 514 h 538"/>
                <a:gd name="T52" fmla="*/ 106 w 812"/>
                <a:gd name="T53" fmla="*/ 536 h 538"/>
                <a:gd name="T54" fmla="*/ 42 w 812"/>
                <a:gd name="T55" fmla="*/ 452 h 538"/>
                <a:gd name="T56" fmla="*/ 86 w 812"/>
                <a:gd name="T57" fmla="*/ 288 h 538"/>
                <a:gd name="T58" fmla="*/ 84 w 812"/>
                <a:gd name="T59" fmla="*/ 286 h 538"/>
                <a:gd name="T60" fmla="*/ 80 w 812"/>
                <a:gd name="T61" fmla="*/ 286 h 538"/>
                <a:gd name="T62" fmla="*/ 60 w 812"/>
                <a:gd name="T63" fmla="*/ 360 h 538"/>
                <a:gd name="T64" fmla="*/ 56 w 812"/>
                <a:gd name="T65" fmla="*/ 378 h 538"/>
                <a:gd name="T66" fmla="*/ 40 w 812"/>
                <a:gd name="T67" fmla="*/ 408 h 538"/>
                <a:gd name="T68" fmla="*/ 10 w 812"/>
                <a:gd name="T69" fmla="*/ 444 h 538"/>
                <a:gd name="T70" fmla="*/ 8 w 812"/>
                <a:gd name="T71" fmla="*/ 446 h 538"/>
                <a:gd name="T72" fmla="*/ 2 w 812"/>
                <a:gd name="T73" fmla="*/ 442 h 538"/>
                <a:gd name="T74" fmla="*/ 12 w 812"/>
                <a:gd name="T75" fmla="*/ 30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2" h="538">
                  <a:moveTo>
                    <a:pt x="12" y="306"/>
                  </a:moveTo>
                  <a:lnTo>
                    <a:pt x="12" y="306"/>
                  </a:lnTo>
                  <a:lnTo>
                    <a:pt x="16" y="264"/>
                  </a:lnTo>
                  <a:lnTo>
                    <a:pt x="26" y="220"/>
                  </a:lnTo>
                  <a:lnTo>
                    <a:pt x="26" y="220"/>
                  </a:lnTo>
                  <a:lnTo>
                    <a:pt x="30" y="208"/>
                  </a:lnTo>
                  <a:lnTo>
                    <a:pt x="34" y="194"/>
                  </a:lnTo>
                  <a:lnTo>
                    <a:pt x="40" y="182"/>
                  </a:lnTo>
                  <a:lnTo>
                    <a:pt x="48" y="172"/>
                  </a:lnTo>
                  <a:lnTo>
                    <a:pt x="58" y="162"/>
                  </a:lnTo>
                  <a:lnTo>
                    <a:pt x="66" y="152"/>
                  </a:lnTo>
                  <a:lnTo>
                    <a:pt x="78" y="144"/>
                  </a:lnTo>
                  <a:lnTo>
                    <a:pt x="90" y="138"/>
                  </a:lnTo>
                  <a:lnTo>
                    <a:pt x="90" y="138"/>
                  </a:lnTo>
                  <a:lnTo>
                    <a:pt x="96" y="136"/>
                  </a:lnTo>
                  <a:lnTo>
                    <a:pt x="116" y="130"/>
                  </a:lnTo>
                  <a:lnTo>
                    <a:pt x="116" y="130"/>
                  </a:lnTo>
                  <a:lnTo>
                    <a:pt x="138" y="126"/>
                  </a:lnTo>
                  <a:lnTo>
                    <a:pt x="434" y="112"/>
                  </a:lnTo>
                  <a:lnTo>
                    <a:pt x="434" y="112"/>
                  </a:lnTo>
                  <a:lnTo>
                    <a:pt x="456" y="112"/>
                  </a:lnTo>
                  <a:lnTo>
                    <a:pt x="478" y="108"/>
                  </a:lnTo>
                  <a:lnTo>
                    <a:pt x="572" y="86"/>
                  </a:lnTo>
                  <a:lnTo>
                    <a:pt x="630" y="52"/>
                  </a:lnTo>
                  <a:lnTo>
                    <a:pt x="648" y="52"/>
                  </a:lnTo>
                  <a:lnTo>
                    <a:pt x="680" y="0"/>
                  </a:lnTo>
                  <a:lnTo>
                    <a:pt x="692" y="42"/>
                  </a:lnTo>
                  <a:lnTo>
                    <a:pt x="726" y="8"/>
                  </a:lnTo>
                  <a:lnTo>
                    <a:pt x="722" y="72"/>
                  </a:lnTo>
                  <a:lnTo>
                    <a:pt x="760" y="108"/>
                  </a:lnTo>
                  <a:lnTo>
                    <a:pt x="762" y="130"/>
                  </a:lnTo>
                  <a:lnTo>
                    <a:pt x="810" y="176"/>
                  </a:lnTo>
                  <a:lnTo>
                    <a:pt x="810" y="176"/>
                  </a:lnTo>
                  <a:lnTo>
                    <a:pt x="812" y="180"/>
                  </a:lnTo>
                  <a:lnTo>
                    <a:pt x="812" y="184"/>
                  </a:lnTo>
                  <a:lnTo>
                    <a:pt x="810" y="186"/>
                  </a:lnTo>
                  <a:lnTo>
                    <a:pt x="808" y="190"/>
                  </a:lnTo>
                  <a:lnTo>
                    <a:pt x="774" y="204"/>
                  </a:lnTo>
                  <a:lnTo>
                    <a:pt x="692" y="184"/>
                  </a:lnTo>
                  <a:lnTo>
                    <a:pt x="574" y="328"/>
                  </a:lnTo>
                  <a:lnTo>
                    <a:pt x="574" y="328"/>
                  </a:lnTo>
                  <a:lnTo>
                    <a:pt x="556" y="510"/>
                  </a:lnTo>
                  <a:lnTo>
                    <a:pt x="586" y="518"/>
                  </a:lnTo>
                  <a:lnTo>
                    <a:pt x="578" y="538"/>
                  </a:lnTo>
                  <a:lnTo>
                    <a:pt x="524" y="538"/>
                  </a:lnTo>
                  <a:lnTo>
                    <a:pt x="518" y="334"/>
                  </a:lnTo>
                  <a:lnTo>
                    <a:pt x="516" y="334"/>
                  </a:lnTo>
                  <a:lnTo>
                    <a:pt x="302" y="330"/>
                  </a:lnTo>
                  <a:lnTo>
                    <a:pt x="200" y="314"/>
                  </a:lnTo>
                  <a:lnTo>
                    <a:pt x="150" y="418"/>
                  </a:lnTo>
                  <a:lnTo>
                    <a:pt x="88" y="458"/>
                  </a:lnTo>
                  <a:lnTo>
                    <a:pt x="84" y="514"/>
                  </a:lnTo>
                  <a:lnTo>
                    <a:pt x="112" y="522"/>
                  </a:lnTo>
                  <a:lnTo>
                    <a:pt x="106" y="536"/>
                  </a:lnTo>
                  <a:lnTo>
                    <a:pt x="52" y="536"/>
                  </a:lnTo>
                  <a:lnTo>
                    <a:pt x="42" y="452"/>
                  </a:lnTo>
                  <a:lnTo>
                    <a:pt x="100" y="390"/>
                  </a:lnTo>
                  <a:lnTo>
                    <a:pt x="86" y="288"/>
                  </a:lnTo>
                  <a:lnTo>
                    <a:pt x="86" y="288"/>
                  </a:lnTo>
                  <a:lnTo>
                    <a:pt x="84" y="286"/>
                  </a:lnTo>
                  <a:lnTo>
                    <a:pt x="82" y="286"/>
                  </a:lnTo>
                  <a:lnTo>
                    <a:pt x="80" y="286"/>
                  </a:lnTo>
                  <a:lnTo>
                    <a:pt x="80" y="288"/>
                  </a:lnTo>
                  <a:lnTo>
                    <a:pt x="60" y="360"/>
                  </a:lnTo>
                  <a:lnTo>
                    <a:pt x="60" y="360"/>
                  </a:lnTo>
                  <a:lnTo>
                    <a:pt x="56" y="378"/>
                  </a:lnTo>
                  <a:lnTo>
                    <a:pt x="48" y="392"/>
                  </a:lnTo>
                  <a:lnTo>
                    <a:pt x="40" y="408"/>
                  </a:lnTo>
                  <a:lnTo>
                    <a:pt x="30" y="422"/>
                  </a:lnTo>
                  <a:lnTo>
                    <a:pt x="10" y="444"/>
                  </a:lnTo>
                  <a:lnTo>
                    <a:pt x="10" y="444"/>
                  </a:lnTo>
                  <a:lnTo>
                    <a:pt x="8" y="446"/>
                  </a:lnTo>
                  <a:lnTo>
                    <a:pt x="4" y="444"/>
                  </a:lnTo>
                  <a:lnTo>
                    <a:pt x="2" y="442"/>
                  </a:lnTo>
                  <a:lnTo>
                    <a:pt x="0" y="440"/>
                  </a:lnTo>
                  <a:lnTo>
                    <a:pt x="12" y="3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dirty="0"/>
            </a:p>
          </p:txBody>
        </p:sp>
        <p:sp>
          <p:nvSpPr>
            <p:cNvPr id="11" name="Freeform 21">
              <a:extLst>
                <a:ext uri="{FF2B5EF4-FFF2-40B4-BE49-F238E27FC236}">
                  <a16:creationId xmlns:a16="http://schemas.microsoft.com/office/drawing/2014/main" id="{F182118D-8D90-4C7F-9B5E-D02E1D3EFACE}"/>
                </a:ext>
              </a:extLst>
            </p:cNvPr>
            <p:cNvSpPr>
              <a:spLocks/>
            </p:cNvSpPr>
            <p:nvPr/>
          </p:nvSpPr>
          <p:spPr bwMode="auto">
            <a:xfrm>
              <a:off x="11150600" y="2974975"/>
              <a:ext cx="95250" cy="238125"/>
            </a:xfrm>
            <a:custGeom>
              <a:avLst/>
              <a:gdLst>
                <a:gd name="T0" fmla="*/ 50 w 60"/>
                <a:gd name="T1" fmla="*/ 0 h 150"/>
                <a:gd name="T2" fmla="*/ 38 w 60"/>
                <a:gd name="T3" fmla="*/ 124 h 150"/>
                <a:gd name="T4" fmla="*/ 60 w 60"/>
                <a:gd name="T5" fmla="*/ 130 h 150"/>
                <a:gd name="T6" fmla="*/ 60 w 60"/>
                <a:gd name="T7" fmla="*/ 150 h 150"/>
                <a:gd name="T8" fmla="*/ 6 w 60"/>
                <a:gd name="T9" fmla="*/ 150 h 150"/>
                <a:gd name="T10" fmla="*/ 0 w 60"/>
                <a:gd name="T11" fmla="*/ 0 h 150"/>
                <a:gd name="T12" fmla="*/ 50 w 6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60" h="150">
                  <a:moveTo>
                    <a:pt x="50" y="0"/>
                  </a:moveTo>
                  <a:lnTo>
                    <a:pt x="38" y="124"/>
                  </a:lnTo>
                  <a:lnTo>
                    <a:pt x="60" y="130"/>
                  </a:lnTo>
                  <a:lnTo>
                    <a:pt x="60" y="150"/>
                  </a:lnTo>
                  <a:lnTo>
                    <a:pt x="6" y="150"/>
                  </a:lnTo>
                  <a:lnTo>
                    <a:pt x="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Freeform 22">
              <a:extLst>
                <a:ext uri="{FF2B5EF4-FFF2-40B4-BE49-F238E27FC236}">
                  <a16:creationId xmlns:a16="http://schemas.microsoft.com/office/drawing/2014/main" id="{2D2DA7A9-F6BB-45A6-9129-FE0CC4506C45}"/>
                </a:ext>
              </a:extLst>
            </p:cNvPr>
            <p:cNvSpPr>
              <a:spLocks/>
            </p:cNvSpPr>
            <p:nvPr/>
          </p:nvSpPr>
          <p:spPr bwMode="auto">
            <a:xfrm>
              <a:off x="10712450" y="2952750"/>
              <a:ext cx="177800" cy="269875"/>
            </a:xfrm>
            <a:custGeom>
              <a:avLst/>
              <a:gdLst>
                <a:gd name="T0" fmla="*/ 112 w 112"/>
                <a:gd name="T1" fmla="*/ 8 h 170"/>
                <a:gd name="T2" fmla="*/ 92 w 112"/>
                <a:gd name="T3" fmla="*/ 48 h 170"/>
                <a:gd name="T4" fmla="*/ 40 w 112"/>
                <a:gd name="T5" fmla="*/ 100 h 170"/>
                <a:gd name="T6" fmla="*/ 38 w 112"/>
                <a:gd name="T7" fmla="*/ 142 h 170"/>
                <a:gd name="T8" fmla="*/ 66 w 112"/>
                <a:gd name="T9" fmla="*/ 150 h 170"/>
                <a:gd name="T10" fmla="*/ 60 w 112"/>
                <a:gd name="T11" fmla="*/ 170 h 170"/>
                <a:gd name="T12" fmla="*/ 6 w 112"/>
                <a:gd name="T13" fmla="*/ 170 h 170"/>
                <a:gd name="T14" fmla="*/ 0 w 112"/>
                <a:gd name="T15" fmla="*/ 106 h 170"/>
                <a:gd name="T16" fmla="*/ 24 w 112"/>
                <a:gd name="T17" fmla="*/ 80 h 170"/>
                <a:gd name="T18" fmla="*/ 24 w 112"/>
                <a:gd name="T19" fmla="*/ 80 h 170"/>
                <a:gd name="T20" fmla="*/ 32 w 112"/>
                <a:gd name="T21" fmla="*/ 68 h 170"/>
                <a:gd name="T22" fmla="*/ 38 w 112"/>
                <a:gd name="T23" fmla="*/ 56 h 170"/>
                <a:gd name="T24" fmla="*/ 66 w 112"/>
                <a:gd name="T25" fmla="*/ 0 h 170"/>
                <a:gd name="T26" fmla="*/ 112 w 112"/>
                <a:gd name="T27" fmla="*/ 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 h="170">
                  <a:moveTo>
                    <a:pt x="112" y="8"/>
                  </a:moveTo>
                  <a:lnTo>
                    <a:pt x="92" y="48"/>
                  </a:lnTo>
                  <a:lnTo>
                    <a:pt x="40" y="100"/>
                  </a:lnTo>
                  <a:lnTo>
                    <a:pt x="38" y="142"/>
                  </a:lnTo>
                  <a:lnTo>
                    <a:pt x="66" y="150"/>
                  </a:lnTo>
                  <a:lnTo>
                    <a:pt x="60" y="170"/>
                  </a:lnTo>
                  <a:lnTo>
                    <a:pt x="6" y="170"/>
                  </a:lnTo>
                  <a:lnTo>
                    <a:pt x="0" y="106"/>
                  </a:lnTo>
                  <a:lnTo>
                    <a:pt x="24" y="80"/>
                  </a:lnTo>
                  <a:lnTo>
                    <a:pt x="24" y="80"/>
                  </a:lnTo>
                  <a:lnTo>
                    <a:pt x="32" y="68"/>
                  </a:lnTo>
                  <a:lnTo>
                    <a:pt x="38" y="56"/>
                  </a:lnTo>
                  <a:lnTo>
                    <a:pt x="66" y="0"/>
                  </a:lnTo>
                  <a:lnTo>
                    <a:pt x="1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fi-FI" sz="2400" i="0" dirty="0">
                <a:latin typeface="+mj-lt"/>
              </a:rPr>
              <a:t>Pidä ääntä. Todennäköisesti susi ei ole vielä huomannut sinua ja säikähtää tiehensä, kun esimerkiksi lyöt käsiä yhteen.</a:t>
            </a:r>
          </a:p>
          <a:p>
            <a:pPr marL="457200" indent="-457200" algn="l">
              <a:buFont typeface="+mj-lt"/>
              <a:buAutoNum type="arabicPeriod"/>
            </a:pPr>
            <a:r>
              <a:rPr lang="fi-FI" sz="2400" i="0" dirty="0">
                <a:latin typeface="+mj-lt"/>
              </a:rPr>
              <a:t>Poistu paikalta rauhallisesti. Älä juokse.</a:t>
            </a:r>
          </a:p>
          <a:p>
            <a:pPr marL="457200" indent="-457200" algn="l">
              <a:buFont typeface="+mj-lt"/>
              <a:buAutoNum type="arabicPeriod"/>
            </a:pPr>
            <a:r>
              <a:rPr lang="fi-FI" sz="2400" i="0" dirty="0">
                <a:latin typeface="+mj-lt"/>
              </a:rPr>
              <a:t>Jos susi seuraa sinua, jatka rauhallisesti matkaasi.</a:t>
            </a:r>
          </a:p>
          <a:p>
            <a:pPr marL="457200" indent="-457200" algn="l">
              <a:buFont typeface="+mj-lt"/>
              <a:buAutoNum type="arabicPeriod"/>
            </a:pPr>
            <a:r>
              <a:rPr lang="fi-FI" sz="2400" i="0" dirty="0">
                <a:latin typeface="+mj-lt"/>
              </a:rPr>
              <a:t>Jos olet ulkona koiran kanssa, pidä koira kaukana sudesta.</a:t>
            </a:r>
          </a:p>
          <a:p>
            <a:pPr algn="l"/>
            <a:endParaRPr lang="fi-FI" sz="2400" i="0" dirty="0">
              <a:latin typeface="+mj-lt"/>
            </a:endParaRPr>
          </a:p>
          <a:p>
            <a:pPr algn="l"/>
            <a:r>
              <a:rPr lang="fi-FI" sz="2400" i="0" dirty="0">
                <a:latin typeface="+mj-lt"/>
              </a:rPr>
              <a:t>Susi ei ole hyökännyt ihmisen kimppuun Suomessa pitkään aikaan, mutta aina kannattaa olla varovainen.</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38976">
            <a:extLst>
              <a:ext uri="{FF2B5EF4-FFF2-40B4-BE49-F238E27FC236}">
                <a16:creationId xmlns:a16="http://schemas.microsoft.com/office/drawing/2014/main" id="{F21E6C36-79F0-4D4F-99ED-3E4D8B587859}"/>
              </a:ext>
              <a:ext uri="{C183D7F6-B498-43B3-948B-1728B52AA6E4}">
                <adec:decorative xmlns:adec="http://schemas.microsoft.com/office/drawing/2017/decorative" val="1"/>
              </a:ext>
            </a:extLst>
          </p:cNvPr>
          <p:cNvGrpSpPr/>
          <p:nvPr/>
        </p:nvGrpSpPr>
        <p:grpSpPr>
          <a:xfrm>
            <a:off x="957233" y="2137038"/>
            <a:ext cx="3922573" cy="2583923"/>
            <a:chOff x="8385175" y="2111375"/>
            <a:chExt cx="1470025" cy="949325"/>
          </a:xfrm>
          <a:solidFill>
            <a:srgbClr val="846E58"/>
          </a:solidFill>
        </p:grpSpPr>
        <p:sp>
          <p:nvSpPr>
            <p:cNvPr id="14" name="Freeform 8">
              <a:extLst>
                <a:ext uri="{FF2B5EF4-FFF2-40B4-BE49-F238E27FC236}">
                  <a16:creationId xmlns:a16="http://schemas.microsoft.com/office/drawing/2014/main" id="{0576D2F9-2FFF-4D6D-A9C4-F0C5220165D1}"/>
                </a:ext>
              </a:extLst>
            </p:cNvPr>
            <p:cNvSpPr>
              <a:spLocks/>
            </p:cNvSpPr>
            <p:nvPr/>
          </p:nvSpPr>
          <p:spPr bwMode="auto">
            <a:xfrm>
              <a:off x="8385175" y="2111375"/>
              <a:ext cx="1470025" cy="949325"/>
            </a:xfrm>
            <a:custGeom>
              <a:avLst/>
              <a:gdLst>
                <a:gd name="T0" fmla="*/ 924 w 926"/>
                <a:gd name="T1" fmla="*/ 272 h 598"/>
                <a:gd name="T2" fmla="*/ 924 w 926"/>
                <a:gd name="T3" fmla="*/ 230 h 598"/>
                <a:gd name="T4" fmla="*/ 918 w 926"/>
                <a:gd name="T5" fmla="*/ 190 h 598"/>
                <a:gd name="T6" fmla="*/ 902 w 926"/>
                <a:gd name="T7" fmla="*/ 154 h 598"/>
                <a:gd name="T8" fmla="*/ 880 w 926"/>
                <a:gd name="T9" fmla="*/ 122 h 598"/>
                <a:gd name="T10" fmla="*/ 854 w 926"/>
                <a:gd name="T11" fmla="*/ 92 h 598"/>
                <a:gd name="T12" fmla="*/ 822 w 926"/>
                <a:gd name="T13" fmla="*/ 70 h 598"/>
                <a:gd name="T14" fmla="*/ 788 w 926"/>
                <a:gd name="T15" fmla="*/ 54 h 598"/>
                <a:gd name="T16" fmla="*/ 750 w 926"/>
                <a:gd name="T17" fmla="*/ 44 h 598"/>
                <a:gd name="T18" fmla="*/ 396 w 926"/>
                <a:gd name="T19" fmla="*/ 2 h 598"/>
                <a:gd name="T20" fmla="*/ 354 w 926"/>
                <a:gd name="T21" fmla="*/ 0 h 598"/>
                <a:gd name="T22" fmla="*/ 318 w 926"/>
                <a:gd name="T23" fmla="*/ 10 h 598"/>
                <a:gd name="T24" fmla="*/ 124 w 926"/>
                <a:gd name="T25" fmla="*/ 112 h 598"/>
                <a:gd name="T26" fmla="*/ 120 w 926"/>
                <a:gd name="T27" fmla="*/ 114 h 598"/>
                <a:gd name="T28" fmla="*/ 78 w 926"/>
                <a:gd name="T29" fmla="*/ 114 h 598"/>
                <a:gd name="T30" fmla="*/ 74 w 926"/>
                <a:gd name="T31" fmla="*/ 160 h 598"/>
                <a:gd name="T32" fmla="*/ 34 w 926"/>
                <a:gd name="T33" fmla="*/ 268 h 598"/>
                <a:gd name="T34" fmla="*/ 34 w 926"/>
                <a:gd name="T35" fmla="*/ 274 h 598"/>
                <a:gd name="T36" fmla="*/ 70 w 926"/>
                <a:gd name="T37" fmla="*/ 368 h 598"/>
                <a:gd name="T38" fmla="*/ 122 w 926"/>
                <a:gd name="T39" fmla="*/ 336 h 598"/>
                <a:gd name="T40" fmla="*/ 170 w 926"/>
                <a:gd name="T41" fmla="*/ 320 h 598"/>
                <a:gd name="T42" fmla="*/ 206 w 926"/>
                <a:gd name="T43" fmla="*/ 312 h 598"/>
                <a:gd name="T44" fmla="*/ 244 w 926"/>
                <a:gd name="T45" fmla="*/ 316 h 598"/>
                <a:gd name="T46" fmla="*/ 256 w 926"/>
                <a:gd name="T47" fmla="*/ 318 h 598"/>
                <a:gd name="T48" fmla="*/ 290 w 926"/>
                <a:gd name="T49" fmla="*/ 336 h 598"/>
                <a:gd name="T50" fmla="*/ 312 w 926"/>
                <a:gd name="T51" fmla="*/ 368 h 598"/>
                <a:gd name="T52" fmla="*/ 344 w 926"/>
                <a:gd name="T53" fmla="*/ 568 h 598"/>
                <a:gd name="T54" fmla="*/ 462 w 926"/>
                <a:gd name="T55" fmla="*/ 598 h 598"/>
                <a:gd name="T56" fmla="*/ 462 w 926"/>
                <a:gd name="T57" fmla="*/ 586 h 598"/>
                <a:gd name="T58" fmla="*/ 462 w 926"/>
                <a:gd name="T59" fmla="*/ 532 h 598"/>
                <a:gd name="T60" fmla="*/ 472 w 926"/>
                <a:gd name="T61" fmla="*/ 470 h 598"/>
                <a:gd name="T62" fmla="*/ 478 w 926"/>
                <a:gd name="T63" fmla="*/ 420 h 598"/>
                <a:gd name="T64" fmla="*/ 474 w 926"/>
                <a:gd name="T65" fmla="*/ 380 h 598"/>
                <a:gd name="T66" fmla="*/ 550 w 926"/>
                <a:gd name="T67" fmla="*/ 408 h 598"/>
                <a:gd name="T68" fmla="*/ 608 w 926"/>
                <a:gd name="T69" fmla="*/ 420 h 598"/>
                <a:gd name="T70" fmla="*/ 666 w 926"/>
                <a:gd name="T71" fmla="*/ 420 h 598"/>
                <a:gd name="T72" fmla="*/ 744 w 926"/>
                <a:gd name="T73" fmla="*/ 544 h 598"/>
                <a:gd name="T74" fmla="*/ 702 w 926"/>
                <a:gd name="T75" fmla="*/ 598 h 598"/>
                <a:gd name="T76" fmla="*/ 838 w 926"/>
                <a:gd name="T77" fmla="*/ 548 h 598"/>
                <a:gd name="T78" fmla="*/ 888 w 926"/>
                <a:gd name="T79" fmla="*/ 410 h 598"/>
                <a:gd name="T80" fmla="*/ 898 w 926"/>
                <a:gd name="T81" fmla="*/ 390 h 598"/>
                <a:gd name="T82" fmla="*/ 912 w 926"/>
                <a:gd name="T83" fmla="*/ 344 h 598"/>
                <a:gd name="T84" fmla="*/ 922 w 926"/>
                <a:gd name="T85" fmla="*/ 286 h 598"/>
                <a:gd name="T86" fmla="*/ 924 w 926"/>
                <a:gd name="T87" fmla="*/ 27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26" h="598">
                  <a:moveTo>
                    <a:pt x="924" y="272"/>
                  </a:moveTo>
                  <a:lnTo>
                    <a:pt x="924" y="272"/>
                  </a:lnTo>
                  <a:lnTo>
                    <a:pt x="926" y="250"/>
                  </a:lnTo>
                  <a:lnTo>
                    <a:pt x="924" y="230"/>
                  </a:lnTo>
                  <a:lnTo>
                    <a:pt x="922" y="210"/>
                  </a:lnTo>
                  <a:lnTo>
                    <a:pt x="918" y="190"/>
                  </a:lnTo>
                  <a:lnTo>
                    <a:pt x="910" y="172"/>
                  </a:lnTo>
                  <a:lnTo>
                    <a:pt x="902" y="154"/>
                  </a:lnTo>
                  <a:lnTo>
                    <a:pt x="892" y="136"/>
                  </a:lnTo>
                  <a:lnTo>
                    <a:pt x="880" y="122"/>
                  </a:lnTo>
                  <a:lnTo>
                    <a:pt x="868" y="106"/>
                  </a:lnTo>
                  <a:lnTo>
                    <a:pt x="854" y="92"/>
                  </a:lnTo>
                  <a:lnTo>
                    <a:pt x="838" y="80"/>
                  </a:lnTo>
                  <a:lnTo>
                    <a:pt x="822" y="70"/>
                  </a:lnTo>
                  <a:lnTo>
                    <a:pt x="804" y="60"/>
                  </a:lnTo>
                  <a:lnTo>
                    <a:pt x="788" y="54"/>
                  </a:lnTo>
                  <a:lnTo>
                    <a:pt x="768" y="48"/>
                  </a:lnTo>
                  <a:lnTo>
                    <a:pt x="750" y="44"/>
                  </a:lnTo>
                  <a:lnTo>
                    <a:pt x="396" y="2"/>
                  </a:lnTo>
                  <a:lnTo>
                    <a:pt x="396" y="2"/>
                  </a:lnTo>
                  <a:lnTo>
                    <a:pt x="366" y="0"/>
                  </a:lnTo>
                  <a:lnTo>
                    <a:pt x="354" y="0"/>
                  </a:lnTo>
                  <a:lnTo>
                    <a:pt x="342" y="2"/>
                  </a:lnTo>
                  <a:lnTo>
                    <a:pt x="318" y="10"/>
                  </a:lnTo>
                  <a:lnTo>
                    <a:pt x="292" y="22"/>
                  </a:lnTo>
                  <a:lnTo>
                    <a:pt x="124" y="112"/>
                  </a:lnTo>
                  <a:lnTo>
                    <a:pt x="124" y="112"/>
                  </a:lnTo>
                  <a:lnTo>
                    <a:pt x="120" y="114"/>
                  </a:lnTo>
                  <a:lnTo>
                    <a:pt x="114" y="114"/>
                  </a:lnTo>
                  <a:lnTo>
                    <a:pt x="78" y="114"/>
                  </a:lnTo>
                  <a:lnTo>
                    <a:pt x="78" y="114"/>
                  </a:lnTo>
                  <a:lnTo>
                    <a:pt x="74" y="160"/>
                  </a:lnTo>
                  <a:lnTo>
                    <a:pt x="44" y="196"/>
                  </a:lnTo>
                  <a:lnTo>
                    <a:pt x="34" y="268"/>
                  </a:lnTo>
                  <a:lnTo>
                    <a:pt x="34" y="268"/>
                  </a:lnTo>
                  <a:lnTo>
                    <a:pt x="34" y="274"/>
                  </a:lnTo>
                  <a:lnTo>
                    <a:pt x="0" y="348"/>
                  </a:lnTo>
                  <a:lnTo>
                    <a:pt x="70" y="368"/>
                  </a:lnTo>
                  <a:lnTo>
                    <a:pt x="70" y="368"/>
                  </a:lnTo>
                  <a:lnTo>
                    <a:pt x="122" y="336"/>
                  </a:lnTo>
                  <a:lnTo>
                    <a:pt x="170" y="320"/>
                  </a:lnTo>
                  <a:lnTo>
                    <a:pt x="170" y="320"/>
                  </a:lnTo>
                  <a:lnTo>
                    <a:pt x="188" y="314"/>
                  </a:lnTo>
                  <a:lnTo>
                    <a:pt x="206" y="312"/>
                  </a:lnTo>
                  <a:lnTo>
                    <a:pt x="226" y="312"/>
                  </a:lnTo>
                  <a:lnTo>
                    <a:pt x="244" y="316"/>
                  </a:lnTo>
                  <a:lnTo>
                    <a:pt x="256" y="318"/>
                  </a:lnTo>
                  <a:lnTo>
                    <a:pt x="256" y="318"/>
                  </a:lnTo>
                  <a:lnTo>
                    <a:pt x="274" y="326"/>
                  </a:lnTo>
                  <a:lnTo>
                    <a:pt x="290" y="336"/>
                  </a:lnTo>
                  <a:lnTo>
                    <a:pt x="304" y="350"/>
                  </a:lnTo>
                  <a:lnTo>
                    <a:pt x="312" y="368"/>
                  </a:lnTo>
                  <a:lnTo>
                    <a:pt x="388" y="544"/>
                  </a:lnTo>
                  <a:lnTo>
                    <a:pt x="344" y="568"/>
                  </a:lnTo>
                  <a:lnTo>
                    <a:pt x="344" y="598"/>
                  </a:lnTo>
                  <a:lnTo>
                    <a:pt x="462" y="598"/>
                  </a:lnTo>
                  <a:lnTo>
                    <a:pt x="462" y="598"/>
                  </a:lnTo>
                  <a:lnTo>
                    <a:pt x="462" y="586"/>
                  </a:lnTo>
                  <a:lnTo>
                    <a:pt x="462" y="532"/>
                  </a:lnTo>
                  <a:lnTo>
                    <a:pt x="462" y="532"/>
                  </a:lnTo>
                  <a:lnTo>
                    <a:pt x="466" y="514"/>
                  </a:lnTo>
                  <a:lnTo>
                    <a:pt x="472" y="470"/>
                  </a:lnTo>
                  <a:lnTo>
                    <a:pt x="476" y="444"/>
                  </a:lnTo>
                  <a:lnTo>
                    <a:pt x="478" y="420"/>
                  </a:lnTo>
                  <a:lnTo>
                    <a:pt x="476" y="396"/>
                  </a:lnTo>
                  <a:lnTo>
                    <a:pt x="474" y="380"/>
                  </a:lnTo>
                  <a:lnTo>
                    <a:pt x="550" y="408"/>
                  </a:lnTo>
                  <a:lnTo>
                    <a:pt x="550" y="408"/>
                  </a:lnTo>
                  <a:lnTo>
                    <a:pt x="578" y="416"/>
                  </a:lnTo>
                  <a:lnTo>
                    <a:pt x="608" y="420"/>
                  </a:lnTo>
                  <a:lnTo>
                    <a:pt x="636" y="422"/>
                  </a:lnTo>
                  <a:lnTo>
                    <a:pt x="666" y="420"/>
                  </a:lnTo>
                  <a:lnTo>
                    <a:pt x="700" y="414"/>
                  </a:lnTo>
                  <a:lnTo>
                    <a:pt x="744" y="544"/>
                  </a:lnTo>
                  <a:lnTo>
                    <a:pt x="702" y="568"/>
                  </a:lnTo>
                  <a:lnTo>
                    <a:pt x="702" y="598"/>
                  </a:lnTo>
                  <a:lnTo>
                    <a:pt x="838" y="598"/>
                  </a:lnTo>
                  <a:lnTo>
                    <a:pt x="838" y="548"/>
                  </a:lnTo>
                  <a:lnTo>
                    <a:pt x="838" y="536"/>
                  </a:lnTo>
                  <a:lnTo>
                    <a:pt x="888" y="410"/>
                  </a:lnTo>
                  <a:lnTo>
                    <a:pt x="888" y="410"/>
                  </a:lnTo>
                  <a:lnTo>
                    <a:pt x="898" y="390"/>
                  </a:lnTo>
                  <a:lnTo>
                    <a:pt x="906" y="368"/>
                  </a:lnTo>
                  <a:lnTo>
                    <a:pt x="912" y="344"/>
                  </a:lnTo>
                  <a:lnTo>
                    <a:pt x="916" y="322"/>
                  </a:lnTo>
                  <a:lnTo>
                    <a:pt x="922" y="286"/>
                  </a:lnTo>
                  <a:lnTo>
                    <a:pt x="924" y="272"/>
                  </a:lnTo>
                  <a:lnTo>
                    <a:pt x="924" y="272"/>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5" name="Freeform 9">
              <a:extLst>
                <a:ext uri="{FF2B5EF4-FFF2-40B4-BE49-F238E27FC236}">
                  <a16:creationId xmlns:a16="http://schemas.microsoft.com/office/drawing/2014/main" id="{BD66D551-0BCD-4CBD-9186-4F1DB7386F2A}"/>
                </a:ext>
              </a:extLst>
            </p:cNvPr>
            <p:cNvSpPr>
              <a:spLocks/>
            </p:cNvSpPr>
            <p:nvPr/>
          </p:nvSpPr>
          <p:spPr bwMode="auto">
            <a:xfrm>
              <a:off x="9347200" y="2828925"/>
              <a:ext cx="146050" cy="228600"/>
            </a:xfrm>
            <a:custGeom>
              <a:avLst/>
              <a:gdLst>
                <a:gd name="T0" fmla="*/ 60 w 92"/>
                <a:gd name="T1" fmla="*/ 144 h 144"/>
                <a:gd name="T2" fmla="*/ 2 w 92"/>
                <a:gd name="T3" fmla="*/ 144 h 144"/>
                <a:gd name="T4" fmla="*/ 0 w 92"/>
                <a:gd name="T5" fmla="*/ 106 h 144"/>
                <a:gd name="T6" fmla="*/ 34 w 92"/>
                <a:gd name="T7" fmla="*/ 84 h 144"/>
                <a:gd name="T8" fmla="*/ 10 w 92"/>
                <a:gd name="T9" fmla="*/ 2 h 144"/>
                <a:gd name="T10" fmla="*/ 66 w 92"/>
                <a:gd name="T11" fmla="*/ 0 h 144"/>
                <a:gd name="T12" fmla="*/ 92 w 92"/>
                <a:gd name="T13" fmla="*/ 76 h 144"/>
                <a:gd name="T14" fmla="*/ 58 w 92"/>
                <a:gd name="T15" fmla="*/ 96 h 144"/>
                <a:gd name="T16" fmla="*/ 60 w 92"/>
                <a:gd name="T1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44">
                  <a:moveTo>
                    <a:pt x="60" y="144"/>
                  </a:moveTo>
                  <a:lnTo>
                    <a:pt x="2" y="144"/>
                  </a:lnTo>
                  <a:lnTo>
                    <a:pt x="0" y="106"/>
                  </a:lnTo>
                  <a:lnTo>
                    <a:pt x="34" y="84"/>
                  </a:lnTo>
                  <a:lnTo>
                    <a:pt x="10" y="2"/>
                  </a:lnTo>
                  <a:lnTo>
                    <a:pt x="66" y="0"/>
                  </a:lnTo>
                  <a:lnTo>
                    <a:pt x="92" y="76"/>
                  </a:lnTo>
                  <a:lnTo>
                    <a:pt x="58" y="96"/>
                  </a:lnTo>
                  <a:lnTo>
                    <a:pt x="60" y="144"/>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10">
              <a:extLst>
                <a:ext uri="{FF2B5EF4-FFF2-40B4-BE49-F238E27FC236}">
                  <a16:creationId xmlns:a16="http://schemas.microsoft.com/office/drawing/2014/main" id="{B76D8696-2D1F-4F63-94AC-AA2C07D22175}"/>
                </a:ext>
              </a:extLst>
            </p:cNvPr>
            <p:cNvSpPr>
              <a:spLocks/>
            </p:cNvSpPr>
            <p:nvPr/>
          </p:nvSpPr>
          <p:spPr bwMode="auto">
            <a:xfrm>
              <a:off x="8734425" y="2676525"/>
              <a:ext cx="193675" cy="381000"/>
            </a:xfrm>
            <a:custGeom>
              <a:avLst/>
              <a:gdLst>
                <a:gd name="T0" fmla="*/ 90 w 122"/>
                <a:gd name="T1" fmla="*/ 240 h 240"/>
                <a:gd name="T2" fmla="*/ 32 w 122"/>
                <a:gd name="T3" fmla="*/ 240 h 240"/>
                <a:gd name="T4" fmla="*/ 28 w 122"/>
                <a:gd name="T5" fmla="*/ 202 h 240"/>
                <a:gd name="T6" fmla="*/ 64 w 122"/>
                <a:gd name="T7" fmla="*/ 180 h 240"/>
                <a:gd name="T8" fmla="*/ 0 w 122"/>
                <a:gd name="T9" fmla="*/ 0 h 240"/>
                <a:gd name="T10" fmla="*/ 0 w 122"/>
                <a:gd name="T11" fmla="*/ 0 h 240"/>
                <a:gd name="T12" fmla="*/ 0 w 122"/>
                <a:gd name="T13" fmla="*/ 0 h 240"/>
                <a:gd name="T14" fmla="*/ 12 w 122"/>
                <a:gd name="T15" fmla="*/ 0 h 240"/>
                <a:gd name="T16" fmla="*/ 22 w 122"/>
                <a:gd name="T17" fmla="*/ 2 h 240"/>
                <a:gd name="T18" fmla="*/ 30 w 122"/>
                <a:gd name="T19" fmla="*/ 4 h 240"/>
                <a:gd name="T20" fmla="*/ 40 w 122"/>
                <a:gd name="T21" fmla="*/ 8 h 240"/>
                <a:gd name="T22" fmla="*/ 48 w 122"/>
                <a:gd name="T23" fmla="*/ 14 h 240"/>
                <a:gd name="T24" fmla="*/ 54 w 122"/>
                <a:gd name="T25" fmla="*/ 20 h 240"/>
                <a:gd name="T26" fmla="*/ 60 w 122"/>
                <a:gd name="T27" fmla="*/ 28 h 240"/>
                <a:gd name="T28" fmla="*/ 66 w 122"/>
                <a:gd name="T29" fmla="*/ 38 h 240"/>
                <a:gd name="T30" fmla="*/ 122 w 122"/>
                <a:gd name="T31" fmla="*/ 172 h 240"/>
                <a:gd name="T32" fmla="*/ 88 w 122"/>
                <a:gd name="T33" fmla="*/ 192 h 240"/>
                <a:gd name="T34" fmla="*/ 90 w 122"/>
                <a:gd name="T35"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40">
                  <a:moveTo>
                    <a:pt x="90" y="240"/>
                  </a:moveTo>
                  <a:lnTo>
                    <a:pt x="32" y="240"/>
                  </a:lnTo>
                  <a:lnTo>
                    <a:pt x="28" y="202"/>
                  </a:lnTo>
                  <a:lnTo>
                    <a:pt x="64" y="180"/>
                  </a:lnTo>
                  <a:lnTo>
                    <a:pt x="0" y="0"/>
                  </a:lnTo>
                  <a:lnTo>
                    <a:pt x="0" y="0"/>
                  </a:lnTo>
                  <a:lnTo>
                    <a:pt x="0" y="0"/>
                  </a:lnTo>
                  <a:lnTo>
                    <a:pt x="12" y="0"/>
                  </a:lnTo>
                  <a:lnTo>
                    <a:pt x="22" y="2"/>
                  </a:lnTo>
                  <a:lnTo>
                    <a:pt x="30" y="4"/>
                  </a:lnTo>
                  <a:lnTo>
                    <a:pt x="40" y="8"/>
                  </a:lnTo>
                  <a:lnTo>
                    <a:pt x="48" y="14"/>
                  </a:lnTo>
                  <a:lnTo>
                    <a:pt x="54" y="20"/>
                  </a:lnTo>
                  <a:lnTo>
                    <a:pt x="60" y="28"/>
                  </a:lnTo>
                  <a:lnTo>
                    <a:pt x="66" y="38"/>
                  </a:lnTo>
                  <a:lnTo>
                    <a:pt x="122" y="172"/>
                  </a:lnTo>
                  <a:lnTo>
                    <a:pt x="88" y="192"/>
                  </a:lnTo>
                  <a:lnTo>
                    <a:pt x="90" y="240"/>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Karhun kohtaaminen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fi-FI" sz="2400" i="0" dirty="0">
                <a:latin typeface="+mj-lt"/>
              </a:rPr>
              <a:t>Jos näet karhunpentuja, poistu rauhallisesti tulosuuntaan. Karhuemo puolustaa pentujaan.</a:t>
            </a:r>
          </a:p>
          <a:p>
            <a:pPr marL="457200" indent="-457200" algn="l">
              <a:buFont typeface="+mj-lt"/>
              <a:buAutoNum type="arabicPeriod"/>
            </a:pPr>
            <a:r>
              <a:rPr lang="fi-FI" sz="2400" i="0" dirty="0">
                <a:latin typeface="+mj-lt"/>
              </a:rPr>
              <a:t>Karhu on nopea juoksija ja taitava kiipijä. Älä pakene juoksemalla tai kiipeämällä puuhun.</a:t>
            </a:r>
          </a:p>
          <a:p>
            <a:pPr marL="457200" indent="-457200" algn="l">
              <a:buFont typeface="+mj-lt"/>
              <a:buAutoNum type="arabicPeriod"/>
            </a:pPr>
            <a:r>
              <a:rPr lang="fi-FI" sz="2400" i="0" dirty="0">
                <a:latin typeface="+mj-lt"/>
              </a:rPr>
              <a:t>Peräänny rauhallisesti hiljaa puhuen.</a:t>
            </a:r>
          </a:p>
          <a:p>
            <a:pPr marL="457200" indent="-457200" algn="l">
              <a:buFont typeface="+mj-lt"/>
              <a:buAutoNum type="arabicPeriod"/>
            </a:pPr>
            <a:r>
              <a:rPr lang="fi-FI" sz="2400" i="0" dirty="0">
                <a:latin typeface="+mj-lt"/>
              </a:rPr>
              <a:t>Jos karhu hyökkää, heittäydy mahalleen ja suojaa käsilläsi päätä ja niskaa. Tekeydy kuolleeksi, niin karhu menettää kiinnostuksensa sinuun.</a:t>
            </a:r>
          </a:p>
        </p:txBody>
      </p:sp>
    </p:spTree>
    <p:extLst>
      <p:ext uri="{BB962C8B-B14F-4D97-AF65-F5344CB8AC3E}">
        <p14:creationId xmlns:p14="http://schemas.microsoft.com/office/powerpoint/2010/main" val="327084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Miltä tuntuisi kohdata suurpeto?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Oletko sinä tai tuttusi nähnyt luonnossa suurpedon?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Entä eläintarhassa?</a:t>
            </a:r>
            <a:endParaRPr kumimoji="0" lang="en-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fi-FI" dirty="0"/>
              <a:t>Ahman tai ilveksen kohtaaminen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20</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i-FI" sz="2400" i="0" dirty="0">
                <a:latin typeface="+mj-lt"/>
              </a:rPr>
              <a:t>Ahman tai ilveksen kohtaaminen on erittäin harvinaista.</a:t>
            </a:r>
          </a:p>
          <a:p>
            <a:pPr algn="l"/>
            <a:r>
              <a:rPr lang="fi-FI" sz="2400" i="0" dirty="0">
                <a:latin typeface="+mj-lt"/>
              </a:rPr>
              <a:t>Poistu paikalta rauhallisesti.</a:t>
            </a:r>
          </a:p>
        </p:txBody>
      </p:sp>
      <p:pic>
        <p:nvPicPr>
          <p:cNvPr id="2" name="Kuva 1">
            <a:extLst>
              <a:ext uri="{FF2B5EF4-FFF2-40B4-BE49-F238E27FC236}">
                <a16:creationId xmlns:a16="http://schemas.microsoft.com/office/drawing/2014/main" id="{B0A90ABD-FA3E-41BB-A1B3-39BAAF108F7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92211" y="4431770"/>
            <a:ext cx="2603789" cy="1310751"/>
          </a:xfrm>
          <a:prstGeom prst="rect">
            <a:avLst/>
          </a:prstGeom>
        </p:spPr>
      </p:pic>
      <p:pic>
        <p:nvPicPr>
          <p:cNvPr id="3" name="Kuva 2">
            <a:extLst>
              <a:ext uri="{FF2B5EF4-FFF2-40B4-BE49-F238E27FC236}">
                <a16:creationId xmlns:a16="http://schemas.microsoft.com/office/drawing/2014/main" id="{D1D2823F-61E7-4A6A-842F-E78E04B795B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2355" y="1926820"/>
            <a:ext cx="3344707" cy="2365620"/>
          </a:xfrm>
          <a:prstGeom prst="rect">
            <a:avLst/>
          </a:prstGeom>
        </p:spPr>
      </p:pic>
    </p:spTree>
    <p:extLst>
      <p:ext uri="{BB962C8B-B14F-4D97-AF65-F5344CB8AC3E}">
        <p14:creationId xmlns:p14="http://schemas.microsoft.com/office/powerpoint/2010/main" val="24133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isällön paikkamerkki 10" descr="Mies kävelee niityllä.">
            <a:extLst>
              <a:ext uri="{FF2B5EF4-FFF2-40B4-BE49-F238E27FC236}">
                <a16:creationId xmlns:a16="http://schemas.microsoft.com/office/drawing/2014/main" id="{40C08E50-45E7-4FC6-B678-EB894556524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p:spPr>
      </p:pic>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Suurpedon kohtaaminen on hyvin harvinaista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lnSpcReduction="10000"/>
          </a:bodyPr>
          <a:lstStyle/>
          <a:p>
            <a:r>
              <a:rPr lang="fi-FI" sz="2400" b="1" dirty="0"/>
              <a:t>Eläinten aistit ovat niin hyvät, että ne haistavat ja kuulevat ihmisen jo kaukaa ja piiloutuvat tai pakenevat paikalta. </a:t>
            </a:r>
          </a:p>
          <a:p>
            <a:r>
              <a:rPr lang="fi-FI" sz="2400" dirty="0"/>
              <a:t>Jos kuitenkin törmäät suurpetoon luonnossa, yleensä eläin säikähtää kohtaamista sinua enemmän.</a:t>
            </a:r>
          </a:p>
        </p:txBody>
      </p:sp>
      <p:sp>
        <p:nvSpPr>
          <p:cNvPr id="7" name="Footer Placeholder 5">
            <a:extLst>
              <a:ext uri="{FF2B5EF4-FFF2-40B4-BE49-F238E27FC236}">
                <a16:creationId xmlns:a16="http://schemas.microsoft.com/office/drawing/2014/main" id="{C809FAB2-1B63-4D05-85E8-BE565E8CCF06}"/>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421549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4"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Roine Piirainen / Kuviasuomesta.fi</a:t>
            </a:r>
            <a:endParaRPr lang="fi-FI" dirty="0">
              <a:solidFill>
                <a:schemeClr val="bg1"/>
              </a:solidFill>
            </a:endParaRPr>
          </a:p>
        </p:txBody>
      </p:sp>
    </p:spTree>
    <p:extLst>
      <p:ext uri="{BB962C8B-B14F-4D97-AF65-F5344CB8AC3E}">
        <p14:creationId xmlns:p14="http://schemas.microsoft.com/office/powerpoint/2010/main" val="4127040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 y="307608"/>
            <a:ext cx="1219199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Unohtumaton kohtaaminen karhun kanssa</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6" name="Footer Placeholder 5">
            <a:extLst>
              <a:ext uri="{FF2B5EF4-FFF2-40B4-BE49-F238E27FC236}">
                <a16:creationId xmlns:a16="http://schemas.microsoft.com/office/drawing/2014/main" id="{E88361B3-211A-6E41-B514-AB94AEE1316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7" name="Slide Number Placeholder 6">
            <a:extLst>
              <a:ext uri="{FF2B5EF4-FFF2-40B4-BE49-F238E27FC236}">
                <a16:creationId xmlns:a16="http://schemas.microsoft.com/office/drawing/2014/main" id="{26269D48-0656-394F-93C4-1C69175DB9BD}"/>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Unohtumaton kohtaaminen karhun kanssa">
            <a:hlinkClick r:id="" action="ppaction://media"/>
            <a:extLst>
              <a:ext uri="{FF2B5EF4-FFF2-40B4-BE49-F238E27FC236}">
                <a16:creationId xmlns:a16="http://schemas.microsoft.com/office/drawing/2014/main" id="{87C9F125-7FB3-4BBB-BB40-B273B22741F6}"/>
              </a:ext>
            </a:extLst>
          </p:cNvPr>
          <p:cNvPicPr>
            <a:picLocks noRot="1" noChangeAspect="1"/>
          </p:cNvPicPr>
          <p:nvPr>
            <a:videoFile r:link="rId1"/>
          </p:nvPr>
        </p:nvPicPr>
        <p:blipFill>
          <a:blip r:embed="rId6"/>
          <a:stretch>
            <a:fillRect/>
          </a:stretch>
        </p:blipFill>
        <p:spPr>
          <a:xfrm>
            <a:off x="2176072" y="1210880"/>
            <a:ext cx="7839856" cy="4429519"/>
          </a:xfrm>
          <a:prstGeom prst="rect">
            <a:avLst/>
          </a:prstGeom>
        </p:spPr>
      </p:pic>
      <p:sp>
        <p:nvSpPr>
          <p:cNvPr id="9" name="Sisällön paikkamerkki 3">
            <a:extLst>
              <a:ext uri="{FF2B5EF4-FFF2-40B4-BE49-F238E27FC236}">
                <a16:creationId xmlns:a16="http://schemas.microsoft.com/office/drawing/2014/main" id="{1A8EBFE0-604A-426D-9150-C546E389351A}"/>
              </a:ext>
            </a:extLst>
          </p:cNvPr>
          <p:cNvSpPr txBox="1">
            <a:spLocks/>
          </p:cNvSpPr>
          <p:nvPr/>
        </p:nvSpPr>
        <p:spPr>
          <a:xfrm>
            <a:off x="7671726" y="5683277"/>
            <a:ext cx="2344202"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LIFE EUROLARGECARNIVORES</a:t>
            </a:r>
            <a:endParaRPr lang="fi-FI" sz="1200" i="1" dirty="0">
              <a:solidFill>
                <a:schemeClr val="bg1"/>
              </a:solidFill>
            </a:endParaRPr>
          </a:p>
        </p:txBody>
      </p:sp>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Suurpedon kohtaaminen voi olla elämys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Jos pedon pääsee näkemään turvallisissa olosuhteissa, esimerkiksi riittävän välimatkan päästä, on kohtaaminen unohtumaton elämys.</a:t>
            </a:r>
          </a:p>
        </p:txBody>
      </p:sp>
      <p:pic>
        <p:nvPicPr>
          <p:cNvPr id="6" name="Kuva 3" descr="Mies marjastamassa, kuvan etualalla näkyy ämpäri.">
            <a:extLst>
              <a:ext uri="{FF2B5EF4-FFF2-40B4-BE49-F238E27FC236}">
                <a16:creationId xmlns:a16="http://schemas.microsoft.com/office/drawing/2014/main" id="{48EE422F-4383-46B6-B785-D0C94C378A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4" name="Sisällön paikkamerkki 3">
            <a:extLst>
              <a:ext uri="{FF2B5EF4-FFF2-40B4-BE49-F238E27FC236}">
                <a16:creationId xmlns:a16="http://schemas.microsoft.com/office/drawing/2014/main" id="{98A13E18-B569-4C28-A110-42BDD10FACA9}"/>
              </a:ext>
              <a:ext uri="{C183D7F6-B498-43B3-948B-1728B52AA6E4}">
                <adec:decorative xmlns:adec="http://schemas.microsoft.com/office/drawing/2017/decorative" val="1"/>
              </a:ext>
            </a:extLst>
          </p:cNvPr>
          <p:cNvSpPr>
            <a:spLocks noGrp="1"/>
          </p:cNvSpPr>
          <p:nvPr>
            <p:ph idx="14"/>
          </p:nvPr>
        </p:nvSpPr>
        <p:spPr/>
        <p:txBody>
          <a:bodyPr/>
          <a:lstStyle/>
          <a:p>
            <a:endParaRPr lang="fi-FI"/>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305934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622271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fi-FI" dirty="0"/>
              <a:t>Missä tilanteissa suurpetoon voi törmätä?</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1.</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Nuoret sudet ovat kokemattomia, eivätkä osaa vältellä ihmistä yhtä hyvin kuin aikuiset lajikumppanit.</a:t>
            </a:r>
          </a:p>
        </p:txBody>
      </p:sp>
      <p:pic>
        <p:nvPicPr>
          <p:cNvPr id="13" name="Kuvan paikkamerkki 13" descr="Susi pellon laidalla.">
            <a:extLst>
              <a:ext uri="{FF2B5EF4-FFF2-40B4-BE49-F238E27FC236}">
                <a16:creationId xmlns:a16="http://schemas.microsoft.com/office/drawing/2014/main" id="{886BC8A4-B6D0-4F5E-8011-442B678196B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SusiLIFE</a:t>
            </a:r>
            <a:r>
              <a:rPr lang="fi-FI" dirty="0">
                <a:solidFill>
                  <a:schemeClr val="bg1"/>
                </a:solidFill>
                <a:latin typeface="Calibri" panose="020F0502020204030204" pitchFamily="34" charset="0"/>
                <a:cs typeface="Calibri" panose="020F0502020204030204" pitchFamily="34" charset="0"/>
              </a:rPr>
              <a:t>-riistakamera</a:t>
            </a:r>
            <a:endParaRPr lang="fi-FI" dirty="0">
              <a:solidFill>
                <a:schemeClr val="bg1"/>
              </a:solidFill>
            </a:endParaRPr>
          </a:p>
        </p:txBody>
      </p:sp>
    </p:spTree>
    <p:extLst>
      <p:ext uri="{BB962C8B-B14F-4D97-AF65-F5344CB8AC3E}">
        <p14:creationId xmlns:p14="http://schemas.microsoft.com/office/powerpoint/2010/main" val="18059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Karhut saattavat oppia hakemaan ruokaa ihmisten läheltä.</a:t>
            </a:r>
          </a:p>
          <a:p>
            <a:r>
              <a:rPr lang="fi-FI" sz="2400" dirty="0"/>
              <a:t>Älä koskaan ruoki petoja!</a:t>
            </a:r>
          </a:p>
        </p:txBody>
      </p:sp>
      <p:pic>
        <p:nvPicPr>
          <p:cNvPr id="11" name="Kuvan paikkamerkki 8" descr="Karhu on kaatanut roska-astian.">
            <a:extLst>
              <a:ext uri="{FF2B5EF4-FFF2-40B4-BE49-F238E27FC236}">
                <a16:creationId xmlns:a16="http://schemas.microsoft.com/office/drawing/2014/main" id="{1C2E5132-1030-406F-A084-B5C5B0728AF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365126"/>
            <a:ext cx="9172575" cy="612774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611965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Kai-Eerik Nyholm / Suomen Riistakeskus</a:t>
            </a:r>
            <a:endParaRPr lang="fi-FI" dirty="0">
              <a:solidFill>
                <a:schemeClr val="bg1"/>
              </a:solidFill>
            </a:endParaRPr>
          </a:p>
        </p:txBody>
      </p:sp>
    </p:spTree>
    <p:extLst>
      <p:ext uri="{BB962C8B-B14F-4D97-AF65-F5344CB8AC3E}">
        <p14:creationId xmlns:p14="http://schemas.microsoft.com/office/powerpoint/2010/main" val="227360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fi-FI" dirty="0"/>
              <a:t>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Joskus suurpeto tulee vastaan luonnossa liikkuessa. </a:t>
            </a:r>
          </a:p>
          <a:p>
            <a:r>
              <a:rPr lang="fi-FI" sz="2400" dirty="0"/>
              <a:t>Niin voi käydä, jos ihminen liikkuu </a:t>
            </a:r>
            <a:r>
              <a:rPr lang="fi-FI" sz="2400" dirty="0" err="1"/>
              <a:t>hipihiljaa</a:t>
            </a:r>
            <a:r>
              <a:rPr lang="fi-FI" sz="2400" dirty="0"/>
              <a:t> ja lähestyy sellaisesta suunnasta, ettei peto haista ihmistä.</a:t>
            </a:r>
          </a:p>
        </p:txBody>
      </p:sp>
      <p:pic>
        <p:nvPicPr>
          <p:cNvPr id="15" name="Kuvan paikkamerkki 14" descr="Susi metsäautotiellä.">
            <a:extLst>
              <a:ext uri="{FF2B5EF4-FFF2-40B4-BE49-F238E27FC236}">
                <a16:creationId xmlns:a16="http://schemas.microsoft.com/office/drawing/2014/main" id="{5B7FF11D-B5F7-48DD-87D4-A8CF6E96B564}"/>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49"/>
            <a:ext cx="139603" cy="347907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Tree>
    <p:extLst>
      <p:ext uri="{BB962C8B-B14F-4D97-AF65-F5344CB8AC3E}">
        <p14:creationId xmlns:p14="http://schemas.microsoft.com/office/powerpoint/2010/main" val="1945635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94D5EC-6560-47A0-9CF6-7FCC6F9FC422}">
  <ds:schemaRef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658</TotalTime>
  <Words>1495</Words>
  <Application>Microsoft Office PowerPoint</Application>
  <PresentationFormat>Laajakuva</PresentationFormat>
  <Paragraphs>177</Paragraphs>
  <Slides>20</Slides>
  <Notes>18</Notes>
  <HiddenSlides>0</HiddenSlides>
  <MMClips>2</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20</vt:i4>
      </vt:variant>
    </vt:vector>
  </HeadingPairs>
  <TitlesOfParts>
    <vt:vector size="25" baseType="lpstr">
      <vt:lpstr>Arial</vt:lpstr>
      <vt:lpstr>Calibri</vt:lpstr>
      <vt:lpstr>Calibri Light</vt:lpstr>
      <vt:lpstr>Rockwell</vt:lpstr>
      <vt:lpstr>Office Theme</vt:lpstr>
      <vt:lpstr>Suurpetojen kohtaaminen</vt:lpstr>
      <vt:lpstr>Miltä tuntuisi kohdata suurpeto? Oletko sinä tai tuttusi nähnyt luonnossa suurpedon?  Entä eläintarhassa?</vt:lpstr>
      <vt:lpstr>Suurpedon kohtaaminen on hyvin harvinaista</vt:lpstr>
      <vt:lpstr>Unohtumaton kohtaaminen karhun kanssa</vt:lpstr>
      <vt:lpstr>Suurpedon kohtaaminen voi olla elämys</vt:lpstr>
      <vt:lpstr>Missä tilanteissa suurpetoon voi törmätä?</vt:lpstr>
      <vt:lpstr>1.</vt:lpstr>
      <vt:lpstr>2.</vt:lpstr>
      <vt:lpstr>3.</vt:lpstr>
      <vt:lpstr>4.</vt:lpstr>
      <vt:lpstr>Petoyhdyshenkilö kerää havainnot suurpedoista</vt:lpstr>
      <vt:lpstr>Uhkaaviin ja vaarallisiin suurpetoihin puututaan</vt:lpstr>
      <vt:lpstr>Pedon kohtaaminen voi jännittää</vt:lpstr>
      <vt:lpstr>Miten suurpedon kohtaamisen voi välttää?</vt:lpstr>
      <vt:lpstr>Pidä meteliä!</vt:lpstr>
      <vt:lpstr>Siivoa kotipihalta pois kaikki syötävä. Poistu paikalta, jos löydät luonnosta pedon tappaman eläimen.</vt:lpstr>
      <vt:lpstr>Miten kannattaa toimia, jos kohtaat suurpedon?</vt:lpstr>
      <vt:lpstr>Suden kohtaaminen</vt:lpstr>
      <vt:lpstr>Karhun kohtaaminen</vt:lpstr>
      <vt:lpstr>Ahman tai ilveksen kohtaaminen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Suurpetojen kohtaaminen</dc:title>
  <dc:creator>Jukka Fordell</dc:creator>
  <cp:lastModifiedBy>Ala-Kurikka Iina (LUKE)</cp:lastModifiedBy>
  <cp:revision>37</cp:revision>
  <dcterms:created xsi:type="dcterms:W3CDTF">2021-04-28T07:26:09Z</dcterms:created>
  <dcterms:modified xsi:type="dcterms:W3CDTF">2024-07-11T06:43:04Z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