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9" r:id="rId5"/>
    <p:sldId id="275" r:id="rId6"/>
    <p:sldId id="3504" r:id="rId7"/>
    <p:sldId id="6181" r:id="rId8"/>
    <p:sldId id="3505" r:id="rId9"/>
    <p:sldId id="3491" r:id="rId10"/>
    <p:sldId id="6190" r:id="rId11"/>
    <p:sldId id="3495" r:id="rId12"/>
    <p:sldId id="6191" r:id="rId13"/>
    <p:sldId id="6194" r:id="rId14"/>
    <p:sldId id="618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CA3"/>
    <a:srgbClr val="D1E371"/>
    <a:srgbClr val="74AE26"/>
    <a:srgbClr val="429F35"/>
    <a:srgbClr val="003883"/>
    <a:srgbClr val="3F48FF"/>
    <a:srgbClr val="6F92DF"/>
    <a:srgbClr val="FFD3B1"/>
    <a:srgbClr val="00A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81" autoAdjust="0"/>
    <p:restoredTop sz="93074" autoAdjust="0"/>
  </p:normalViewPr>
  <p:slideViewPr>
    <p:cSldViewPr snapToGrid="0">
      <p:cViewPr varScale="1">
        <p:scale>
          <a:sx n="112" d="100"/>
          <a:sy n="112" d="100"/>
        </p:scale>
        <p:origin x="102" y="22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867E0F-BA58-4130-8BF6-0BEC6AFDCC8A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E0AB00E-320A-4F67-A522-F10C2F9FAE97}">
      <dgm:prSet phldrT="[Teksti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fi-FI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JTF- ennallistamistoimet</a:t>
          </a:r>
        </a:p>
        <a:p>
          <a:r>
            <a:rPr lang="fi-FI" sz="2400" b="0" i="0" dirty="0">
              <a:solidFill>
                <a:schemeClr val="tx1"/>
              </a:solidFill>
              <a:effectLst/>
              <a:latin typeface="+mj-lt"/>
            </a:rPr>
            <a:t>(rahoituslaki (757/2021)</a:t>
          </a:r>
        </a:p>
        <a:p>
          <a:r>
            <a:rPr lang="fi-FI" sz="2400" dirty="0">
              <a:latin typeface="+mj-lt"/>
            </a:rPr>
            <a:t>Rahoituslain mukaisten hankkeiden tulee olla yleishyödyllisiä. </a:t>
          </a:r>
          <a:endParaRPr lang="fi-FI" sz="2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205B31-B2AA-4ACE-8647-642931351CE7}" type="parTrans" cxnId="{30F1C83B-6D5C-4F9E-84DA-BF45983D03DB}">
      <dgm:prSet/>
      <dgm:spPr/>
      <dgm:t>
        <a:bodyPr/>
        <a:lstStyle/>
        <a:p>
          <a:endParaRPr lang="fi-FI"/>
        </a:p>
      </dgm:t>
    </dgm:pt>
    <dgm:pt modelId="{0A601203-16B6-49EC-85D6-8C90FE2056AC}" type="sibTrans" cxnId="{30F1C83B-6D5C-4F9E-84DA-BF45983D03DB}">
      <dgm:prSet/>
      <dgm:spPr/>
      <dgm:t>
        <a:bodyPr/>
        <a:lstStyle/>
        <a:p>
          <a:endParaRPr lang="fi-FI"/>
        </a:p>
      </dgm:t>
    </dgm:pt>
    <dgm:pt modelId="{9041691A-3C80-48C5-BD18-7C7173FF8CE9}">
      <dgm:prSet phldrT="[Teksti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i-FI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Investoinnit</a:t>
          </a:r>
        </a:p>
        <a:p>
          <a:r>
            <a:rPr lang="fi-FI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Tuki </a:t>
          </a:r>
          <a:r>
            <a:rPr lang="fi-FI" sz="20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max</a:t>
          </a:r>
          <a:r>
            <a:rPr lang="fi-FI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70 %</a:t>
          </a:r>
        </a:p>
        <a:p>
          <a:r>
            <a:rPr lang="fi-FI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-Aineelliset ja aineettomat</a:t>
          </a:r>
        </a:p>
        <a:p>
          <a:r>
            <a:rPr lang="fi-FI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Maahankinta mahdollista (</a:t>
          </a:r>
          <a:r>
            <a:rPr lang="fi-FI" sz="2000" b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max</a:t>
          </a:r>
          <a:r>
            <a:rPr lang="fi-FI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10 % kokonaiskustannuksista)</a:t>
          </a:r>
        </a:p>
      </dgm:t>
    </dgm:pt>
    <dgm:pt modelId="{6E26B81B-E62B-40F6-AF6E-6AF9C1434A54}" type="parTrans" cxnId="{1E39CF72-5A47-4430-9BDA-F963AFF41850}">
      <dgm:prSet/>
      <dgm:spPr/>
      <dgm:t>
        <a:bodyPr/>
        <a:lstStyle/>
        <a:p>
          <a:endParaRPr lang="fi-FI"/>
        </a:p>
      </dgm:t>
    </dgm:pt>
    <dgm:pt modelId="{37B08B06-9BA1-47D1-9474-995631126E7D}" type="sibTrans" cxnId="{1E39CF72-5A47-4430-9BDA-F963AFF41850}">
      <dgm:prSet/>
      <dgm:spPr/>
      <dgm:t>
        <a:bodyPr/>
        <a:lstStyle/>
        <a:p>
          <a:endParaRPr lang="fi-FI"/>
        </a:p>
      </dgm:t>
    </dgm:pt>
    <dgm:pt modelId="{4FA33FA4-4F3F-4253-9064-4A553B7765BB}">
      <dgm:prSet phldrT="[Teksti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fi-FI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Kehittäminen</a:t>
          </a:r>
        </a:p>
        <a:p>
          <a:r>
            <a:rPr lang="fi-FI" sz="2000" dirty="0"/>
            <a:t>-Tuki </a:t>
          </a:r>
          <a:r>
            <a:rPr lang="fi-FI" sz="2000" dirty="0" err="1"/>
            <a:t>max</a:t>
          </a:r>
          <a:r>
            <a:rPr lang="fi-FI" sz="2000" dirty="0"/>
            <a:t>. 80 %</a:t>
          </a:r>
        </a:p>
        <a:p>
          <a:r>
            <a:rPr lang="fi-FI" sz="2000" dirty="0"/>
            <a:t>- Ennallistamistoimenpiteet </a:t>
          </a:r>
          <a:r>
            <a:rPr lang="fi-FI" sz="2000" dirty="0" err="1"/>
            <a:t>pl</a:t>
          </a:r>
          <a:r>
            <a:rPr lang="fi-FI" sz="2000" dirty="0"/>
            <a:t> investoinnit</a:t>
          </a:r>
        </a:p>
        <a:p>
          <a:r>
            <a:rPr lang="fi-FI" sz="2000" dirty="0"/>
            <a:t>- Suunnitelmat</a:t>
          </a:r>
        </a:p>
        <a:p>
          <a:r>
            <a:rPr lang="fi-FI" sz="2000" dirty="0"/>
            <a:t>- Tutkimus </a:t>
          </a:r>
        </a:p>
      </dgm:t>
    </dgm:pt>
    <dgm:pt modelId="{388744AE-1BD2-47EB-8A8B-BB3BDA4D56CE}" type="parTrans" cxnId="{2C807AAB-DF84-43DB-95B6-0C1DAFE3656B}">
      <dgm:prSet/>
      <dgm:spPr/>
      <dgm:t>
        <a:bodyPr/>
        <a:lstStyle/>
        <a:p>
          <a:endParaRPr lang="fi-FI"/>
        </a:p>
      </dgm:t>
    </dgm:pt>
    <dgm:pt modelId="{9D622F78-C156-45CA-A924-57D48BD4C110}" type="sibTrans" cxnId="{2C807AAB-DF84-43DB-95B6-0C1DAFE3656B}">
      <dgm:prSet/>
      <dgm:spPr/>
      <dgm:t>
        <a:bodyPr/>
        <a:lstStyle/>
        <a:p>
          <a:endParaRPr lang="fi-FI"/>
        </a:p>
      </dgm:t>
    </dgm:pt>
    <dgm:pt modelId="{43D2A54B-A61C-4E46-8781-74C85207043B}" type="pres">
      <dgm:prSet presAssocID="{D9867E0F-BA58-4130-8BF6-0BEC6AFDCC8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FB9000D-DC8B-40A2-8829-24154BE82711}" type="pres">
      <dgm:prSet presAssocID="{5E0AB00E-320A-4F67-A522-F10C2F9FAE97}" presName="vertOne" presStyleCnt="0"/>
      <dgm:spPr/>
    </dgm:pt>
    <dgm:pt modelId="{89819173-ABB3-41DD-9657-8502AF2A3782}" type="pres">
      <dgm:prSet presAssocID="{5E0AB00E-320A-4F67-A522-F10C2F9FAE97}" presName="txOne" presStyleLbl="node0" presStyleIdx="0" presStyleCnt="1" custLinFactNeighborX="-117" custLinFactNeighborY="-511">
        <dgm:presLayoutVars>
          <dgm:chPref val="3"/>
        </dgm:presLayoutVars>
      </dgm:prSet>
      <dgm:spPr/>
    </dgm:pt>
    <dgm:pt modelId="{14F9CD88-2AD6-4801-BB25-CA247B238000}" type="pres">
      <dgm:prSet presAssocID="{5E0AB00E-320A-4F67-A522-F10C2F9FAE97}" presName="parTransOne" presStyleCnt="0"/>
      <dgm:spPr/>
    </dgm:pt>
    <dgm:pt modelId="{83AD154B-90E4-49F2-905A-43797CAD1E69}" type="pres">
      <dgm:prSet presAssocID="{5E0AB00E-320A-4F67-A522-F10C2F9FAE97}" presName="horzOne" presStyleCnt="0"/>
      <dgm:spPr/>
    </dgm:pt>
    <dgm:pt modelId="{0A31A20A-E9DE-4789-9870-5613A3E46CC2}" type="pres">
      <dgm:prSet presAssocID="{9041691A-3C80-48C5-BD18-7C7173FF8CE9}" presName="vertTwo" presStyleCnt="0"/>
      <dgm:spPr/>
    </dgm:pt>
    <dgm:pt modelId="{D1F9B105-8E75-4735-8C4C-8269D821E2B2}" type="pres">
      <dgm:prSet presAssocID="{9041691A-3C80-48C5-BD18-7C7173FF8CE9}" presName="txTwo" presStyleLbl="node2" presStyleIdx="0" presStyleCnt="2">
        <dgm:presLayoutVars>
          <dgm:chPref val="3"/>
        </dgm:presLayoutVars>
      </dgm:prSet>
      <dgm:spPr/>
    </dgm:pt>
    <dgm:pt modelId="{2966B723-0CCF-4386-AE92-53A5E03F3AFF}" type="pres">
      <dgm:prSet presAssocID="{9041691A-3C80-48C5-BD18-7C7173FF8CE9}" presName="horzTwo" presStyleCnt="0"/>
      <dgm:spPr/>
    </dgm:pt>
    <dgm:pt modelId="{94D9A01F-BCB8-48DB-A5CB-F1F11AF06FAD}" type="pres">
      <dgm:prSet presAssocID="{37B08B06-9BA1-47D1-9474-995631126E7D}" presName="sibSpaceTwo" presStyleCnt="0"/>
      <dgm:spPr/>
    </dgm:pt>
    <dgm:pt modelId="{1004A74D-40DF-4D50-ACD2-F31C09A4A873}" type="pres">
      <dgm:prSet presAssocID="{4FA33FA4-4F3F-4253-9064-4A553B7765BB}" presName="vertTwo" presStyleCnt="0"/>
      <dgm:spPr/>
    </dgm:pt>
    <dgm:pt modelId="{14B089D7-57CB-4A96-8CE2-A2FB318FF639}" type="pres">
      <dgm:prSet presAssocID="{4FA33FA4-4F3F-4253-9064-4A553B7765BB}" presName="txTwo" presStyleLbl="node2" presStyleIdx="1" presStyleCnt="2">
        <dgm:presLayoutVars>
          <dgm:chPref val="3"/>
        </dgm:presLayoutVars>
      </dgm:prSet>
      <dgm:spPr/>
    </dgm:pt>
    <dgm:pt modelId="{AA330FAF-C860-44DA-9EB4-30EE39150BBD}" type="pres">
      <dgm:prSet presAssocID="{4FA33FA4-4F3F-4253-9064-4A553B7765BB}" presName="horzTwo" presStyleCnt="0"/>
      <dgm:spPr/>
    </dgm:pt>
  </dgm:ptLst>
  <dgm:cxnLst>
    <dgm:cxn modelId="{30F1C83B-6D5C-4F9E-84DA-BF45983D03DB}" srcId="{D9867E0F-BA58-4130-8BF6-0BEC6AFDCC8A}" destId="{5E0AB00E-320A-4F67-A522-F10C2F9FAE97}" srcOrd="0" destOrd="0" parTransId="{2C205B31-B2AA-4ACE-8647-642931351CE7}" sibTransId="{0A601203-16B6-49EC-85D6-8C90FE2056AC}"/>
    <dgm:cxn modelId="{1037525D-85B2-4AFC-8836-BDDC3D92A9F7}" type="presOf" srcId="{D9867E0F-BA58-4130-8BF6-0BEC6AFDCC8A}" destId="{43D2A54B-A61C-4E46-8781-74C85207043B}" srcOrd="0" destOrd="0" presId="urn:microsoft.com/office/officeart/2005/8/layout/hierarchy4"/>
    <dgm:cxn modelId="{1E39CF72-5A47-4430-9BDA-F963AFF41850}" srcId="{5E0AB00E-320A-4F67-A522-F10C2F9FAE97}" destId="{9041691A-3C80-48C5-BD18-7C7173FF8CE9}" srcOrd="0" destOrd="0" parTransId="{6E26B81B-E62B-40F6-AF6E-6AF9C1434A54}" sibTransId="{37B08B06-9BA1-47D1-9474-995631126E7D}"/>
    <dgm:cxn modelId="{37A97853-47D4-47F8-A439-1B59B7F95F8E}" type="presOf" srcId="{5E0AB00E-320A-4F67-A522-F10C2F9FAE97}" destId="{89819173-ABB3-41DD-9657-8502AF2A3782}" srcOrd="0" destOrd="0" presId="urn:microsoft.com/office/officeart/2005/8/layout/hierarchy4"/>
    <dgm:cxn modelId="{142C4D90-4676-4473-97C5-54AA1A2788CD}" type="presOf" srcId="{4FA33FA4-4F3F-4253-9064-4A553B7765BB}" destId="{14B089D7-57CB-4A96-8CE2-A2FB318FF639}" srcOrd="0" destOrd="0" presId="urn:microsoft.com/office/officeart/2005/8/layout/hierarchy4"/>
    <dgm:cxn modelId="{2C807AAB-DF84-43DB-95B6-0C1DAFE3656B}" srcId="{5E0AB00E-320A-4F67-A522-F10C2F9FAE97}" destId="{4FA33FA4-4F3F-4253-9064-4A553B7765BB}" srcOrd="1" destOrd="0" parTransId="{388744AE-1BD2-47EB-8A8B-BB3BDA4D56CE}" sibTransId="{9D622F78-C156-45CA-A924-57D48BD4C110}"/>
    <dgm:cxn modelId="{E027D1E5-64D3-450A-B927-C6A68C006A7E}" type="presOf" srcId="{9041691A-3C80-48C5-BD18-7C7173FF8CE9}" destId="{D1F9B105-8E75-4735-8C4C-8269D821E2B2}" srcOrd="0" destOrd="0" presId="urn:microsoft.com/office/officeart/2005/8/layout/hierarchy4"/>
    <dgm:cxn modelId="{10AB78F2-BBDF-4D44-8C04-8B05FB21F0F7}" type="presParOf" srcId="{43D2A54B-A61C-4E46-8781-74C85207043B}" destId="{1FB9000D-DC8B-40A2-8829-24154BE82711}" srcOrd="0" destOrd="0" presId="urn:microsoft.com/office/officeart/2005/8/layout/hierarchy4"/>
    <dgm:cxn modelId="{13C9445D-656D-4CB6-9AFB-09B347F3A5C7}" type="presParOf" srcId="{1FB9000D-DC8B-40A2-8829-24154BE82711}" destId="{89819173-ABB3-41DD-9657-8502AF2A3782}" srcOrd="0" destOrd="0" presId="urn:microsoft.com/office/officeart/2005/8/layout/hierarchy4"/>
    <dgm:cxn modelId="{576FED1E-4A88-41A1-9F3D-D1F22D92903E}" type="presParOf" srcId="{1FB9000D-DC8B-40A2-8829-24154BE82711}" destId="{14F9CD88-2AD6-4801-BB25-CA247B238000}" srcOrd="1" destOrd="0" presId="urn:microsoft.com/office/officeart/2005/8/layout/hierarchy4"/>
    <dgm:cxn modelId="{9F63522A-E403-4107-8D09-7C74F392BA20}" type="presParOf" srcId="{1FB9000D-DC8B-40A2-8829-24154BE82711}" destId="{83AD154B-90E4-49F2-905A-43797CAD1E69}" srcOrd="2" destOrd="0" presId="urn:microsoft.com/office/officeart/2005/8/layout/hierarchy4"/>
    <dgm:cxn modelId="{CC893410-5391-4555-9F78-F9A96E294E5F}" type="presParOf" srcId="{83AD154B-90E4-49F2-905A-43797CAD1E69}" destId="{0A31A20A-E9DE-4789-9870-5613A3E46CC2}" srcOrd="0" destOrd="0" presId="urn:microsoft.com/office/officeart/2005/8/layout/hierarchy4"/>
    <dgm:cxn modelId="{174447FA-65A6-4499-B618-3CDC1B519E1D}" type="presParOf" srcId="{0A31A20A-E9DE-4789-9870-5613A3E46CC2}" destId="{D1F9B105-8E75-4735-8C4C-8269D821E2B2}" srcOrd="0" destOrd="0" presId="urn:microsoft.com/office/officeart/2005/8/layout/hierarchy4"/>
    <dgm:cxn modelId="{7F8FB603-7EC3-4E2B-839D-BC5A39254731}" type="presParOf" srcId="{0A31A20A-E9DE-4789-9870-5613A3E46CC2}" destId="{2966B723-0CCF-4386-AE92-53A5E03F3AFF}" srcOrd="1" destOrd="0" presId="urn:microsoft.com/office/officeart/2005/8/layout/hierarchy4"/>
    <dgm:cxn modelId="{3F3B3813-4B32-4D9D-9716-62A2D87BDDE9}" type="presParOf" srcId="{83AD154B-90E4-49F2-905A-43797CAD1E69}" destId="{94D9A01F-BCB8-48DB-A5CB-F1F11AF06FAD}" srcOrd="1" destOrd="0" presId="urn:microsoft.com/office/officeart/2005/8/layout/hierarchy4"/>
    <dgm:cxn modelId="{A5E0063A-6FFF-44B7-B5D1-C816A77AB9E0}" type="presParOf" srcId="{83AD154B-90E4-49F2-905A-43797CAD1E69}" destId="{1004A74D-40DF-4D50-ACD2-F31C09A4A873}" srcOrd="2" destOrd="0" presId="urn:microsoft.com/office/officeart/2005/8/layout/hierarchy4"/>
    <dgm:cxn modelId="{4B2BC630-D51D-4689-906C-644F3CBA46F1}" type="presParOf" srcId="{1004A74D-40DF-4D50-ACD2-F31C09A4A873}" destId="{14B089D7-57CB-4A96-8CE2-A2FB318FF639}" srcOrd="0" destOrd="0" presId="urn:microsoft.com/office/officeart/2005/8/layout/hierarchy4"/>
    <dgm:cxn modelId="{F65F9E99-0D4F-4858-8B7B-ABD7EB5311AB}" type="presParOf" srcId="{1004A74D-40DF-4D50-ACD2-F31C09A4A873}" destId="{AA330FAF-C860-44DA-9EB4-30EE39150BB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19173-ABB3-41DD-9657-8502AF2A3782}">
      <dsp:nvSpPr>
        <dsp:cNvPr id="0" name=""/>
        <dsp:cNvSpPr/>
      </dsp:nvSpPr>
      <dsp:spPr>
        <a:xfrm>
          <a:off x="0" y="0"/>
          <a:ext cx="10440508" cy="1972586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JTF- ennallistamistoimet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0" i="0" kern="1200" dirty="0">
              <a:solidFill>
                <a:schemeClr val="tx1"/>
              </a:solidFill>
              <a:effectLst/>
              <a:latin typeface="+mj-lt"/>
            </a:rPr>
            <a:t>(rahoituslaki (757/2021)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latin typeface="+mj-lt"/>
            </a:rPr>
            <a:t>Rahoituslain mukaisten hankkeiden tulee olla yleishyödyllisiä. </a:t>
          </a:r>
          <a:endParaRPr lang="fi-FI" sz="2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775" y="57775"/>
        <a:ext cx="10324958" cy="1857036"/>
      </dsp:txXfrm>
    </dsp:sp>
    <dsp:sp modelId="{D1F9B105-8E75-4735-8C4C-8269D821E2B2}">
      <dsp:nvSpPr>
        <dsp:cNvPr id="0" name=""/>
        <dsp:cNvSpPr/>
      </dsp:nvSpPr>
      <dsp:spPr>
        <a:xfrm>
          <a:off x="3856" y="2247392"/>
          <a:ext cx="5009840" cy="197258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Investoinnit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Tuki </a:t>
          </a:r>
          <a:r>
            <a:rPr lang="fi-FI" sz="20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max</a:t>
          </a:r>
          <a:r>
            <a:rPr lang="fi-FI" sz="2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70 %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-Aineelliset ja aineettomat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Maahankinta mahdollista (</a:t>
          </a:r>
          <a:r>
            <a:rPr lang="fi-FI" sz="2000" b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max</a:t>
          </a:r>
          <a:r>
            <a:rPr lang="fi-FI" sz="20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10 % kokonaiskustannuksista)</a:t>
          </a:r>
        </a:p>
      </dsp:txBody>
      <dsp:txXfrm>
        <a:off x="61631" y="2305167"/>
        <a:ext cx="4894290" cy="1857036"/>
      </dsp:txXfrm>
    </dsp:sp>
    <dsp:sp modelId="{14B089D7-57CB-4A96-8CE2-A2FB318FF639}">
      <dsp:nvSpPr>
        <dsp:cNvPr id="0" name=""/>
        <dsp:cNvSpPr/>
      </dsp:nvSpPr>
      <dsp:spPr>
        <a:xfrm>
          <a:off x="5434524" y="2247392"/>
          <a:ext cx="5009840" cy="197258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Kehittäminen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-Tuki </a:t>
          </a:r>
          <a:r>
            <a:rPr lang="fi-FI" sz="2000" kern="1200" dirty="0" err="1"/>
            <a:t>max</a:t>
          </a:r>
          <a:r>
            <a:rPr lang="fi-FI" sz="2000" kern="1200" dirty="0"/>
            <a:t>. 80 %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Ennallistamistoimenpiteet </a:t>
          </a:r>
          <a:r>
            <a:rPr lang="fi-FI" sz="2000" kern="1200" dirty="0" err="1"/>
            <a:t>pl</a:t>
          </a:r>
          <a:r>
            <a:rPr lang="fi-FI" sz="2000" kern="1200" dirty="0"/>
            <a:t> investoinnit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Suunnitelmat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- Tutkimus </a:t>
          </a:r>
        </a:p>
      </dsp:txBody>
      <dsp:txXfrm>
        <a:off x="5492299" y="2305167"/>
        <a:ext cx="4894290" cy="1857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B766C-D144-4860-8378-C8AED84E14A7}" type="datetimeFigureOut">
              <a:rPr lang="en-GB" smtClean="0"/>
              <a:t>13/05/2024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FF52D-3802-4A03-8323-AE312A03D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6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4FF52D-3802-4A03-8323-AE312A03D6D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23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971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243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4FF52D-3802-4A03-8323-AE312A03D6D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789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4FF52D-3802-4A03-8323-AE312A03D6D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266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4FF52D-3802-4A03-8323-AE312A03D6D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27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F5D100CF-BE2E-9D42-9DFA-07F68F907EA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17107" y="4402697"/>
            <a:ext cx="5157787" cy="823912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:a16="http://schemas.microsoft.com/office/drawing/2014/main" id="{E5FF0748-A3B1-8241-ADBD-A3017D48D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8207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1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3110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916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4A4925B0-A7C3-443B-83E9-526A2BE64B7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4205" y="164591"/>
            <a:ext cx="5806440" cy="553669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117073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744" y="758762"/>
            <a:ext cx="9431782" cy="285273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BEED2-7281-4966-AB72-5E594107A5D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9536" y="419184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F2496A5-3E1B-4BA1-B42F-6D9B3BBB98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389536" y="4560256"/>
            <a:ext cx="9431782" cy="360000"/>
          </a:xfrm>
        </p:spPr>
        <p:txBody>
          <a:bodyPr anchor="ctr" anchorCtr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72" y="365125"/>
            <a:ext cx="10663428" cy="626999"/>
          </a:xfrm>
        </p:spPr>
        <p:txBody>
          <a:bodyPr/>
          <a:lstStyle>
            <a:lvl1pPr>
              <a:defRPr b="0"/>
            </a:lvl1pPr>
          </a:lstStyle>
          <a:p>
            <a:r>
              <a:rPr lang="fi-FI" noProof="0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Tekstin paikkamerkki 2">
            <a:extLst>
              <a:ext uri="{FF2B5EF4-FFF2-40B4-BE49-F238E27FC236}">
                <a16:creationId xmlns:a16="http://schemas.microsoft.com/office/drawing/2014/main" id="{F5D100CF-BE2E-9D42-9DFA-07F68F907EA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17107" y="4402697"/>
            <a:ext cx="5157787" cy="823912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Alaotsikko 2">
            <a:extLst>
              <a:ext uri="{FF2B5EF4-FFF2-40B4-BE49-F238E27FC236}">
                <a16:creationId xmlns:a16="http://schemas.microsoft.com/office/drawing/2014/main" id="{E5FF0748-A3B1-8241-ADBD-A3017D48D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8207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1519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icture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7">
            <a:extLst>
              <a:ext uri="{FF2B5EF4-FFF2-40B4-BE49-F238E27FC236}">
                <a16:creationId xmlns:a16="http://schemas.microsoft.com/office/drawing/2014/main" id="{8C8AA788-1511-D443-BE5F-7908AB2BA881}"/>
              </a:ext>
            </a:extLst>
          </p:cNvPr>
          <p:cNvSpPr/>
          <p:nvPr userDrawn="1"/>
        </p:nvSpPr>
        <p:spPr>
          <a:xfrm>
            <a:off x="0" y="-1"/>
            <a:ext cx="12192000" cy="593634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2595"/>
            <a:ext cx="9144000" cy="238760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42018"/>
            <a:ext cx="9144000" cy="1655762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418007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692594"/>
            <a:ext cx="4694400" cy="4784662"/>
          </a:xfrm>
        </p:spPr>
        <p:txBody>
          <a:bodyPr anchor="ctr" anchorCtr="0"/>
          <a:lstStyle>
            <a:lvl1pPr algn="ctr">
              <a:defRPr sz="6000"/>
            </a:lvl1pPr>
          </a:lstStyle>
          <a:p>
            <a:r>
              <a:rPr lang="fi-FI" noProof="0"/>
              <a:t>Muokkaa ots. perustyyl. napsautt.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D72FC982-DA0F-4EC6-9E18-B415AECBAB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71201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808"/>
            <a:ext cx="9360000" cy="3639312"/>
          </a:xfrm>
        </p:spPr>
        <p:txBody>
          <a:bodyPr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5402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98187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60B309-4C5E-46DE-A832-32BA260737F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30930" y="2190100"/>
            <a:ext cx="4889066" cy="3342020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7F3B56D-9577-4E8F-BADA-CE87085A997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39789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A5A6492-7F8A-40F8-A303-F85F69C9F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0930" y="1757429"/>
            <a:ext cx="4887478" cy="361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6674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"/>
            <a:ext cx="6095999" cy="589230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3041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89066" cy="1033907"/>
          </a:xfrm>
        </p:spPr>
        <p:txBody>
          <a:bodyPr/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786"/>
            <a:ext cx="4889066" cy="3645334"/>
          </a:xfrm>
        </p:spPr>
        <p:txBody>
          <a:bodyPr/>
          <a:lstStyle>
            <a:lvl1pPr>
              <a:lnSpc>
                <a:spcPct val="80000"/>
              </a:lnSpc>
              <a:defRPr sz="2000"/>
            </a:lvl1pPr>
            <a:lvl2pPr>
              <a:lnSpc>
                <a:spcPct val="80000"/>
              </a:lnSpc>
              <a:defRPr sz="1800"/>
            </a:lvl2pPr>
            <a:lvl3pPr>
              <a:lnSpc>
                <a:spcPct val="80000"/>
              </a:lnSpc>
              <a:defRPr sz="1800"/>
            </a:lvl3pPr>
            <a:lvl4pPr>
              <a:lnSpc>
                <a:spcPct val="80000"/>
              </a:lnSpc>
              <a:defRPr sz="1800"/>
            </a:lvl4pPr>
            <a:lvl5pPr>
              <a:lnSpc>
                <a:spcPct val="80000"/>
              </a:lnSpc>
              <a:defRPr sz="1800"/>
            </a:lvl5pPr>
          </a:lstStyle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013A0638-FECF-4E12-8249-5A24119A47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45937" y="274319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E8BC2DE-23EE-4F0E-A759-42E68FCA6E7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45937" y="3054095"/>
            <a:ext cx="5591556" cy="2633473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0219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2">
            <a:extLst>
              <a:ext uri="{FF2B5EF4-FFF2-40B4-BE49-F238E27FC236}">
                <a16:creationId xmlns:a16="http://schemas.microsoft.com/office/drawing/2014/main" id="{D1E499DF-39A6-429A-A8B5-51C710E9F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94173"/>
            <a:ext cx="12192000" cy="9638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90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92808"/>
            <a:ext cx="10515600" cy="3639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B7AEB-FC4F-44E0-8373-3FBAF0071727}"/>
              </a:ext>
            </a:extLst>
          </p:cNvPr>
          <p:cNvSpPr txBox="1"/>
          <p:nvPr userDrawn="1"/>
        </p:nvSpPr>
        <p:spPr>
          <a:xfrm>
            <a:off x="2971800" y="6240780"/>
            <a:ext cx="6249924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i-FI" noProof="0"/>
              <a:t>Uudistuva ja osaava Suomi 2021–2027</a:t>
            </a:r>
          </a:p>
        </p:txBody>
      </p:sp>
      <p:pic>
        <p:nvPicPr>
          <p:cNvPr id="10" name="Kuva 8">
            <a:extLst>
              <a:ext uri="{FF2B5EF4-FFF2-40B4-BE49-F238E27FC236}">
                <a16:creationId xmlns:a16="http://schemas.microsoft.com/office/drawing/2014/main" id="{52E1622E-5A65-4724-91BA-D79AA8AD7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46219" y="6048766"/>
            <a:ext cx="3153035" cy="661519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8E36BCD2-351E-4146-92AC-C038F550E9A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9188" y="5894173"/>
            <a:ext cx="2476593" cy="8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7" r:id="rId3"/>
    <p:sldLayoutId id="2147483650" r:id="rId4"/>
    <p:sldLayoutId id="2147483662" r:id="rId5"/>
    <p:sldLayoutId id="2147483664" r:id="rId6"/>
    <p:sldLayoutId id="2147483665" r:id="rId7"/>
    <p:sldLayoutId id="2147483666" r:id="rId8"/>
    <p:sldLayoutId id="2147483668" r:id="rId9"/>
    <p:sldLayoutId id="2147483669" r:id="rId10"/>
    <p:sldLayoutId id="2147483670" r:id="rId11"/>
    <p:sldLayoutId id="2147483651" r:id="rId12"/>
    <p:sldLayoutId id="2147483654" r:id="rId13"/>
    <p:sldLayoutId id="2147483655" r:id="rId14"/>
    <p:sldLayoutId id="2147483697" r:id="rId1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System Font Regular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tunimi.sukunimi@ely-keskus.f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finland.fi/suomalaisille-asiakkaille/palvelut/rahoitus/energiatuki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kennerahastot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eura2021.fi/hakuilmoitukset/hakuilmoitus/4c518010-208a-471f-bbe2-0211e662f1dd/" TargetMode="External"/><Relationship Id="rId4" Type="http://schemas.openxmlformats.org/officeDocument/2006/relationships/hyperlink" Target="https://eura2021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69F52-D099-4F59-B334-EDEB5AD1A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529" y="1195026"/>
            <a:ext cx="10174941" cy="3506974"/>
          </a:xfrm>
        </p:spPr>
        <p:txBody>
          <a:bodyPr/>
          <a:lstStyle/>
          <a:p>
            <a:r>
              <a:rPr lang="fi-FI" sz="4000" dirty="0">
                <a:latin typeface="+mn-lt"/>
                <a:ea typeface="Calibri" panose="020F0502020204030204" pitchFamily="34" charset="0"/>
              </a:rPr>
              <a:t>ELY- keskuksen rahoitus JTF- ohjelman ennallistamistoimissa</a:t>
            </a:r>
            <a:br>
              <a:rPr lang="fi-FI" sz="4000" dirty="0">
                <a:latin typeface="+mn-lt"/>
                <a:ea typeface="Calibri" panose="020F0502020204030204" pitchFamily="34" charset="0"/>
              </a:rPr>
            </a:br>
            <a:br>
              <a:rPr lang="fi-FI" sz="4000" dirty="0">
                <a:latin typeface="+mn-lt"/>
                <a:ea typeface="Calibri" panose="020F0502020204030204" pitchFamily="34" charset="0"/>
              </a:rPr>
            </a:br>
            <a:r>
              <a:rPr lang="fi-FI" sz="4000" dirty="0">
                <a:latin typeface="+mn-lt"/>
                <a:ea typeface="Calibri" panose="020F0502020204030204" pitchFamily="34" charset="0"/>
              </a:rPr>
              <a:t>Kaustinen</a:t>
            </a:r>
            <a:br>
              <a:rPr lang="fi-FI" sz="4000" dirty="0">
                <a:latin typeface="+mn-lt"/>
                <a:ea typeface="Calibri" panose="020F0502020204030204" pitchFamily="34" charset="0"/>
              </a:rPr>
            </a:br>
            <a:br>
              <a:rPr lang="fi-FI" sz="4000" dirty="0">
                <a:latin typeface="+mn-lt"/>
                <a:ea typeface="Calibri" panose="020F0502020204030204" pitchFamily="34" charset="0"/>
              </a:rPr>
            </a:br>
            <a:r>
              <a:rPr lang="fi-FI" sz="2800" dirty="0">
                <a:latin typeface="+mn-lt"/>
                <a:ea typeface="Calibri" panose="020F0502020204030204" pitchFamily="34" charset="0"/>
              </a:rPr>
              <a:t>14.5.2024</a:t>
            </a:r>
            <a:endParaRPr lang="fi-FI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2159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620A7-C060-0B0A-C11F-4B0D552B6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65760"/>
            <a:ext cx="11018520" cy="502920"/>
          </a:xfrm>
        </p:spPr>
        <p:txBody>
          <a:bodyPr/>
          <a:lstStyle/>
          <a:p>
            <a:r>
              <a:rPr lang="fi-FI" sz="3600" dirty="0"/>
              <a:t>Ota yhteyttä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520B92-D12D-BF8C-5825-0F572C4FF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143000"/>
            <a:ext cx="11323320" cy="455676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b="1" dirty="0">
                <a:ea typeface="+mn-lt"/>
                <a:cs typeface="+mn-lt"/>
              </a:rPr>
              <a:t>Toteutettavuusmahdollisuudet</a:t>
            </a:r>
          </a:p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Hankekoordinaattori Jussi Hannonen (p. 0295 027 036) </a:t>
            </a:r>
          </a:p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Projektipäällikkö Ari Koski (p. 0295 027 350) </a:t>
            </a:r>
          </a:p>
          <a:p>
            <a:pPr marL="0" indent="0">
              <a:lnSpc>
                <a:spcPct val="90000"/>
              </a:lnSpc>
              <a:buNone/>
            </a:pPr>
            <a:endParaRPr lang="fi-FI" b="1" dirty="0">
              <a:ea typeface="+mn-lt"/>
              <a:cs typeface="+mn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b="1" dirty="0">
                <a:ea typeface="+mn-lt"/>
                <a:cs typeface="+mn-lt"/>
              </a:rPr>
              <a:t>Rahoitus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dirty="0">
                <a:ea typeface="+mn-lt"/>
                <a:cs typeface="+mn-lt"/>
              </a:rPr>
              <a:t>Keski-Suomen ELY- keskus</a:t>
            </a:r>
          </a:p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Rahoitusasiantuntija Janne Nummi (p. 0295 024 672) </a:t>
            </a:r>
          </a:p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Rahoitusasiantuntija Kati Laitala (p. 0295 028 656)</a:t>
            </a:r>
          </a:p>
          <a:p>
            <a:pPr marL="0" indent="0">
              <a:lnSpc>
                <a:spcPct val="90000"/>
              </a:lnSpc>
              <a:buNone/>
            </a:pPr>
            <a:endParaRPr lang="fi-FI" dirty="0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fi-FI" dirty="0">
                <a:ea typeface="+mn-lt"/>
                <a:cs typeface="+mn-lt"/>
              </a:rPr>
              <a:t>S-posti: </a:t>
            </a:r>
            <a:r>
              <a:rPr lang="fi-FI" dirty="0">
                <a:solidFill>
                  <a:srgbClr val="0563C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etunimi.sukunimi@ely-keskus.</a:t>
            </a:r>
            <a:r>
              <a:rPr lang="fi-FI" dirty="0"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</a:t>
            </a:r>
            <a:endParaRPr lang="fi-FI" dirty="0">
              <a:ea typeface="+mn-lt"/>
              <a:cs typeface="+mn-lt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26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A914B-C1D3-8EEA-BCB2-753E815E2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247651"/>
            <a:ext cx="11531599" cy="476249"/>
          </a:xfrm>
        </p:spPr>
        <p:txBody>
          <a:bodyPr/>
          <a:lstStyle/>
          <a:p>
            <a:pPr marL="0" indent="0">
              <a:buNone/>
            </a:pPr>
            <a:r>
              <a:rPr lang="fi-FI" sz="3200" b="1" dirty="0">
                <a:solidFill>
                  <a:schemeClr val="tx2"/>
                </a:solidFill>
                <a:latin typeface="+mj-lt"/>
                <a:cs typeface="Aharoni" panose="02010803020104030203" pitchFamily="2" charset="-79"/>
              </a:rPr>
              <a:t>Hakemuksen käsittely</a:t>
            </a:r>
            <a:endParaRPr lang="fi-FI" sz="1800" dirty="0">
              <a:solidFill>
                <a:schemeClr val="tx2"/>
              </a:solidFill>
              <a:latin typeface="+mj-lt"/>
              <a:cs typeface="Aharoni" panose="02010803020104030203" pitchFamily="2" charset="-79"/>
            </a:endParaRP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A236DE31-3540-CE2E-B2A3-F7ABFA293F51}"/>
              </a:ext>
            </a:extLst>
          </p:cNvPr>
          <p:cNvSpPr/>
          <p:nvPr/>
        </p:nvSpPr>
        <p:spPr>
          <a:xfrm>
            <a:off x="8792630" y="1211349"/>
            <a:ext cx="1405467" cy="338543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MYRS/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MYR käsittelyt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Rahoitus-päätös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Aloitus-palaveri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652651CE-2AB6-D975-A6FA-921CD68F6665}"/>
              </a:ext>
            </a:extLst>
          </p:cNvPr>
          <p:cNvSpPr/>
          <p:nvPr/>
        </p:nvSpPr>
        <p:spPr>
          <a:xfrm>
            <a:off x="5307936" y="1211351"/>
            <a:ext cx="1405467" cy="33854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Pisteytys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Käsittelyyn-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jätt</a:t>
            </a:r>
            <a:r>
              <a:rPr lang="fi-FI" sz="1400" dirty="0">
                <a:solidFill>
                  <a:srgbClr val="000000"/>
                </a:solidFill>
                <a:latin typeface="Tahoma"/>
              </a:rPr>
              <a:t>ö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päivät: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15.3.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15.5.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15.8.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15.10.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15.12.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F8BFA775-001C-C824-C995-BD4BBB24D9CC}"/>
              </a:ext>
            </a:extLst>
          </p:cNvPr>
          <p:cNvSpPr/>
          <p:nvPr/>
        </p:nvSpPr>
        <p:spPr>
          <a:xfrm>
            <a:off x="10553710" y="1211350"/>
            <a:ext cx="1261533" cy="338543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Toteutuksen seuranta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ja tulokset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22BEDEE9-9DBE-0FE9-BDE0-7180AC19B8E3}"/>
              </a:ext>
            </a:extLst>
          </p:cNvPr>
          <p:cNvSpPr/>
          <p:nvPr/>
        </p:nvSpPr>
        <p:spPr>
          <a:xfrm>
            <a:off x="7073892" y="1211351"/>
            <a:ext cx="1405467" cy="33854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Selvitys-pyynnöt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Suunnitelmat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-Tavoitteet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Sisältö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-Osaaminen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-Kilpailutus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-Toimenpiteet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-Sopimukset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683E415F-2D46-C411-3447-AFB0BA302A0D}"/>
              </a:ext>
            </a:extLst>
          </p:cNvPr>
          <p:cNvSpPr/>
          <p:nvPr/>
        </p:nvSpPr>
        <p:spPr>
          <a:xfrm>
            <a:off x="3498048" y="1211351"/>
            <a:ext cx="1380065" cy="33854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Lausunnot/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kommen-tit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ja selvitykset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-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Ympäristö-vastuualue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-Luvat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-Muut rahoitukset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BB4E3336-5702-9410-81ED-F82E25F8D649}"/>
              </a:ext>
            </a:extLst>
          </p:cNvPr>
          <p:cNvSpPr/>
          <p:nvPr/>
        </p:nvSpPr>
        <p:spPr>
          <a:xfrm>
            <a:off x="275414" y="1211351"/>
            <a:ext cx="1295400" cy="33854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Hakemus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Yhteydessä ELY-keskukseen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(rahoitus ja ympäristö-puolelle)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000000"/>
              </a:solidFill>
              <a:latin typeface="Tahom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EURA-haku KESELY </a:t>
            </a:r>
            <a:r>
              <a:rPr lang="fi-FI" sz="1400" dirty="0">
                <a:solidFill>
                  <a:srgbClr val="000000"/>
                </a:solidFill>
                <a:latin typeface="Tahoma"/>
              </a:rPr>
              <a:t>112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F40D8B33-E6D2-4A15-0C98-03512368027B}"/>
              </a:ext>
            </a:extLst>
          </p:cNvPr>
          <p:cNvSpPr/>
          <p:nvPr/>
        </p:nvSpPr>
        <p:spPr>
          <a:xfrm>
            <a:off x="1829582" y="1211351"/>
            <a:ext cx="1380065" cy="33854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Tukikelpoisuuden tarkastaminen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-Omistajuus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-Muut tahot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-Aikaisemmat toimenpiteet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maksu-häiriöt</a:t>
            </a:r>
          </a:p>
        </p:txBody>
      </p:sp>
      <p:sp>
        <p:nvSpPr>
          <p:cNvPr id="12" name="Suorakulmio: Pyöristetyt kulmat 11">
            <a:extLst>
              <a:ext uri="{FF2B5EF4-FFF2-40B4-BE49-F238E27FC236}">
                <a16:creationId xmlns:a16="http://schemas.microsoft.com/office/drawing/2014/main" id="{BB9C6B44-3A47-FA47-4C58-DF8188C1B753}"/>
              </a:ext>
            </a:extLst>
          </p:cNvPr>
          <p:cNvSpPr/>
          <p:nvPr/>
        </p:nvSpPr>
        <p:spPr>
          <a:xfrm>
            <a:off x="283643" y="5301044"/>
            <a:ext cx="11531600" cy="3894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Hankkeiden toteutusaika, </a:t>
            </a:r>
            <a:r>
              <a:rPr lang="fi-FI" dirty="0">
                <a:solidFill>
                  <a:srgbClr val="000000">
                    <a:lumMod val="95000"/>
                    <a:lumOff val="5000"/>
                  </a:srgbClr>
                </a:solidFill>
                <a:latin typeface="Tahoma"/>
              </a:rPr>
              <a:t>t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ämän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hetkisen tiedon mukaan korkeintaan 2026 loppuun.</a:t>
            </a: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2222C210-4885-8B5F-78DF-359E6CCAE24D}"/>
              </a:ext>
            </a:extLst>
          </p:cNvPr>
          <p:cNvSpPr/>
          <p:nvPr/>
        </p:nvSpPr>
        <p:spPr>
          <a:xfrm>
            <a:off x="283643" y="4773371"/>
            <a:ext cx="11531600" cy="38946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Hakemuksia voi jättää koko ajan 15.12.2024 saakka.</a:t>
            </a:r>
          </a:p>
        </p:txBody>
      </p:sp>
      <p:sp>
        <p:nvSpPr>
          <p:cNvPr id="14" name="Nuoli: Oikea 13">
            <a:extLst>
              <a:ext uri="{FF2B5EF4-FFF2-40B4-BE49-F238E27FC236}">
                <a16:creationId xmlns:a16="http://schemas.microsoft.com/office/drawing/2014/main" id="{F697273B-A95F-08EB-14B8-9D3E3C8B4231}"/>
              </a:ext>
            </a:extLst>
          </p:cNvPr>
          <p:cNvSpPr/>
          <p:nvPr/>
        </p:nvSpPr>
        <p:spPr>
          <a:xfrm>
            <a:off x="8576733" y="2709333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" name="Nuoli: Oikea 15">
            <a:extLst>
              <a:ext uri="{FF2B5EF4-FFF2-40B4-BE49-F238E27FC236}">
                <a16:creationId xmlns:a16="http://schemas.microsoft.com/office/drawing/2014/main" id="{5D3FA567-9AA3-4886-AE49-F05008A10C83}"/>
              </a:ext>
            </a:extLst>
          </p:cNvPr>
          <p:cNvSpPr/>
          <p:nvPr/>
        </p:nvSpPr>
        <p:spPr>
          <a:xfrm>
            <a:off x="1619778" y="2695538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" name="Nuoli: Oikea 16">
            <a:extLst>
              <a:ext uri="{FF2B5EF4-FFF2-40B4-BE49-F238E27FC236}">
                <a16:creationId xmlns:a16="http://schemas.microsoft.com/office/drawing/2014/main" id="{70662F71-85B6-88B4-9A1C-CEF0EB56806D}"/>
              </a:ext>
            </a:extLst>
          </p:cNvPr>
          <p:cNvSpPr/>
          <p:nvPr/>
        </p:nvSpPr>
        <p:spPr>
          <a:xfrm>
            <a:off x="3282151" y="2713898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8" name="Nuoli: Oikea 17">
            <a:extLst>
              <a:ext uri="{FF2B5EF4-FFF2-40B4-BE49-F238E27FC236}">
                <a16:creationId xmlns:a16="http://schemas.microsoft.com/office/drawing/2014/main" id="{F414D8AA-ABB4-64EF-8B24-00DDA1442CBA}"/>
              </a:ext>
            </a:extLst>
          </p:cNvPr>
          <p:cNvSpPr/>
          <p:nvPr/>
        </p:nvSpPr>
        <p:spPr>
          <a:xfrm>
            <a:off x="5060952" y="2698295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9" name="Nuoli: Oikea 18">
            <a:extLst>
              <a:ext uri="{FF2B5EF4-FFF2-40B4-BE49-F238E27FC236}">
                <a16:creationId xmlns:a16="http://schemas.microsoft.com/office/drawing/2014/main" id="{934AC401-FA4B-83CF-62C7-F27FC961B58A}"/>
              </a:ext>
            </a:extLst>
          </p:cNvPr>
          <p:cNvSpPr/>
          <p:nvPr/>
        </p:nvSpPr>
        <p:spPr>
          <a:xfrm>
            <a:off x="6834713" y="2700199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0" name="Nuoli: Oikea 19">
            <a:extLst>
              <a:ext uri="{FF2B5EF4-FFF2-40B4-BE49-F238E27FC236}">
                <a16:creationId xmlns:a16="http://schemas.microsoft.com/office/drawing/2014/main" id="{D41C6CE2-C0F6-3261-294E-74629786E8AD}"/>
              </a:ext>
            </a:extLst>
          </p:cNvPr>
          <p:cNvSpPr/>
          <p:nvPr/>
        </p:nvSpPr>
        <p:spPr>
          <a:xfrm>
            <a:off x="10329332" y="2698295"/>
            <a:ext cx="215897" cy="389466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highlight>
                <a:srgbClr val="000080"/>
              </a:highligh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Suorakulmio: Pyöristetyt kulmat 1">
            <a:extLst>
              <a:ext uri="{FF2B5EF4-FFF2-40B4-BE49-F238E27FC236}">
                <a16:creationId xmlns:a16="http://schemas.microsoft.com/office/drawing/2014/main" id="{54316302-8B45-C109-6714-444B6B0A33E1}"/>
              </a:ext>
            </a:extLst>
          </p:cNvPr>
          <p:cNvSpPr/>
          <p:nvPr/>
        </p:nvSpPr>
        <p:spPr>
          <a:xfrm>
            <a:off x="304801" y="775545"/>
            <a:ext cx="11531600" cy="30538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fi-FI" dirty="0">
                <a:solidFill>
                  <a:schemeClr val="tx2"/>
                </a:solidFill>
                <a:latin typeface="+mj-lt"/>
                <a:cs typeface="Aharoni" panose="02010803020104030203" pitchFamily="2" charset="-79"/>
              </a:rPr>
              <a:t>(jatkuva haku, </a:t>
            </a:r>
            <a:r>
              <a:rPr lang="fi-FI" sz="1800" dirty="0">
                <a:solidFill>
                  <a:schemeClr val="tx2"/>
                </a:solidFill>
                <a:latin typeface="+mj-lt"/>
                <a:cs typeface="Aharoni" panose="02010803020104030203" pitchFamily="2" charset="-79"/>
              </a:rPr>
              <a:t>EURA-järjestelmän </a:t>
            </a:r>
            <a:r>
              <a:rPr lang="fi-FI" dirty="0">
                <a:solidFill>
                  <a:schemeClr val="tx2"/>
                </a:solidFill>
                <a:latin typeface="+mj-lt"/>
                <a:cs typeface="Aharoni" panose="02010803020104030203" pitchFamily="2" charset="-79"/>
              </a:rPr>
              <a:t>hakuilmoitus KESELY 112)</a:t>
            </a:r>
            <a:endParaRPr lang="fi-FI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779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2B798B-08BF-4F23-A080-53A77F94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714" y="261595"/>
            <a:ext cx="7401035" cy="500405"/>
          </a:xfrm>
        </p:spPr>
        <p:txBody>
          <a:bodyPr/>
          <a:lstStyle/>
          <a:p>
            <a:r>
              <a:rPr lang="fi-FI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Rakennerahasto suuralueet 2021-2027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F12-43D1-4FC1-B119-B68DDE5A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482" y="962837"/>
            <a:ext cx="7537867" cy="3639312"/>
          </a:xfrm>
        </p:spPr>
        <p:txBody>
          <a:bodyPr/>
          <a:lstStyle/>
          <a:p>
            <a:endParaRPr lang="fi-FI" sz="1600" b="1" dirty="0"/>
          </a:p>
          <a:p>
            <a:r>
              <a:rPr lang="fi-FI" sz="1600" b="1" dirty="0"/>
              <a:t>4 rakennerahasto ELY- keskusta (ns. RR-ELYt)</a:t>
            </a:r>
          </a:p>
          <a:p>
            <a:r>
              <a:rPr lang="fi-FI" sz="1600" b="1" dirty="0"/>
              <a:t>Keski-Suomen ELY- keskus on rahoittava RR-ELY Länsi-Suomen suuralueella </a:t>
            </a:r>
          </a:p>
          <a:p>
            <a:pPr lvl="1"/>
            <a:r>
              <a:rPr lang="fi-FI" sz="1600" dirty="0"/>
              <a:t>EAKR-JTF yritystuet ja ESR+- kehittämishankkeet, JTF-ennallistaminen</a:t>
            </a:r>
          </a:p>
          <a:p>
            <a:pPr lvl="1"/>
            <a:endParaRPr lang="fi-FI" sz="1600" dirty="0"/>
          </a:p>
          <a:p>
            <a:pPr lvl="1"/>
            <a:endParaRPr lang="fi-FI" sz="1600" dirty="0"/>
          </a:p>
          <a:p>
            <a:pPr marL="457200" lvl="1" indent="0">
              <a:buNone/>
            </a:pPr>
            <a:r>
              <a:rPr lang="fi-FI" sz="1600" dirty="0"/>
              <a:t> </a:t>
            </a:r>
            <a:r>
              <a:rPr lang="fi-FI" sz="1600" b="1" dirty="0"/>
              <a:t>Länsi-Suomen RR- alue 7 maakuntaa</a:t>
            </a:r>
          </a:p>
          <a:p>
            <a:pPr lvl="1"/>
            <a:r>
              <a:rPr lang="fi-FI" sz="1600" dirty="0"/>
              <a:t>Keski-Suomi</a:t>
            </a:r>
          </a:p>
          <a:p>
            <a:pPr lvl="1"/>
            <a:r>
              <a:rPr lang="fi-FI" sz="1600" dirty="0"/>
              <a:t>Pirkanmaa (P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arkano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0212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Kihniö, Virrat ja Punkalaidun)</a:t>
            </a:r>
            <a:endParaRPr lang="fi-FI" sz="1600" dirty="0"/>
          </a:p>
          <a:p>
            <a:pPr lvl="1"/>
            <a:r>
              <a:rPr lang="fi-FI" sz="1600" dirty="0"/>
              <a:t>Varsinais-Suomi</a:t>
            </a:r>
          </a:p>
          <a:p>
            <a:pPr lvl="1"/>
            <a:r>
              <a:rPr lang="fi-FI" sz="1600" dirty="0"/>
              <a:t>Satakunta</a:t>
            </a:r>
          </a:p>
          <a:p>
            <a:pPr lvl="1"/>
            <a:r>
              <a:rPr lang="fi-FI" sz="1600" dirty="0"/>
              <a:t>Pohjanmaa</a:t>
            </a:r>
          </a:p>
          <a:p>
            <a:pPr lvl="1"/>
            <a:r>
              <a:rPr lang="fi-FI" sz="1600" dirty="0"/>
              <a:t>Keski-Pohjanmaa</a:t>
            </a:r>
          </a:p>
          <a:p>
            <a:pPr lvl="1"/>
            <a:r>
              <a:rPr lang="fi-FI" sz="1600" dirty="0"/>
              <a:t>Etelä-Pohjanmaa</a:t>
            </a:r>
          </a:p>
          <a:p>
            <a:endParaRPr lang="fi-FI" sz="1600" dirty="0"/>
          </a:p>
        </p:txBody>
      </p:sp>
      <p:graphicFrame>
        <p:nvGraphicFramePr>
          <p:cNvPr id="10" name="Kuvan paikkamerkki 7" descr="Suomen kartta, johon on väreillä ja tekstillä merkattu RR-elyjen kattamat alueet, sekä kyseisten elyjen sijainti punaisella ympyrällä. Alueet ovat Pohjois-Suomi (Lappi, Pohjois-Pohjanmaa, Kainuu; ELY-keskus Oulussa), Länsi-Suomi (alue kerrottu viereisessä tekstissä, ELY-keskus Jyväskylässä), Itä-Suomi (Pohjois-Savo, Etelä-Savo, Pohjois-Karjala; ELY-keskus Mikkelissä) sekä Etelä-Suomi (Uusimaa, Etelä-Karjala, Kanta-Häme, Kymenlaakso, Päijät-Häme).">
            <a:extLst>
              <a:ext uri="{FF2B5EF4-FFF2-40B4-BE49-F238E27FC236}">
                <a16:creationId xmlns:a16="http://schemas.microsoft.com/office/drawing/2014/main" id="{BD96B31C-F80B-4B88-8541-0ED6D5693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69694" y="163286"/>
          <a:ext cx="3273677" cy="5652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79680" imgH="1173240" progId="">
                  <p:embed/>
                </p:oleObj>
              </mc:Choice>
              <mc:Fallback>
                <p:oleObj r:id="rId2" imgW="679680" imgH="1173240" progId="">
                  <p:embed/>
                  <p:pic>
                    <p:nvPicPr>
                      <p:cNvPr id="10" name="Kuvan paikkamerkki 7" descr="Suomen kartta, johon on väreillä ja tekstillä merkattu RR-elyjen kattamat alueet, sekä kyseisten elyjen sijainti punaisella ympyrällä. Alueet ovat Pohjois-Suomi (Lappi, Pohjois-Pohjanmaa, Kainuu; ELY-keskus Oulussa), Länsi-Suomi (alue kerrottu viereisessä tekstissä, ELY-keskus Jyväskylässä), Itä-Suomi (Pohjois-Savo, Etelä-Savo, Pohjois-Karjala; ELY-keskus Mikkelissä) sekä Etelä-Suomi (Uusimaa, Etelä-Karjala, Kanta-Häme, Kymenlaakso, Päijät-Häme).">
                        <a:extLst>
                          <a:ext uri="{FF2B5EF4-FFF2-40B4-BE49-F238E27FC236}">
                            <a16:creationId xmlns:a16="http://schemas.microsoft.com/office/drawing/2014/main" id="{BD96B31C-F80B-4B88-8541-0ED6D56935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69694" y="163286"/>
                        <a:ext cx="3273677" cy="56524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8CE9A168-D82B-4B96-BD1F-DFA0BCCEE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06655" y="4215045"/>
            <a:ext cx="95315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Länsi-Suomi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18025AB-4CB7-4424-BA2A-D8E480241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799006" y="2027923"/>
            <a:ext cx="1106637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Pohjois-Suomi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5948EFF2-5EB5-4CDF-B44E-01EA029E1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888775" y="5233721"/>
            <a:ext cx="934732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Etelä-Suomi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505227C4-7DD9-4FE9-B39E-33C5D1488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412710" y="3999601"/>
            <a:ext cx="733664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Itä-Suomi</a:t>
            </a:r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31FC81B2-628E-4681-9488-985B28A9D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39994" y="2910702"/>
            <a:ext cx="99001" cy="9810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B99AC76-2032-4230-842C-320533F3E5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8003" y="4427944"/>
            <a:ext cx="99001" cy="9810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D09B86B3-A3BD-41BA-BFEF-3F3C45C8A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25531" y="4677646"/>
            <a:ext cx="99001" cy="9810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45D4F9E6-4E00-4EE0-86D8-BEFC19013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52820" y="5126024"/>
            <a:ext cx="99001" cy="9810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557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AE4F1B-9E68-FB2C-AB36-5B8F6513B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110"/>
            <a:ext cx="10515600" cy="841375"/>
          </a:xfrm>
        </p:spPr>
        <p:txBody>
          <a:bodyPr/>
          <a:lstStyle/>
          <a:p>
            <a:r>
              <a:rPr lang="fi-FI" sz="3600" dirty="0"/>
              <a:t>Ennallistaminen JTF-ohjelmassa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53C52F-24B9-5F92-3611-7B22EFF5F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343"/>
            <a:ext cx="10515600" cy="4030965"/>
          </a:xfrm>
        </p:spPr>
        <p:txBody>
          <a:bodyPr/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fi-FI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Turvetuotannosta poistuvien soiden ennallistaminen, missä ensisijaisena tavoitteena on palauttaa suon rakenne ja toiminta lähelle ennen ojitusta vallinneeseen ekologiseen ja hydrologiseen tilaan.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fi-FI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Ennallistaminen voi tarkoittaa myös kosteikkojen ja vesialueiden tai kaikkien näiden yhdistelmien perustamista alueille, joiden luontaiset ominaisuudet soveltuvat niihin parhaiten.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fi-FI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Toimia kohdennetaan myös turvetuotannon kuormittamien vesistöjen kunnostamiseen ja ennallistamiseen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tabLst>
                <a:tab pos="914400" algn="l"/>
              </a:tabLst>
            </a:pPr>
            <a:r>
              <a:rPr lang="fi-FI" sz="2000" dirty="0"/>
              <a:t>Rahoitusta voidaan kohdentaa myös selvityksiin ennallistamisen ja muiden kestävien jälkikäyttömuotojen edellytyksistä ja mahdollisuuksista.</a:t>
            </a:r>
            <a:endParaRPr lang="fi-FI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107215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3C272942-2187-7DAB-9261-04B2D6599850}"/>
              </a:ext>
            </a:extLst>
          </p:cNvPr>
          <p:cNvSpPr txBox="1"/>
          <p:nvPr/>
        </p:nvSpPr>
        <p:spPr>
          <a:xfrm>
            <a:off x="895350" y="210235"/>
            <a:ext cx="106299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600" b="1" dirty="0"/>
              <a:t>Rahoitusta myös tutkimus-, kehittämis- ja innovaatiohankkeille</a:t>
            </a:r>
            <a:endParaRPr lang="fi-FI" sz="36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56A0EB3-5377-73ED-B776-5EFDD40DE5A1}"/>
              </a:ext>
            </a:extLst>
          </p:cNvPr>
          <p:cNvSpPr txBox="1"/>
          <p:nvPr/>
        </p:nvSpPr>
        <p:spPr>
          <a:xfrm>
            <a:off x="895350" y="1665833"/>
            <a:ext cx="99536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 err="1"/>
              <a:t>JTF:ssä</a:t>
            </a:r>
            <a:r>
              <a:rPr lang="fi-FI" sz="2400" dirty="0"/>
              <a:t> rahoitetaan myös menetelmien kehittämiseen liittyviä kenttäkokeita ja pilotteja. Seurantaa tarvitaan sekä menetelmien kehittämiseksi että päästövähennysten todentamiseksi.</a:t>
            </a:r>
          </a:p>
          <a:p>
            <a:endParaRPr lang="fi-FI" sz="2400" dirty="0"/>
          </a:p>
          <a:p>
            <a:r>
              <a:rPr lang="fi-FI" sz="2400" dirty="0"/>
              <a:t>Tällä hetkellä on menossa monia turvesoiden ennallistamiseen ja jälkikäytön kehittämiseen liittyviä hankkeita, ja niiden tuloksia voidaan hankkeiden edetessä hyödyntää JTF-toimia suunniteltaessa. Tutkimuslaitosten mukana olo on tärkeää myös JTF-ohjelmassa. </a:t>
            </a:r>
          </a:p>
        </p:txBody>
      </p:sp>
    </p:spTree>
    <p:extLst>
      <p:ext uri="{BB962C8B-B14F-4D97-AF65-F5344CB8AC3E}">
        <p14:creationId xmlns:p14="http://schemas.microsoft.com/office/powerpoint/2010/main" val="313430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6A7DAC-98E8-86DE-FE11-6DB17F67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b="1" dirty="0"/>
              <a:t>JTF Ennallistaminen: tuensaajat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7E1BF5-2D92-5BBB-1F04-5FD311D8E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3644"/>
            <a:ext cx="10515600" cy="3639312"/>
          </a:xfrm>
        </p:spPr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fi-FI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Kunnat, kuntayhtymät kehitysyhtiöt ja muut </a:t>
            </a:r>
            <a:r>
              <a:rPr lang="fi-FI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julkiset organisaatiot, tutkimus- ja koulutusorganisaatiot, yritykset, yhdistykset ja säätiöt</a:t>
            </a:r>
            <a:endParaRPr lang="fi-FI" sz="2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fi-FI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Laki alueiden kehittämisen ja Euroopan Unionin alue- ja rakennepolitiikan rahoittamisesta. (Rahoituslaki 7 §) ei yksityiset henkilöt, ei yksityiset elinkeinoharjoittajat (toiminimi)</a:t>
            </a:r>
          </a:p>
          <a:p>
            <a:endParaRPr lang="fi-FI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7498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4662DF74-C3A2-4481-B316-26C1623921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6766301"/>
              </p:ext>
            </p:extLst>
          </p:nvPr>
        </p:nvGraphicFramePr>
        <p:xfrm>
          <a:off x="626906" y="807824"/>
          <a:ext cx="10448222" cy="4221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tsikko 1">
            <a:extLst>
              <a:ext uri="{FF2B5EF4-FFF2-40B4-BE49-F238E27FC236}">
                <a16:creationId xmlns:a16="http://schemas.microsoft.com/office/drawing/2014/main" id="{45A9CA68-A9FC-E3CD-135F-7758EB5409D5}"/>
              </a:ext>
            </a:extLst>
          </p:cNvPr>
          <p:cNvSpPr txBox="1">
            <a:spLocks/>
          </p:cNvSpPr>
          <p:nvPr/>
        </p:nvSpPr>
        <p:spPr>
          <a:xfrm>
            <a:off x="593217" y="346781"/>
            <a:ext cx="10515600" cy="69078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/>
              <a:ea typeface="+mj-ea"/>
              <a:cs typeface="+mj-cs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AF495F2F-579D-4853-32BF-20566A193E5E}"/>
              </a:ext>
            </a:extLst>
          </p:cNvPr>
          <p:cNvSpPr txBox="1"/>
          <p:nvPr/>
        </p:nvSpPr>
        <p:spPr>
          <a:xfrm>
            <a:off x="847724" y="5183996"/>
            <a:ext cx="10227403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Investoinnin pysyvyys yleisasetuksen 65 artiklan sekä rahoituslain 24 ja 43 §:n nojalla vähintään 5 vuotta hankkeen viimeisen tuen maksamista koskevan päätöksen tekopäivästä</a:t>
            </a:r>
          </a:p>
        </p:txBody>
      </p:sp>
    </p:spTree>
    <p:extLst>
      <p:ext uri="{BB962C8B-B14F-4D97-AF65-F5344CB8AC3E}">
        <p14:creationId xmlns:p14="http://schemas.microsoft.com/office/powerpoint/2010/main" val="2000160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7A39B-C1C1-4D69-6358-797584650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53" y="400693"/>
            <a:ext cx="10778447" cy="421240"/>
          </a:xfrm>
        </p:spPr>
        <p:txBody>
          <a:bodyPr/>
          <a:lstStyle/>
          <a:p>
            <a:r>
              <a:rPr lang="fi-FI" sz="2800" dirty="0"/>
              <a:t>JTF-ennallistamisrahoituksen</a:t>
            </a:r>
            <a:r>
              <a:rPr lang="fi-FI" sz="2800" b="1" dirty="0"/>
              <a:t> erityispiirteitä 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EDE7B0-C5F6-51DB-2EA2-EBDA3D1A4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53" y="729465"/>
            <a:ext cx="11370841" cy="5051257"/>
          </a:xfrm>
        </p:spPr>
        <p:txBody>
          <a:bodyPr/>
          <a:lstStyle/>
          <a:p>
            <a:endParaRPr lang="fi-FI" sz="1800" dirty="0">
              <a:latin typeface="+mj-lt"/>
            </a:endParaRPr>
          </a:p>
          <a:p>
            <a:r>
              <a:rPr lang="fi-FI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Vesistöihin kohdistuvat ennallistamis- ja kunnostustoimenpiteet ovat rahoitettavia, mikäli ne kohdennetaan hankkeen turvetuotantoalueen tai alueiden vesistöihin, joihin tuotantoalueilla on tai on ollut selkeä kuormittava vaikutus.</a:t>
            </a:r>
            <a:endParaRPr lang="fi-FI" sz="1800" dirty="0">
              <a:latin typeface="+mj-lt"/>
            </a:endParaRPr>
          </a:p>
          <a:p>
            <a:r>
              <a:rPr lang="fi-FI" sz="1800" dirty="0">
                <a:latin typeface="+mj-lt"/>
              </a:rPr>
              <a:t>JTF-rahoitusta ei voida myöntää energiantuotantoon liittyviin hankkeisiin kuten aurinkovoima, tuulivoima ym. Jotka kuuluu energiatuen piiriin. </a:t>
            </a:r>
            <a:r>
              <a:rPr lang="fi-FI" sz="1800" dirty="0"/>
              <a:t>Lisätietoa energiatuesta : </a:t>
            </a:r>
            <a:r>
              <a:rPr lang="fi-FI" sz="1800" dirty="0">
                <a:hlinkClick r:id="rId2"/>
              </a:rPr>
              <a:t>Energiatuki - Business Finland</a:t>
            </a:r>
            <a:endParaRPr lang="fi-FI" sz="1800" dirty="0">
              <a:latin typeface="+mj-lt"/>
            </a:endParaRPr>
          </a:p>
          <a:p>
            <a:r>
              <a:rPr lang="fi-FI" sz="1800" dirty="0">
                <a:latin typeface="+mj-lt"/>
              </a:rPr>
              <a:t>Turvetuotannon lupaehdoissa edellytettyihin kunnostus- tai jälkihoitotoimiin ei JFT- rahoitusta voida myöntää.</a:t>
            </a:r>
          </a:p>
          <a:p>
            <a:r>
              <a:rPr lang="fi-FI" sz="1800" dirty="0">
                <a:latin typeface="+mj-lt"/>
              </a:rPr>
              <a:t>Potentiaalisilla ennallistamiskohteilla on usein lukuisia omistaja ja toimijoita ja on havaittu, ettei JTF-rahoituksen mahdollisuuksia tunneta eikä mahdollisia toimeenpanon toteuttajia useinkaan tunnisteta. </a:t>
            </a:r>
          </a:p>
          <a:p>
            <a:r>
              <a:rPr lang="fi-FI" sz="1800" dirty="0"/>
              <a:t>Huomioitava DNSH-periaate (</a:t>
            </a:r>
            <a:r>
              <a:rPr lang="fi-FI" sz="1800" dirty="0" err="1"/>
              <a:t>do</a:t>
            </a:r>
            <a:r>
              <a:rPr lang="fi-FI" sz="1800" dirty="0"/>
              <a:t> no </a:t>
            </a:r>
            <a:r>
              <a:rPr lang="fi-FI" sz="1800" dirty="0" err="1"/>
              <a:t>significant</a:t>
            </a:r>
            <a:r>
              <a:rPr lang="fi-FI" sz="1800" dirty="0"/>
              <a:t> </a:t>
            </a:r>
            <a:r>
              <a:rPr lang="fi-FI" sz="1800" dirty="0" err="1"/>
              <a:t>harm</a:t>
            </a:r>
            <a:r>
              <a:rPr lang="fi-FI" sz="1800" dirty="0"/>
              <a:t>) eli investoinnit eivät saa aiheuttaa merkittävää haittaa ympäristölle. </a:t>
            </a:r>
            <a:endParaRPr lang="fi-FI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1800" dirty="0">
                <a:latin typeface="+mj-lt"/>
              </a:rPr>
              <a:t>Hankkeiden toteutusaika tämän tiedon mukaan vuoden 2026 loppuun mennessä. </a:t>
            </a:r>
          </a:p>
          <a:p>
            <a:r>
              <a:rPr lang="fi-FI" sz="1800" dirty="0">
                <a:latin typeface="+mj-lt"/>
              </a:rPr>
              <a:t>Yleinen hintataso, omassa työssä ei voi olla katetta mukana. </a:t>
            </a:r>
          </a:p>
          <a:p>
            <a:r>
              <a:rPr lang="fi-FI" sz="1800" dirty="0">
                <a:latin typeface="+mj-lt"/>
              </a:rPr>
              <a:t>Ei talkootyötä. </a:t>
            </a:r>
          </a:p>
          <a:p>
            <a:pPr marL="0" indent="0">
              <a:buNone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42623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6">
            <a:extLst>
              <a:ext uri="{FF2B5EF4-FFF2-40B4-BE49-F238E27FC236}">
                <a16:creationId xmlns:a16="http://schemas.microsoft.com/office/drawing/2014/main" id="{FB377F45-B555-7B82-A55C-C28576348591}"/>
              </a:ext>
            </a:extLst>
          </p:cNvPr>
          <p:cNvSpPr txBox="1">
            <a:spLocks/>
          </p:cNvSpPr>
          <p:nvPr/>
        </p:nvSpPr>
        <p:spPr>
          <a:xfrm>
            <a:off x="916180" y="586503"/>
            <a:ext cx="8072175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fi-FI" sz="3600" dirty="0">
                <a:latin typeface="Tahoma"/>
                <a:ea typeface="Tahoma"/>
                <a:cs typeface="Tahoma"/>
              </a:rPr>
              <a:t>Ohjeeksi ennallistamiseen</a:t>
            </a:r>
          </a:p>
        </p:txBody>
      </p:sp>
      <p:grpSp>
        <p:nvGrpSpPr>
          <p:cNvPr id="5" name="Ryhmitä 5">
            <a:extLst>
              <a:ext uri="{FF2B5EF4-FFF2-40B4-BE49-F238E27FC236}">
                <a16:creationId xmlns:a16="http://schemas.microsoft.com/office/drawing/2014/main" id="{F0434694-BC50-72A6-E0FE-CFD922C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4500" y="1975999"/>
            <a:ext cx="3364640" cy="2863624"/>
            <a:chOff x="881621" y="2471352"/>
            <a:chExt cx="3312857" cy="3313853"/>
          </a:xfrm>
          <a:solidFill>
            <a:schemeClr val="bg1"/>
          </a:solidFill>
        </p:grpSpPr>
        <p:sp>
          <p:nvSpPr>
            <p:cNvPr id="6" name="Tekstin paikkamerkki 19">
              <a:extLst>
                <a:ext uri="{FF2B5EF4-FFF2-40B4-BE49-F238E27FC236}">
                  <a16:creationId xmlns:a16="http://schemas.microsoft.com/office/drawing/2014/main" id="{8BE50FDB-7A0A-034D-ADAF-66B00448E49D}"/>
                </a:ext>
              </a:extLst>
            </p:cNvPr>
            <p:cNvSpPr txBox="1">
              <a:spLocks/>
            </p:cNvSpPr>
            <p:nvPr/>
          </p:nvSpPr>
          <p:spPr>
            <a:xfrm>
              <a:off x="881621" y="2481766"/>
              <a:ext cx="3312857" cy="330343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lIns="180000" tIns="180000" rIns="180000" bIns="180000" anchor="t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Selvitä kohteen toteutettavuus mahdollisuudet ja rajoitteet (mm. tarvittavat luvat, maanomistus, velvoitteet) jo hankkeen suunnitteluvaiheessa. </a:t>
              </a: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2399AB24-2297-E306-C660-AA39C10935AA}"/>
                </a:ext>
              </a:extLst>
            </p:cNvPr>
            <p:cNvSpPr/>
            <p:nvPr/>
          </p:nvSpPr>
          <p:spPr>
            <a:xfrm>
              <a:off x="3786848" y="2471352"/>
              <a:ext cx="398240" cy="53425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1" i="0" u="none" strike="noStrike" kern="1200" cap="none" spc="0" normalizeH="0" baseline="0" noProof="0">
                  <a:ln>
                    <a:noFill/>
                  </a:ln>
                  <a:solidFill>
                    <a:srgbClr val="74AE26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8" name="Ryhmitä 6">
            <a:extLst>
              <a:ext uri="{FF2B5EF4-FFF2-40B4-BE49-F238E27FC236}">
                <a16:creationId xmlns:a16="http://schemas.microsoft.com/office/drawing/2014/main" id="{5B00CC4C-E4BE-B38B-C1C7-85AEB36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11873" y="1975019"/>
            <a:ext cx="3364640" cy="2854625"/>
            <a:chOff x="4465372" y="2021896"/>
            <a:chExt cx="3275308" cy="3624036"/>
          </a:xfrm>
          <a:solidFill>
            <a:schemeClr val="bg1"/>
          </a:solidFill>
        </p:grpSpPr>
        <p:sp>
          <p:nvSpPr>
            <p:cNvPr id="9" name="Tekstin paikkamerkki 19">
              <a:extLst>
                <a:ext uri="{FF2B5EF4-FFF2-40B4-BE49-F238E27FC236}">
                  <a16:creationId xmlns:a16="http://schemas.microsoft.com/office/drawing/2014/main" id="{9E1E8881-1188-7EB0-A57C-9935F82BF6A3}"/>
                </a:ext>
              </a:extLst>
            </p:cNvPr>
            <p:cNvSpPr txBox="1">
              <a:spLocks/>
            </p:cNvSpPr>
            <p:nvPr/>
          </p:nvSpPr>
          <p:spPr>
            <a:xfrm>
              <a:off x="4465372" y="2023330"/>
              <a:ext cx="3275308" cy="362260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lIns="180000" tIns="180000" rIns="180000" bIns="180000" anchor="t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Panosta </a:t>
              </a:r>
              <a:br>
                <a:rPr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cs typeface="Arial"/>
                </a:rPr>
              </a:b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laadukkaaseen </a:t>
              </a:r>
              <a:br>
                <a:rPr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cs typeface="Arial"/>
                </a:rPr>
              </a:b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ja konkreettiseen hankesuunnitelmaan.</a:t>
              </a: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CE20ED4B-E9BF-5253-1998-A88BC6934889}"/>
                </a:ext>
              </a:extLst>
            </p:cNvPr>
            <p:cNvSpPr/>
            <p:nvPr/>
          </p:nvSpPr>
          <p:spPr>
            <a:xfrm>
              <a:off x="7317774" y="2021896"/>
              <a:ext cx="352261" cy="675763"/>
            </a:xfrm>
            <a:prstGeom prst="rect">
              <a:avLst/>
            </a:prstGeom>
            <a:grp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sz="2400" b="1">
                  <a:solidFill>
                    <a:srgbClr val="74AE26"/>
                  </a:solidFill>
                  <a:latin typeface="Tahoma"/>
                  <a:ea typeface="Tahoma"/>
                  <a:cs typeface="Tahoma"/>
                </a:rPr>
                <a:t>2</a:t>
              </a:r>
              <a:endParaRPr lang="fi-FI" sz="2400" b="1" i="0" u="none" strike="noStrike" kern="1200" cap="none" spc="0" normalizeH="0" baseline="0" noProof="0">
                <a:ln>
                  <a:noFill/>
                </a:ln>
                <a:solidFill>
                  <a:srgbClr val="74AE26"/>
                </a:solidFill>
                <a:effectLst/>
                <a:uLnTx/>
                <a:uFillTx/>
                <a:latin typeface="Tahoma"/>
                <a:ea typeface="Tahoma"/>
                <a:cs typeface="Tahoma"/>
              </a:endParaRPr>
            </a:p>
          </p:txBody>
        </p:sp>
      </p:grpSp>
      <p:grpSp>
        <p:nvGrpSpPr>
          <p:cNvPr id="11" name="Ryhmitä 7">
            <a:extLst>
              <a:ext uri="{FF2B5EF4-FFF2-40B4-BE49-F238E27FC236}">
                <a16:creationId xmlns:a16="http://schemas.microsoft.com/office/drawing/2014/main" id="{1E7EB846-C943-9739-39B6-4C41876BB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904853" y="1975998"/>
            <a:ext cx="3370967" cy="2853495"/>
            <a:chOff x="8191762" y="2471351"/>
            <a:chExt cx="3290796" cy="3174581"/>
          </a:xfrm>
          <a:solidFill>
            <a:schemeClr val="accent6">
              <a:lumMod val="75000"/>
            </a:schemeClr>
          </a:solidFill>
        </p:grpSpPr>
        <p:sp>
          <p:nvSpPr>
            <p:cNvPr id="12" name="Tekstin paikkamerkki 19">
              <a:extLst>
                <a:ext uri="{FF2B5EF4-FFF2-40B4-BE49-F238E27FC236}">
                  <a16:creationId xmlns:a16="http://schemas.microsoft.com/office/drawing/2014/main" id="{5DE33918-7BAA-33E7-4EFD-15D9C7B0FFB2}"/>
                </a:ext>
              </a:extLst>
            </p:cNvPr>
            <p:cNvSpPr txBox="1">
              <a:spLocks/>
            </p:cNvSpPr>
            <p:nvPr/>
          </p:nvSpPr>
          <p:spPr>
            <a:xfrm>
              <a:off x="8191762" y="2471351"/>
              <a:ext cx="3275308" cy="3174581"/>
            </a:xfrm>
            <a:prstGeom prst="rect">
              <a:avLst/>
            </a:prstGeom>
            <a:grpFill/>
          </p:spPr>
          <p:txBody>
            <a:bodyPr lIns="180000" tIns="180000" rIns="180000" bIns="180000" anchor="t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Arial"/>
                  <a:ea typeface="+mn-ea"/>
                  <a:cs typeface="Arial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Jätä hakemus </a:t>
              </a:r>
              <a:br>
                <a:rPr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cs typeface="Arial"/>
                </a:rPr>
              </a:b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/>
                  <a:ea typeface="Tahoma"/>
                  <a:cs typeface="Arial"/>
                </a:rPr>
                <a:t>ennen hankkeen aloittamista.</a:t>
              </a:r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02A72B99-703C-B201-EAC6-854191E7433E}"/>
                </a:ext>
              </a:extLst>
            </p:cNvPr>
            <p:cNvSpPr/>
            <p:nvPr/>
          </p:nvSpPr>
          <p:spPr>
            <a:xfrm>
              <a:off x="11111369" y="2482897"/>
              <a:ext cx="371189" cy="592189"/>
            </a:xfrm>
            <a:prstGeom prst="rect">
              <a:avLst/>
            </a:prstGeom>
            <a:grpFill/>
          </p:spPr>
          <p:txBody>
            <a:bodyPr wrap="none" lIns="91440" tIns="45720" rIns="91440" bIns="45720" anchor="t">
              <a:spAutoFit/>
            </a:bodyPr>
            <a:lstStyle/>
            <a:p>
              <a:pPr marL="0" marR="0" lvl="0" indent="0" algn="l" defTabSz="571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1" i="0" u="none" strike="noStrike" kern="1200" cap="none" spc="0" normalizeH="0" baseline="0" noProof="0">
                  <a:ln>
                    <a:noFill/>
                  </a:ln>
                  <a:solidFill>
                    <a:srgbClr val="74AE26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rPr>
                <a:t>3</a:t>
              </a:r>
            </a:p>
          </p:txBody>
        </p:sp>
      </p:grpSp>
      <p:pic>
        <p:nvPicPr>
          <p:cNvPr id="14" name="Kuva 13">
            <a:extLst>
              <a:ext uri="{FF2B5EF4-FFF2-40B4-BE49-F238E27FC236}">
                <a16:creationId xmlns:a16="http://schemas.microsoft.com/office/drawing/2014/main" id="{09067A72-7935-D0C9-95D3-E57BD81AD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467" y="3818891"/>
            <a:ext cx="1204326" cy="1204326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718EF12E-AAC1-7EC5-1346-287893F7C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25" y="3747637"/>
            <a:ext cx="1204326" cy="120432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A63DA5B6-C0B7-25EB-8D76-A902BB36A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596" y="3794988"/>
            <a:ext cx="1204326" cy="120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85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A21A09-12B2-728A-744E-38F975594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838"/>
            <a:ext cx="10515600" cy="585627"/>
          </a:xfrm>
        </p:spPr>
        <p:txBody>
          <a:bodyPr/>
          <a:lstStyle/>
          <a:p>
            <a:r>
              <a:rPr lang="fi-FI" sz="3600" dirty="0"/>
              <a:t>Rahoituksen hakeminen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A708F3-5928-74F7-1D94-63370AE70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645" y="1109609"/>
            <a:ext cx="10679130" cy="4401963"/>
          </a:xfrm>
        </p:spPr>
        <p:txBody>
          <a:bodyPr/>
          <a:lstStyle/>
          <a:p>
            <a:r>
              <a:rPr lang="fi-FI" dirty="0"/>
              <a:t>Hakemusta suunnitellessa kannattaa aina olla ensin yhteydessä alueellisen ELY-keskuksen ympäristö- ja rahoituspuolelle.</a:t>
            </a:r>
          </a:p>
          <a:p>
            <a:r>
              <a:rPr lang="fi-FI" dirty="0"/>
              <a:t>JTF-rahoitusta koskevat hakuilmoitukset löytyvät </a:t>
            </a:r>
            <a:r>
              <a:rPr lang="fi-FI" dirty="0">
                <a:hlinkClick r:id="rId3"/>
              </a:rPr>
              <a:t>www.rakennerahastot.fi</a:t>
            </a:r>
            <a:r>
              <a:rPr lang="fi-FI" dirty="0"/>
              <a:t> sivustolta sekä EURA 2021 </a:t>
            </a:r>
            <a:r>
              <a:rPr lang="fi-FI" dirty="0">
                <a:hlinkClick r:id="rId4"/>
              </a:rPr>
              <a:t>https://eura2021.fi/</a:t>
            </a:r>
            <a:r>
              <a:rPr lang="fi-FI" dirty="0"/>
              <a:t>  -järjestelmästä. </a:t>
            </a:r>
          </a:p>
          <a:p>
            <a:r>
              <a:rPr lang="fi-FI" dirty="0"/>
              <a:t>Hakemus täytetään EURA 2021 –järjestelmässä.</a:t>
            </a:r>
          </a:p>
          <a:p>
            <a:r>
              <a:rPr lang="fi-FI" dirty="0"/>
              <a:t>Kirjautuminen tapahtuu vahvasti tunnistautuneena Suomi.fi-tunnistuspalvelun kautta.</a:t>
            </a:r>
          </a:p>
          <a:p>
            <a:r>
              <a:rPr lang="fi-FI" dirty="0">
                <a:latin typeface="+mj-lt"/>
              </a:rPr>
              <a:t>Länsi-Suomi j</a:t>
            </a:r>
            <a:r>
              <a:rPr lang="fi-FI" sz="2400" dirty="0">
                <a:latin typeface="+mj-lt"/>
              </a:rPr>
              <a:t>atkuva haku ajalla 15.1.- 15.12.2024</a:t>
            </a:r>
            <a:r>
              <a:rPr lang="fi-FI" dirty="0"/>
              <a:t>, hakunumero 112</a:t>
            </a:r>
          </a:p>
          <a:p>
            <a:r>
              <a:rPr lang="fi-FI" sz="2000" dirty="0">
                <a:solidFill>
                  <a:srgbClr val="0E2954"/>
                </a:solidFill>
                <a:latin typeface="+mj-lt"/>
              </a:rPr>
              <a:t>Linkki hakuilmoitukseen: </a:t>
            </a:r>
            <a:r>
              <a:rPr lang="fi-FI" sz="2000" dirty="0">
                <a:latin typeface="+mj-lt"/>
                <a:hlinkClick r:id="rId5"/>
              </a:rPr>
              <a:t>EURA 2021: Länsi-Suomen ennallistamiseen ja jälkikäyttöön liittyvien JTF -hankkeiden haku 15.1.-15.12.2024 / JTF/FRO i Västra Finland – </a:t>
            </a:r>
            <a:r>
              <a:rPr lang="fi-FI" sz="2000" dirty="0" err="1">
                <a:latin typeface="+mj-lt"/>
                <a:hlinkClick r:id="rId5"/>
              </a:rPr>
              <a:t>Ansökningstid</a:t>
            </a:r>
            <a:r>
              <a:rPr lang="fi-FI" sz="2000" dirty="0">
                <a:latin typeface="+mj-lt"/>
                <a:hlinkClick r:id="rId5"/>
              </a:rPr>
              <a:t> 15.1.–15.12.2024 för </a:t>
            </a:r>
            <a:r>
              <a:rPr lang="fi-FI" sz="2000" dirty="0" err="1">
                <a:latin typeface="+mj-lt"/>
                <a:hlinkClick r:id="rId5"/>
              </a:rPr>
              <a:t>projekt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med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koppling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till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restaurering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och</a:t>
            </a:r>
            <a:r>
              <a:rPr lang="fi-FI" sz="2000" dirty="0">
                <a:latin typeface="+mj-lt"/>
                <a:hlinkClick r:id="rId5"/>
              </a:rPr>
              <a:t> </a:t>
            </a:r>
            <a:r>
              <a:rPr lang="fi-FI" sz="2000" dirty="0" err="1">
                <a:latin typeface="+mj-lt"/>
                <a:hlinkClick r:id="rId5"/>
              </a:rPr>
              <a:t>efteranvändning</a:t>
            </a:r>
            <a:endParaRPr lang="fi-FI" sz="2000" dirty="0">
              <a:latin typeface="+mj-lt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8797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EM 1 cyan 2 vihreä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31E1E9"/>
      </a:accent1>
      <a:accent2>
        <a:srgbClr val="D1E371"/>
      </a:accent2>
      <a:accent3>
        <a:srgbClr val="767171"/>
      </a:accent3>
      <a:accent4>
        <a:srgbClr val="BFBFBF"/>
      </a:accent4>
      <a:accent5>
        <a:srgbClr val="98F0F4"/>
      </a:accent5>
      <a:accent6>
        <a:srgbClr val="E8F1B8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FI_EU-rahastot_TEM_v2" id="{05E16302-CD32-3C42-9A4F-4AAC2D1E4E18}" vid="{99484D1B-D783-9743-BC76-8E3B53A37A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D0DCBF1D6DE5F4BB3646A06A14E8760" ma:contentTypeVersion="13" ma:contentTypeDescription="Luo uusi asiakirja." ma:contentTypeScope="" ma:versionID="68caae2154cd38d18d9deebd3e41ea74">
  <xsd:schema xmlns:xsd="http://www.w3.org/2001/XMLSchema" xmlns:xs="http://www.w3.org/2001/XMLSchema" xmlns:p="http://schemas.microsoft.com/office/2006/metadata/properties" xmlns:ns3="9c49f8d8-994e-4909-86e2-087fe4b47cf1" xmlns:ns4="7400adba-d01e-48ca-8580-30e36404f469" targetNamespace="http://schemas.microsoft.com/office/2006/metadata/properties" ma:root="true" ma:fieldsID="a82b9b9ef96b6e4b0301bb7cc0eab92d" ns3:_="" ns4:_="">
    <xsd:import namespace="9c49f8d8-994e-4909-86e2-087fe4b47cf1"/>
    <xsd:import namespace="7400adba-d01e-48ca-8580-30e36404f4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9f8d8-994e-4909-86e2-087fe4b47c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0adba-d01e-48ca-8580-30e36404f4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425599-777D-4D82-87BA-2628F70BBA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9DF725-C4AF-4B42-ABB2-2386BA99A19E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dcmitype/"/>
    <ds:schemaRef ds:uri="7400adba-d01e-48ca-8580-30e36404f469"/>
    <ds:schemaRef ds:uri="http://schemas.microsoft.com/office/infopath/2007/PartnerControls"/>
    <ds:schemaRef ds:uri="9c49f8d8-994e-4909-86e2-087fe4b47cf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824ADA-EF44-47B0-9FF6-345F7DC977E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c49f8d8-994e-4909-86e2-087fe4b47cf1"/>
    <ds:schemaRef ds:uri="7400adba-d01e-48ca-8580-30e36404f469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3472</TotalTime>
  <Words>748</Words>
  <Application>Microsoft Office PowerPoint</Application>
  <PresentationFormat>Laajakuva</PresentationFormat>
  <Paragraphs>130</Paragraphs>
  <Slides>11</Slides>
  <Notes>6</Notes>
  <HiddenSlides>0</HiddenSlides>
  <MMClips>0</MMClips>
  <ScaleCrop>false</ScaleCrop>
  <HeadingPairs>
    <vt:vector size="8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0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arial</vt:lpstr>
      <vt:lpstr>Calibri</vt:lpstr>
      <vt:lpstr>Courier New</vt:lpstr>
      <vt:lpstr>System Font Regular</vt:lpstr>
      <vt:lpstr>Tahoma</vt:lpstr>
      <vt:lpstr>Office-teema</vt:lpstr>
      <vt:lpstr>ELY- keskuksen rahoitus JTF- ohjelman ennallistamistoimissa  Kaustinen  14.5.2024</vt:lpstr>
      <vt:lpstr>Rakennerahasto suuralueet 2021-2027</vt:lpstr>
      <vt:lpstr>Ennallistaminen JTF-ohjelmassa</vt:lpstr>
      <vt:lpstr>PowerPoint-esitys</vt:lpstr>
      <vt:lpstr>JTF Ennallistaminen: tuensaajat</vt:lpstr>
      <vt:lpstr>PowerPoint-esitys</vt:lpstr>
      <vt:lpstr>JTF-ennallistamisrahoituksen erityispiirteitä </vt:lpstr>
      <vt:lpstr>PowerPoint-esitys</vt:lpstr>
      <vt:lpstr>Rahoituksen hakeminen</vt:lpstr>
      <vt:lpstr>Ota yhteyttä</vt:lpstr>
      <vt:lpstr>PowerPoint-esitys</vt:lpstr>
    </vt:vector>
  </TitlesOfParts>
  <Company>EU-rahastot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Yritystuet 2021+</dc:title>
  <dc:creator>Sonninen Saara (ELY)</dc:creator>
  <cp:lastModifiedBy>Jylhä Paula (LUKE)</cp:lastModifiedBy>
  <cp:revision>83</cp:revision>
  <dcterms:created xsi:type="dcterms:W3CDTF">2021-11-22T10:03:50Z</dcterms:created>
  <dcterms:modified xsi:type="dcterms:W3CDTF">2024-05-13T07:08:24Z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0x0101005D0DCBF1D6DE5F4BB3646A06A14E8760</vt:lpwstr>
  </property>
</Properties>
</file>