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  <p:sldMasterId id="2147483724" r:id="rId5"/>
  </p:sldMasterIdLst>
  <p:notesMasterIdLst>
    <p:notesMasterId r:id="rId18"/>
  </p:notesMasterIdLst>
  <p:sldIdLst>
    <p:sldId id="257" r:id="rId6"/>
    <p:sldId id="718" r:id="rId7"/>
    <p:sldId id="723" r:id="rId8"/>
    <p:sldId id="715" r:id="rId9"/>
    <p:sldId id="717" r:id="rId10"/>
    <p:sldId id="721" r:id="rId11"/>
    <p:sldId id="716" r:id="rId12"/>
    <p:sldId id="722" r:id="rId13"/>
    <p:sldId id="727" r:id="rId14"/>
    <p:sldId id="728" r:id="rId15"/>
    <p:sldId id="729" r:id="rId16"/>
    <p:sldId id="730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3E14B8-863D-65D8-CB70-AE9AD76DDAA6}" name="Ruuskanen Sini (LUKE)" initials="SR" userId="S::sini.ruuskanen@luke.fi::16e13e14-9861-4a05-b65d-4356ee868876" providerId="AD"/>
  <p188:author id="{F8037CE6-7895-8403-E59B-ED32F575E5DA}" name="Puranen Essi (LUKE)" initials="P(" userId="S::essi.puranen@luke.fi::ce588cdf-59e7-4ede-a4c9-b69ca9bafe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8F4"/>
    <a:srgbClr val="7F8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7B4943-B2EC-4B03-5B95-4EFEBA897EFA}" v="95" dt="2026-09-08T06:48:09.206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tanen Antti (LUKE)" userId="S::antti.mutanen@luke.fi::00a201a1-d07e-4ed4-96d8-2c72b3c2b51b" providerId="AD" clId="Web-{B07B4943-B2EC-4B03-5B95-4EFEBA897EFA}"/>
    <pc:docChg chg="modSld">
      <pc:chgData name="Mutanen Antti (LUKE)" userId="S::antti.mutanen@luke.fi::00a201a1-d07e-4ed4-96d8-2c72b3c2b51b" providerId="AD" clId="Web-{B07B4943-B2EC-4B03-5B95-4EFEBA897EFA}" dt="2026-09-08T06:48:07.675" v="46" actId="20577"/>
      <pc:docMkLst>
        <pc:docMk/>
      </pc:docMkLst>
      <pc:sldChg chg="modSp">
        <pc:chgData name="Mutanen Antti (LUKE)" userId="S::antti.mutanen@luke.fi::00a201a1-d07e-4ed4-96d8-2c72b3c2b51b" providerId="AD" clId="Web-{B07B4943-B2EC-4B03-5B95-4EFEBA897EFA}" dt="2026-09-08T06:47:20.409" v="22" actId="20577"/>
        <pc:sldMkLst>
          <pc:docMk/>
          <pc:sldMk cId="4205039085" sldId="715"/>
        </pc:sldMkLst>
        <pc:spChg chg="mod">
          <ac:chgData name="Mutanen Antti (LUKE)" userId="S::antti.mutanen@luke.fi::00a201a1-d07e-4ed4-96d8-2c72b3c2b51b" providerId="AD" clId="Web-{B07B4943-B2EC-4B03-5B95-4EFEBA897EFA}" dt="2026-09-08T06:47:20.409" v="22" actId="20577"/>
          <ac:spMkLst>
            <pc:docMk/>
            <pc:sldMk cId="4205039085" sldId="715"/>
            <ac:spMk id="5" creationId="{B9CF43CF-A5F7-0F3E-05C2-FF9B55946CEA}"/>
          </ac:spMkLst>
        </pc:spChg>
      </pc:sldChg>
      <pc:sldChg chg="modSp">
        <pc:chgData name="Mutanen Antti (LUKE)" userId="S::antti.mutanen@luke.fi::00a201a1-d07e-4ed4-96d8-2c72b3c2b51b" providerId="AD" clId="Web-{B07B4943-B2EC-4B03-5B95-4EFEBA897EFA}" dt="2026-09-08T06:48:07.675" v="46" actId="20577"/>
        <pc:sldMkLst>
          <pc:docMk/>
          <pc:sldMk cId="1648494779" sldId="728"/>
        </pc:sldMkLst>
        <pc:spChg chg="mod">
          <ac:chgData name="Mutanen Antti (LUKE)" userId="S::antti.mutanen@luke.fi::00a201a1-d07e-4ed4-96d8-2c72b3c2b51b" providerId="AD" clId="Web-{B07B4943-B2EC-4B03-5B95-4EFEBA897EFA}" dt="2026-09-08T06:48:07.675" v="46" actId="20577"/>
          <ac:spMkLst>
            <pc:docMk/>
            <pc:sldMk cId="1648494779" sldId="728"/>
            <ac:spMk id="3" creationId="{64B66D75-0121-0EFD-77F2-D6A45A6F5C6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_2D1_D5C4B9F8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_2CC_DC41AD8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04761424052762E-2"/>
          <c:y val="0.1182033096926714"/>
          <c:w val="0.90057204387913048"/>
          <c:h val="0.73150118203309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Osuus</c:v>
                </c:pt>
              </c:strCache>
            </c:strRef>
          </c:tx>
          <c:spPr>
            <a:solidFill>
              <a:srgbClr val="1B7F7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Koko Suomi</c:v>
                </c:pt>
                <c:pt idx="1">
                  <c:v>Kaakkois-Suomi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</c:v>
                </c:pt>
                <c:pt idx="1">
                  <c:v>13.7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5-4EE3-950C-1E7B3407CA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5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noFill/>
        <a:ln w="12700" cap="flat">
          <a:solidFill>
            <a:srgbClr val="F5F7F4"/>
          </a:solidFill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83170832711272E-2"/>
          <c:y val="0.10528158359826435"/>
          <c:w val="0.91031566734649005"/>
          <c:h val="0.689297849634814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Kustannusvaikutus</c:v>
                </c:pt>
              </c:strCache>
            </c:strRef>
          </c:tx>
          <c:spPr>
            <a:solidFill>
              <a:srgbClr val="0E5A4A"/>
            </a:solidFill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0-5220-438D-9C83-E1010F17B21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220-438D-9C83-E1010F17B21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A-alue, 50 % korvaavaa työtä</c:v>
                </c:pt>
                <c:pt idx="1">
                  <c:v>A-alue, ei korvaavaa työtä</c:v>
                </c:pt>
                <c:pt idx="2">
                  <c:v>2×A-alue, 50 % korvaavaa työtä</c:v>
                </c:pt>
                <c:pt idx="3">
                  <c:v>2×A-alue, ei korvaavaa työtä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3.6</c:v>
                </c:pt>
                <c:pt idx="1">
                  <c:v>7.2</c:v>
                </c:pt>
                <c:pt idx="2">
                  <c:v>7.2</c:v>
                </c:pt>
                <c:pt idx="3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DC-45AF-B824-090F1D290A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6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4"/>
      </c:valAx>
      <c:spPr>
        <a:noFill/>
        <a:ln w="12700" cap="flat">
          <a:solidFill>
            <a:srgbClr val="F5F7F4"/>
          </a:solidFill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0.08748</cdr:x>
      <cdr:y>0</cdr:y>
    </cdr:from>
    <cdr:to>
      <cdr:x>0.15037</cdr:x>
      <cdr:y>0.11458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F5F23799-F108-2362-F9FC-3F853984C94D}"/>
            </a:ext>
          </a:extLst>
        </cdr:cNvPr>
        <cdr:cNvSpPr txBox="1"/>
      </cdr:nvSpPr>
      <cdr:spPr>
        <a:xfrm xmlns:a="http://schemas.openxmlformats.org/drawingml/2006/main">
          <a:off x="415937" y="0"/>
          <a:ext cx="299049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fi-FI" sz="1000" kern="1200" dirty="0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0.06396</cdr:x>
      <cdr:y>0.0201</cdr:y>
    </cdr:from>
    <cdr:to>
      <cdr:x>0.19269</cdr:x>
      <cdr:y>0.0986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CDBEFCDD-8BF7-C663-CD7C-E16CB531CE46}"/>
            </a:ext>
          </a:extLst>
        </cdr:cNvPr>
        <cdr:cNvSpPr txBox="1"/>
      </cdr:nvSpPr>
      <cdr:spPr>
        <a:xfrm xmlns:a="http://schemas.openxmlformats.org/drawingml/2006/main">
          <a:off x="337157" y="63029"/>
          <a:ext cx="678611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fi-FI" sz="1000" kern="1200" dirty="0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rPr>
            <a:t>milj. €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23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kern="1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Mikäli tartuntavyöhykkeen A-alueelta korjaamatta jäävä puumäärä saadaan korjattua Kaakkois-Suomen muista kunnista ja mikäli rajoituksilla ei ole vaikutusta alueen metsäteollisuuden tuotantomääriin, vaikutus bruttoarvonlisäykseen Kaakkois-Suomessa jää vähäiseksi. Mikäli taas korvaava puumäärä joudutaan hankkimaan Kaakkois-Suomen ulkopuolelta, bruttoarvonlisäys vähenee Kaakkois-Suomen metsätaloudessa, mutta vastaavasti kasvaa maakunnissa, joista puuta tuodaan. Mikäli puun saatavuuden heikentyminen ja/tai hankintakustannusten kasvu vaikuttaa myös Kaakkois-Suomen metsäteollisuusyritysten tuotantomääriin, se näkyy edelleen alueen arvonlisäyksen vähenemisenä. Bruttoarvonlisäykseen vaikuttaa myös, supistuvatko tuotantomäärät enemmän mekaanisessa vai kemiallisessa metsäteollisuudessa.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25C2A-4C3A-4305-921E-1B61B72147D8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5009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B4FDA-B91D-5700-1C35-3AAA437C4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BD50E06-C1CF-62C6-BF72-8428E3761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82D9910-F3EA-EF8B-99FC-688C40AE9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highlight>
                  <a:srgbClr val="FFFF00"/>
                </a:highlight>
              </a:rPr>
              <a:t>Note: If the image placeholder rotates when placing an image, do this: </a:t>
            </a:r>
          </a:p>
          <a:p>
            <a:r>
              <a:rPr lang="en-US"/>
              <a:t>1) Undo</a:t>
            </a:r>
          </a:p>
          <a:p>
            <a:r>
              <a:rPr lang="en-US"/>
              <a:t>2) Open the image in any image processing program (Paint etc.)</a:t>
            </a:r>
          </a:p>
          <a:p>
            <a:r>
              <a:rPr lang="en-US"/>
              <a:t>3) Save the image</a:t>
            </a:r>
          </a:p>
          <a:p>
            <a:r>
              <a:rPr lang="en-US"/>
              <a:t>3) Place the image again to your presentation</a:t>
            </a:r>
          </a:p>
          <a:p>
            <a:endParaRPr lang="en-US"/>
          </a:p>
          <a:p>
            <a:r>
              <a:rPr lang="en-US"/>
              <a:t>This problem occasionally happened when inserting a vertical image</a:t>
            </a:r>
            <a:endParaRPr lang="en-US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F6AC63B-4DD1-75F3-1297-291F2A13A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25C2A-4C3A-4305-921E-1B61B72147D8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5524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E53C3-3609-D228-F8DC-D95CF66C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C013122-8471-E2DC-AC87-DBA030B26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DA9ED3F-EFCE-F7BC-E02E-30D95D23B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highlight>
                  <a:srgbClr val="FFFF00"/>
                </a:highlight>
              </a:rPr>
              <a:t>Note: If the image placeholder rotates when placing an image, do this: </a:t>
            </a:r>
          </a:p>
          <a:p>
            <a:r>
              <a:rPr lang="en-US"/>
              <a:t>1) Undo</a:t>
            </a:r>
          </a:p>
          <a:p>
            <a:r>
              <a:rPr lang="en-US"/>
              <a:t>2) Open the image in any image processing program (Paint etc.)</a:t>
            </a:r>
          </a:p>
          <a:p>
            <a:r>
              <a:rPr lang="en-US"/>
              <a:t>3) Save the image</a:t>
            </a:r>
          </a:p>
          <a:p>
            <a:r>
              <a:rPr lang="en-US"/>
              <a:t>3) Place the image again to your presentation</a:t>
            </a:r>
          </a:p>
          <a:p>
            <a:endParaRPr lang="en-US"/>
          </a:p>
          <a:p>
            <a:r>
              <a:rPr lang="en-US"/>
              <a:t>This problem occasionally happened when inserting a vertical image</a:t>
            </a:r>
            <a:endParaRPr lang="en-US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71B485D-F230-9310-DB1B-CBA0DC1F4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725C2A-4C3A-4305-921E-1B61B72147D8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6880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www.facebook.com/Luonnonvarakeskus" TargetMode="External"/><Relationship Id="rId7" Type="http://schemas.openxmlformats.org/officeDocument/2006/relationships/hyperlink" Target="https://www.linkedin.com/company/lukefinland" TargetMode="External"/><Relationship Id="rId12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11" Type="http://schemas.openxmlformats.org/officeDocument/2006/relationships/hyperlink" Target="https://www.youtube.com/channel/UC7xHn3uDhLTQc-RwLVqDPuA" TargetMode="External"/><Relationship Id="rId5" Type="http://schemas.openxmlformats.org/officeDocument/2006/relationships/hyperlink" Target="https://www.instagram.com/luonnonvarakeskus" TargetMode="External"/><Relationship Id="rId10" Type="http://schemas.openxmlformats.org/officeDocument/2006/relationships/image" Target="../media/image12.svg"/><Relationship Id="rId4" Type="http://schemas.openxmlformats.org/officeDocument/2006/relationships/image" Target="../media/image9.svg"/><Relationship Id="rId9" Type="http://schemas.openxmlformats.org/officeDocument/2006/relationships/hyperlink" Target="https://twitter.com/LukeFinland" TargetMode="Externa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3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www.facebook.com/Luonnonvarakeskus" TargetMode="External"/><Relationship Id="rId7" Type="http://schemas.openxmlformats.org/officeDocument/2006/relationships/hyperlink" Target="https://www.linkedin.com/company/lukefinland" TargetMode="External"/><Relationship Id="rId12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svg"/><Relationship Id="rId11" Type="http://schemas.openxmlformats.org/officeDocument/2006/relationships/hyperlink" Target="https://www.youtube.com/channel/UC7xHn3uDhLTQc-RwLVqDPuA" TargetMode="External"/><Relationship Id="rId5" Type="http://schemas.openxmlformats.org/officeDocument/2006/relationships/hyperlink" Target="https://www.instagram.com/luonnonvarakeskus" TargetMode="External"/><Relationship Id="rId10" Type="http://schemas.openxmlformats.org/officeDocument/2006/relationships/image" Target="../media/image12.svg"/><Relationship Id="rId4" Type="http://schemas.openxmlformats.org/officeDocument/2006/relationships/image" Target="../media/image9.svg"/><Relationship Id="rId9" Type="http://schemas.openxmlformats.org/officeDocument/2006/relationships/hyperlink" Target="https://twitter.com/LukeFinland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6" y="-4380"/>
            <a:ext cx="6452160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4181 w 6453302"/>
              <a:gd name="connsiteY0" fmla="*/ 965 h 6853104"/>
              <a:gd name="connsiteX1" fmla="*/ 6443624 w 6453302"/>
              <a:gd name="connsiteY1" fmla="*/ 0 h 6853104"/>
              <a:gd name="connsiteX2" fmla="*/ 6453302 w 6453302"/>
              <a:gd name="connsiteY2" fmla="*/ 6848738 h 6853104"/>
              <a:gd name="connsiteX3" fmla="*/ 2116995 w 6453302"/>
              <a:gd name="connsiteY3" fmla="*/ 6853104 h 6853104"/>
              <a:gd name="connsiteX4" fmla="*/ 1074181 w 6453302"/>
              <a:gd name="connsiteY4" fmla="*/ 965 h 6853104"/>
              <a:gd name="connsiteX0" fmla="*/ 1075414 w 6452160"/>
              <a:gd name="connsiteY0" fmla="*/ 0 h 6856873"/>
              <a:gd name="connsiteX1" fmla="*/ 6442482 w 6452160"/>
              <a:gd name="connsiteY1" fmla="*/ 3769 h 6856873"/>
              <a:gd name="connsiteX2" fmla="*/ 6452160 w 6452160"/>
              <a:gd name="connsiteY2" fmla="*/ 6852507 h 6856873"/>
              <a:gd name="connsiteX3" fmla="*/ 2115853 w 6452160"/>
              <a:gd name="connsiteY3" fmla="*/ 6856873 h 6856873"/>
              <a:gd name="connsiteX4" fmla="*/ 1075414 w 6452160"/>
              <a:gd name="connsiteY4" fmla="*/ 0 h 6856873"/>
              <a:gd name="connsiteX0" fmla="*/ 1075414 w 6452160"/>
              <a:gd name="connsiteY0" fmla="*/ 0 h 6854506"/>
              <a:gd name="connsiteX1" fmla="*/ 6442482 w 6452160"/>
              <a:gd name="connsiteY1" fmla="*/ 1402 h 6854506"/>
              <a:gd name="connsiteX2" fmla="*/ 6452160 w 6452160"/>
              <a:gd name="connsiteY2" fmla="*/ 6850140 h 6854506"/>
              <a:gd name="connsiteX3" fmla="*/ 2115853 w 6452160"/>
              <a:gd name="connsiteY3" fmla="*/ 6854506 h 6854506"/>
              <a:gd name="connsiteX4" fmla="*/ 1075414 w 6452160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0" h="6854506">
                <a:moveTo>
                  <a:pt x="1075414" y="0"/>
                </a:moveTo>
                <a:lnTo>
                  <a:pt x="6442482" y="1402"/>
                </a:lnTo>
                <a:cubicBezTo>
                  <a:pt x="6442482" y="2290390"/>
                  <a:pt x="6452160" y="4561152"/>
                  <a:pt x="6452160" y="6850140"/>
                </a:cubicBezTo>
                <a:lnTo>
                  <a:pt x="2115853" y="6854506"/>
                </a:lnTo>
                <a:cubicBezTo>
                  <a:pt x="-1162155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155AF56-A31D-AC34-A96D-F4846CDDC26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1CF98-EA7C-8B0A-947F-B01918BA7704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941069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6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C108CAE-531A-2F11-B128-59A505DDF96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974D0-98FF-0C04-5FB6-A1BFC5C8BEC9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44955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4" y="-4381"/>
            <a:ext cx="6452161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1"/>
              <a:gd name="connsiteY0" fmla="*/ 3332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3332 h 6853104"/>
              <a:gd name="connsiteX0" fmla="*/ 1075414 w 6452161"/>
              <a:gd name="connsiteY0" fmla="*/ 965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965 h 6853104"/>
              <a:gd name="connsiteX0" fmla="*/ 1075414 w 6452161"/>
              <a:gd name="connsiteY0" fmla="*/ 0 h 6854506"/>
              <a:gd name="connsiteX1" fmla="*/ 6442483 w 6452161"/>
              <a:gd name="connsiteY1" fmla="*/ 1402 h 6854506"/>
              <a:gd name="connsiteX2" fmla="*/ 6452161 w 6452161"/>
              <a:gd name="connsiteY2" fmla="*/ 6850140 h 6854506"/>
              <a:gd name="connsiteX3" fmla="*/ 2115854 w 6452161"/>
              <a:gd name="connsiteY3" fmla="*/ 6854506 h 6854506"/>
              <a:gd name="connsiteX4" fmla="*/ 1075414 w 6452161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1" h="6854506">
                <a:moveTo>
                  <a:pt x="1075414" y="0"/>
                </a:moveTo>
                <a:lnTo>
                  <a:pt x="6442483" y="1402"/>
                </a:lnTo>
                <a:cubicBezTo>
                  <a:pt x="6442483" y="2290390"/>
                  <a:pt x="6452161" y="4561152"/>
                  <a:pt x="6452161" y="6850140"/>
                </a:cubicBezTo>
                <a:lnTo>
                  <a:pt x="2115854" y="6854506"/>
                </a:lnTo>
                <a:cubicBezTo>
                  <a:pt x="-1162154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0D24919-5BFC-8DEE-A83F-30E5725F9FB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DD1852F-34E2-D70B-1D28-C71DDAAAC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4C743D-8F75-16F7-1EF0-58D7ED86505A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396589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7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0"/>
              <a:gd name="connsiteY0" fmla="*/ 3332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3332 h 6853104"/>
              <a:gd name="connsiteX0" fmla="*/ 1075414 w 6452160"/>
              <a:gd name="connsiteY0" fmla="*/ 965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965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695F0B5-CB5F-EDDA-891B-D132356EF1C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2CB3F1C-E650-1AC6-5879-D680FF9DD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40E23-97AA-4634-CEF9-78D87586422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83443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C208CF-C683-7F4B-8E58-D159D87C1AC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DAE101-447B-59DC-AE63-80E57F12A79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25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ptional 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41CCDDB-BDB2-819A-C837-B74F4C57CF7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1989F76-F7EF-3CB3-2237-D2E423706F7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395123-52F5-D968-9A02-2E0FDFC9308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829640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5E23DC-2722-A0C0-BBCA-5CCFE1ECAEF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02FEF18-5EC3-9628-4CBF-FC62774F5ED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766C87-F1E1-9309-9339-AB238743CBB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4114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BDE425-6243-F688-6B43-D27356BCC8E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6E9E228-EE40-2622-DAE9-63010BAC523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CF70A-B378-4069-B7AB-8B983E3C094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46404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A52D91B-FF8B-CA8C-FE73-DDF301D7790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C52448C-7DA4-CDD3-C8F2-DA894A2B312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C2A1C5-2011-BCC3-A422-C04A5E1515D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885472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Whit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7" name="Round Diagonal Corner of Rectangle 26">
            <a:extLst>
              <a:ext uri="{FF2B5EF4-FFF2-40B4-BE49-F238E27FC236}">
                <a16:creationId xmlns:a16="http://schemas.microsoft.com/office/drawing/2014/main" id="{9DB6D8E9-B9F0-CE81-73BD-BF709D1BB77D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ound Diagonal Corner of Rectangle 26">
            <a:extLst>
              <a:ext uri="{FF2B5EF4-FFF2-40B4-BE49-F238E27FC236}">
                <a16:creationId xmlns:a16="http://schemas.microsoft.com/office/drawing/2014/main" id="{3334CA40-4FB0-DB09-77CD-63F4A902A2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5E9816B-5E4B-52AD-BF8F-C14821B8C42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9B2622-046C-3351-0EA9-D8478965B1BB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66412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Dar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4" name="Round Diagonal Corner of Rectangle 23">
            <a:extLst>
              <a:ext uri="{FF2B5EF4-FFF2-40B4-BE49-F238E27FC236}">
                <a16:creationId xmlns:a16="http://schemas.microsoft.com/office/drawing/2014/main" id="{7D6F10EB-0AE2-1716-215A-838A4A4C1845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D4564AF8-8CBE-B753-9EAE-5C72A5953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60EB92C-8B0C-4331-80C2-02F160D1A9F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3" name="Round Diagonal Corner of Rectangle 23">
            <a:extLst>
              <a:ext uri="{FF2B5EF4-FFF2-40B4-BE49-F238E27FC236}">
                <a16:creationId xmlns:a16="http://schemas.microsoft.com/office/drawing/2014/main" id="{AA4B2B03-0EB2-502D-73B2-1D560D3613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BF6EB-06EB-E2E0-D0BE-D8E8AD2602F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13824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5F1058-8F0D-C33F-420C-38601D98418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0AECEF2-CC53-885F-A3B8-6307CCC6A3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363ED-890B-B321-354D-589240941BED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775073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Whi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005C2AC-12E4-66C4-77B9-F311E3E8B57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BD09B00-E6C7-C281-757F-1CE13575AA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160AA8-94C4-2798-B04D-A7FCA8E393A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357148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11114202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708450-E2FE-98F5-5E97-3464A5E74E2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10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D198DD-87F9-D33D-5C92-D62C7083EC7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52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77EC57-4060-F6E1-6B86-21D11FFC12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40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5421754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E259DE-B947-EB21-6ECE-BDA365A4D3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075" y="501650"/>
            <a:ext cx="5437188" cy="94615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3200" b="1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BDE1BF-256C-24A7-A840-766892226C2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43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D20C9294-32F3-3743-2EBC-49C6180E4D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8211" y="-19540"/>
            <a:ext cx="3868280" cy="6884205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655470 w 3864313"/>
              <a:gd name="connsiteY0" fmla="*/ 2766 h 6865248"/>
              <a:gd name="connsiteX1" fmla="*/ 3846819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64313"/>
              <a:gd name="connsiteY0" fmla="*/ 2766 h 6865248"/>
              <a:gd name="connsiteX1" fmla="*/ 3850132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70939"/>
              <a:gd name="connsiteY0" fmla="*/ 2766 h 6860766"/>
              <a:gd name="connsiteX1" fmla="*/ 385013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342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6080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68280"/>
              <a:gd name="connsiteY0" fmla="*/ 2766 h 6860766"/>
              <a:gd name="connsiteX1" fmla="*/ 3866080 w 3868280"/>
              <a:gd name="connsiteY1" fmla="*/ 0 h 6860766"/>
              <a:gd name="connsiteX2" fmla="*/ 3868280 w 3868280"/>
              <a:gd name="connsiteY2" fmla="*/ 6858644 h 6860766"/>
              <a:gd name="connsiteX3" fmla="*/ 655470 w 3868280"/>
              <a:gd name="connsiteY3" fmla="*/ 6860766 h 6860766"/>
              <a:gd name="connsiteX4" fmla="*/ 0 w 3868280"/>
              <a:gd name="connsiteY4" fmla="*/ 3408168 h 6860766"/>
              <a:gd name="connsiteX5" fmla="*/ 655470 w 3868280"/>
              <a:gd name="connsiteY5" fmla="*/ 2766 h 6860766"/>
              <a:gd name="connsiteX0" fmla="*/ 655470 w 3868280"/>
              <a:gd name="connsiteY0" fmla="*/ 2766 h 6861293"/>
              <a:gd name="connsiteX1" fmla="*/ 3866080 w 3868280"/>
              <a:gd name="connsiteY1" fmla="*/ 0 h 6861293"/>
              <a:gd name="connsiteX2" fmla="*/ 3868280 w 3868280"/>
              <a:gd name="connsiteY2" fmla="*/ 6861293 h 6861293"/>
              <a:gd name="connsiteX3" fmla="*/ 655470 w 3868280"/>
              <a:gd name="connsiteY3" fmla="*/ 6860766 h 6861293"/>
              <a:gd name="connsiteX4" fmla="*/ 0 w 3868280"/>
              <a:gd name="connsiteY4" fmla="*/ 3408168 h 6861293"/>
              <a:gd name="connsiteX5" fmla="*/ 655470 w 3868280"/>
              <a:gd name="connsiteY5" fmla="*/ 2766 h 686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280" h="6861293">
                <a:moveTo>
                  <a:pt x="655470" y="2766"/>
                </a:moveTo>
                <a:lnTo>
                  <a:pt x="3866080" y="0"/>
                </a:lnTo>
                <a:cubicBezTo>
                  <a:pt x="3866080" y="2288988"/>
                  <a:pt x="3868280" y="4572305"/>
                  <a:pt x="3868280" y="6861293"/>
                </a:cubicBezTo>
                <a:lnTo>
                  <a:pt x="655470" y="6860766"/>
                </a:lnTo>
                <a:cubicBezTo>
                  <a:pt x="198236" y="5582305"/>
                  <a:pt x="0" y="4551168"/>
                  <a:pt x="0" y="3408168"/>
                </a:cubicBezTo>
                <a:cubicBezTo>
                  <a:pt x="0" y="2265168"/>
                  <a:pt x="220665" y="997682"/>
                  <a:pt x="655470" y="276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2966244-8391-BABF-2B5F-5DFFA4F77E2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7359865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7359865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87776-1589-F674-BB26-C6BDF27AB2C8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648733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7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28AFBB5-0A0B-E7D5-385D-3F795B8FA7C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20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0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15AD0E0-F7C4-653F-0603-26FD133657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E103BA-F7F1-2837-BBCD-C6CB17B1256A}"/>
              </a:ext>
            </a:extLst>
          </p:cNvPr>
          <p:cNvSpPr txBox="1"/>
          <p:nvPr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01329-B7B8-F64B-1675-8CCB89024290}"/>
              </a:ext>
            </a:extLst>
          </p:cNvPr>
          <p:cNvSpPr txBox="1"/>
          <p:nvPr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D41E3CC-391B-EA46-5930-CCE424AE59D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D3FD37-E82C-6BD2-A1C3-CCBF82F89C76}"/>
              </a:ext>
            </a:extLst>
          </p:cNvPr>
          <p:cNvSpPr txBox="1"/>
          <p:nvPr userDrawn="1"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7C36A5-939B-EBA5-98D2-9CD612128690}"/>
              </a:ext>
            </a:extLst>
          </p:cNvPr>
          <p:cNvSpPr txBox="1"/>
          <p:nvPr userDrawn="1"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11" name="Graphic 10">
            <a:hlinkClick r:id="rId3"/>
            <a:extLst>
              <a:ext uri="{FF2B5EF4-FFF2-40B4-BE49-F238E27FC236}">
                <a16:creationId xmlns:a16="http://schemas.microsoft.com/office/drawing/2014/main" id="{F869DDEF-1684-4124-9CAD-B05AB0B6B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9624" y="4607081"/>
            <a:ext cx="505814" cy="505814"/>
          </a:xfrm>
          <a:prstGeom prst="rect">
            <a:avLst/>
          </a:prstGeom>
        </p:spPr>
      </p:pic>
      <p:pic>
        <p:nvPicPr>
          <p:cNvPr id="12" name="Graphic 11">
            <a:hlinkClick r:id="rId5"/>
            <a:extLst>
              <a:ext uri="{FF2B5EF4-FFF2-40B4-BE49-F238E27FC236}">
                <a16:creationId xmlns:a16="http://schemas.microsoft.com/office/drawing/2014/main" id="{266C6162-485D-3522-5CB1-1A6D72F375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3784" y="4607081"/>
            <a:ext cx="505814" cy="505814"/>
          </a:xfrm>
          <a:prstGeom prst="rect">
            <a:avLst/>
          </a:prstGeom>
        </p:spPr>
      </p:pic>
      <p:pic>
        <p:nvPicPr>
          <p:cNvPr id="13" name="Graphic 12">
            <a:hlinkClick r:id="rId7"/>
            <a:extLst>
              <a:ext uri="{FF2B5EF4-FFF2-40B4-BE49-F238E27FC236}">
                <a16:creationId xmlns:a16="http://schemas.microsoft.com/office/drawing/2014/main" id="{815587BA-2C9E-D6EB-F895-465E332195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2104" y="4607081"/>
            <a:ext cx="505814" cy="505814"/>
          </a:xfrm>
          <a:prstGeom prst="rect">
            <a:avLst/>
          </a:prstGeom>
        </p:spPr>
      </p:pic>
      <p:pic>
        <p:nvPicPr>
          <p:cNvPr id="14" name="Graphic 13">
            <a:hlinkClick r:id="rId9"/>
            <a:extLst>
              <a:ext uri="{FF2B5EF4-FFF2-40B4-BE49-F238E27FC236}">
                <a16:creationId xmlns:a16="http://schemas.microsoft.com/office/drawing/2014/main" id="{E7F51496-1E6A-8E32-4BBA-43878A84E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37944" y="4607081"/>
            <a:ext cx="505814" cy="505814"/>
          </a:xfrm>
          <a:prstGeom prst="rect">
            <a:avLst/>
          </a:prstGeom>
        </p:spPr>
      </p:pic>
      <p:pic>
        <p:nvPicPr>
          <p:cNvPr id="15" name="Graphic 14">
            <a:hlinkClick r:id="rId11"/>
            <a:extLst>
              <a:ext uri="{FF2B5EF4-FFF2-40B4-BE49-F238E27FC236}">
                <a16:creationId xmlns:a16="http://schemas.microsoft.com/office/drawing/2014/main" id="{57A4AC45-38E4-A47D-6D29-008E079C62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5464" y="4607081"/>
            <a:ext cx="505814" cy="50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3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6" y="-4380"/>
            <a:ext cx="6452160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4181 w 6453302"/>
              <a:gd name="connsiteY0" fmla="*/ 965 h 6853104"/>
              <a:gd name="connsiteX1" fmla="*/ 6443624 w 6453302"/>
              <a:gd name="connsiteY1" fmla="*/ 0 h 6853104"/>
              <a:gd name="connsiteX2" fmla="*/ 6453302 w 6453302"/>
              <a:gd name="connsiteY2" fmla="*/ 6848738 h 6853104"/>
              <a:gd name="connsiteX3" fmla="*/ 2116995 w 6453302"/>
              <a:gd name="connsiteY3" fmla="*/ 6853104 h 6853104"/>
              <a:gd name="connsiteX4" fmla="*/ 1074181 w 6453302"/>
              <a:gd name="connsiteY4" fmla="*/ 965 h 6853104"/>
              <a:gd name="connsiteX0" fmla="*/ 1075414 w 6452160"/>
              <a:gd name="connsiteY0" fmla="*/ 0 h 6856873"/>
              <a:gd name="connsiteX1" fmla="*/ 6442482 w 6452160"/>
              <a:gd name="connsiteY1" fmla="*/ 3769 h 6856873"/>
              <a:gd name="connsiteX2" fmla="*/ 6452160 w 6452160"/>
              <a:gd name="connsiteY2" fmla="*/ 6852507 h 6856873"/>
              <a:gd name="connsiteX3" fmla="*/ 2115853 w 6452160"/>
              <a:gd name="connsiteY3" fmla="*/ 6856873 h 6856873"/>
              <a:gd name="connsiteX4" fmla="*/ 1075414 w 6452160"/>
              <a:gd name="connsiteY4" fmla="*/ 0 h 6856873"/>
              <a:gd name="connsiteX0" fmla="*/ 1075414 w 6452160"/>
              <a:gd name="connsiteY0" fmla="*/ 0 h 6854506"/>
              <a:gd name="connsiteX1" fmla="*/ 6442482 w 6452160"/>
              <a:gd name="connsiteY1" fmla="*/ 1402 h 6854506"/>
              <a:gd name="connsiteX2" fmla="*/ 6452160 w 6452160"/>
              <a:gd name="connsiteY2" fmla="*/ 6850140 h 6854506"/>
              <a:gd name="connsiteX3" fmla="*/ 2115853 w 6452160"/>
              <a:gd name="connsiteY3" fmla="*/ 6854506 h 6854506"/>
              <a:gd name="connsiteX4" fmla="*/ 1075414 w 6452160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0" h="6854506">
                <a:moveTo>
                  <a:pt x="1075414" y="0"/>
                </a:moveTo>
                <a:lnTo>
                  <a:pt x="6442482" y="1402"/>
                </a:lnTo>
                <a:cubicBezTo>
                  <a:pt x="6442482" y="2290390"/>
                  <a:pt x="6452160" y="4561152"/>
                  <a:pt x="6452160" y="6850140"/>
                </a:cubicBezTo>
                <a:lnTo>
                  <a:pt x="2115853" y="6854506"/>
                </a:lnTo>
                <a:cubicBezTo>
                  <a:pt x="-1162155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155AF56-A31D-AC34-A96D-F4846CDDC26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1CF98-EA7C-8B0A-947F-B01918BA7704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091720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6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C108CAE-531A-2F11-B128-59A505DDF96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974D0-98FF-0C04-5FB6-A1BFC5C8BEC9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671287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4" y="-4381"/>
            <a:ext cx="6452161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1"/>
              <a:gd name="connsiteY0" fmla="*/ 3332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3332 h 6853104"/>
              <a:gd name="connsiteX0" fmla="*/ 1075414 w 6452161"/>
              <a:gd name="connsiteY0" fmla="*/ 965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965 h 6853104"/>
              <a:gd name="connsiteX0" fmla="*/ 1075414 w 6452161"/>
              <a:gd name="connsiteY0" fmla="*/ 0 h 6854506"/>
              <a:gd name="connsiteX1" fmla="*/ 6442483 w 6452161"/>
              <a:gd name="connsiteY1" fmla="*/ 1402 h 6854506"/>
              <a:gd name="connsiteX2" fmla="*/ 6452161 w 6452161"/>
              <a:gd name="connsiteY2" fmla="*/ 6850140 h 6854506"/>
              <a:gd name="connsiteX3" fmla="*/ 2115854 w 6452161"/>
              <a:gd name="connsiteY3" fmla="*/ 6854506 h 6854506"/>
              <a:gd name="connsiteX4" fmla="*/ 1075414 w 6452161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1" h="6854506">
                <a:moveTo>
                  <a:pt x="1075414" y="0"/>
                </a:moveTo>
                <a:lnTo>
                  <a:pt x="6442483" y="1402"/>
                </a:lnTo>
                <a:cubicBezTo>
                  <a:pt x="6442483" y="2290390"/>
                  <a:pt x="6452161" y="4561152"/>
                  <a:pt x="6452161" y="6850140"/>
                </a:cubicBezTo>
                <a:lnTo>
                  <a:pt x="2115854" y="6854506"/>
                </a:lnTo>
                <a:cubicBezTo>
                  <a:pt x="-1162154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0D24919-5BFC-8DEE-A83F-30E5725F9FB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DD1852F-34E2-D70B-1D28-C71DDAAAC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4C743D-8F75-16F7-1EF0-58D7ED86505A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763362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7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0"/>
              <a:gd name="connsiteY0" fmla="*/ 3332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3332 h 6853104"/>
              <a:gd name="connsiteX0" fmla="*/ 1075414 w 6452160"/>
              <a:gd name="connsiteY0" fmla="*/ 965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965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695F0B5-CB5F-EDDA-891B-D132356EF1C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2CB3F1C-E650-1AC6-5879-D680FF9DD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40E23-97AA-4634-CEF9-78D87586422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646110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C208CF-C683-7F4B-8E58-D159D87C1AC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DAE101-447B-59DC-AE63-80E57F12A79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49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ptional 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41CCDDB-BDB2-819A-C837-B74F4C57CF7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1989F76-F7EF-3CB3-2237-D2E423706F7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395123-52F5-D968-9A02-2E0FDFC9308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448031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5E23DC-2722-A0C0-BBCA-5CCFE1ECAEF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02FEF18-5EC3-9628-4CBF-FC62774F5ED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766C87-F1E1-9309-9339-AB238743CBB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4038163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BDE425-6243-F688-6B43-D27356BCC8E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6E9E228-EE40-2622-DAE9-63010BAC523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CF70A-B378-4069-B7AB-8B983E3C094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60533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A52D91B-FF8B-CA8C-FE73-DDF301D7790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C52448C-7DA4-CDD3-C8F2-DA894A2B312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C2A1C5-2011-BCC3-A422-C04A5E1515D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838677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Whit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7" name="Round Diagonal Corner of Rectangle 26">
            <a:extLst>
              <a:ext uri="{FF2B5EF4-FFF2-40B4-BE49-F238E27FC236}">
                <a16:creationId xmlns:a16="http://schemas.microsoft.com/office/drawing/2014/main" id="{9DB6D8E9-B9F0-CE81-73BD-BF709D1BB77D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Round Diagonal Corner of Rectangle 26">
            <a:extLst>
              <a:ext uri="{FF2B5EF4-FFF2-40B4-BE49-F238E27FC236}">
                <a16:creationId xmlns:a16="http://schemas.microsoft.com/office/drawing/2014/main" id="{3334CA40-4FB0-DB09-77CD-63F4A902A2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5E9816B-5E4B-52AD-BF8F-C14821B8C42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9B2622-046C-3351-0EA9-D8478965B1BB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7014077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Image Dar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4" name="Round Diagonal Corner of Rectangle 23">
            <a:extLst>
              <a:ext uri="{FF2B5EF4-FFF2-40B4-BE49-F238E27FC236}">
                <a16:creationId xmlns:a16="http://schemas.microsoft.com/office/drawing/2014/main" id="{7D6F10EB-0AE2-1716-215A-838A4A4C1845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D4564AF8-8CBE-B753-9EAE-5C72A5953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60EB92C-8B0C-4331-80C2-02F160D1A9F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3" name="Round Diagonal Corner of Rectangle 23">
            <a:extLst>
              <a:ext uri="{FF2B5EF4-FFF2-40B4-BE49-F238E27FC236}">
                <a16:creationId xmlns:a16="http://schemas.microsoft.com/office/drawing/2014/main" id="{AA4B2B03-0EB2-502D-73B2-1D560D3613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BF6EB-06EB-E2E0-D0BE-D8E8AD2602F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781622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5F1058-8F0D-C33F-420C-38601D98418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0AECEF2-CC53-885F-A3B8-6307CCC6A3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363ED-890B-B321-354D-589240941BED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7146067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Events Whi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FD5B0F-1F03-838C-96D0-9618BFDAE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005C2AC-12E4-66C4-77B9-F311E3E8B57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BD09B00-E6C7-C281-757F-1CE13575AA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160AA8-94C4-2798-B04D-A7FCA8E393A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8879391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11114202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708450-E2FE-98F5-5E97-3464A5E74E2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565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D198DD-87F9-D33D-5C92-D62C7083EC7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496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77EC57-4060-F6E1-6B86-21D11FFC12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77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5421754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E259DE-B947-EB21-6ECE-BDA365A4D3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075" y="501650"/>
            <a:ext cx="5437188" cy="94615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3200" b="1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BDE1BF-256C-24A7-A840-766892226C2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363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D20C9294-32F3-3743-2EBC-49C6180E4D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8211" y="-19540"/>
            <a:ext cx="3868280" cy="6884205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655470 w 3864313"/>
              <a:gd name="connsiteY0" fmla="*/ 2766 h 6865248"/>
              <a:gd name="connsiteX1" fmla="*/ 3846819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64313"/>
              <a:gd name="connsiteY0" fmla="*/ 2766 h 6865248"/>
              <a:gd name="connsiteX1" fmla="*/ 3850132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70939"/>
              <a:gd name="connsiteY0" fmla="*/ 2766 h 6860766"/>
              <a:gd name="connsiteX1" fmla="*/ 385013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342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6080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68280"/>
              <a:gd name="connsiteY0" fmla="*/ 2766 h 6860766"/>
              <a:gd name="connsiteX1" fmla="*/ 3866080 w 3868280"/>
              <a:gd name="connsiteY1" fmla="*/ 0 h 6860766"/>
              <a:gd name="connsiteX2" fmla="*/ 3868280 w 3868280"/>
              <a:gd name="connsiteY2" fmla="*/ 6858644 h 6860766"/>
              <a:gd name="connsiteX3" fmla="*/ 655470 w 3868280"/>
              <a:gd name="connsiteY3" fmla="*/ 6860766 h 6860766"/>
              <a:gd name="connsiteX4" fmla="*/ 0 w 3868280"/>
              <a:gd name="connsiteY4" fmla="*/ 3408168 h 6860766"/>
              <a:gd name="connsiteX5" fmla="*/ 655470 w 3868280"/>
              <a:gd name="connsiteY5" fmla="*/ 2766 h 6860766"/>
              <a:gd name="connsiteX0" fmla="*/ 655470 w 3868280"/>
              <a:gd name="connsiteY0" fmla="*/ 2766 h 6861293"/>
              <a:gd name="connsiteX1" fmla="*/ 3866080 w 3868280"/>
              <a:gd name="connsiteY1" fmla="*/ 0 h 6861293"/>
              <a:gd name="connsiteX2" fmla="*/ 3868280 w 3868280"/>
              <a:gd name="connsiteY2" fmla="*/ 6861293 h 6861293"/>
              <a:gd name="connsiteX3" fmla="*/ 655470 w 3868280"/>
              <a:gd name="connsiteY3" fmla="*/ 6860766 h 6861293"/>
              <a:gd name="connsiteX4" fmla="*/ 0 w 3868280"/>
              <a:gd name="connsiteY4" fmla="*/ 3408168 h 6861293"/>
              <a:gd name="connsiteX5" fmla="*/ 655470 w 3868280"/>
              <a:gd name="connsiteY5" fmla="*/ 2766 h 686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280" h="6861293">
                <a:moveTo>
                  <a:pt x="655470" y="2766"/>
                </a:moveTo>
                <a:lnTo>
                  <a:pt x="3866080" y="0"/>
                </a:lnTo>
                <a:cubicBezTo>
                  <a:pt x="3866080" y="2288988"/>
                  <a:pt x="3868280" y="4572305"/>
                  <a:pt x="3868280" y="6861293"/>
                </a:cubicBezTo>
                <a:lnTo>
                  <a:pt x="655470" y="6860766"/>
                </a:lnTo>
                <a:cubicBezTo>
                  <a:pt x="198236" y="5582305"/>
                  <a:pt x="0" y="4551168"/>
                  <a:pt x="0" y="3408168"/>
                </a:cubicBezTo>
                <a:cubicBezTo>
                  <a:pt x="0" y="2265168"/>
                  <a:pt x="220665" y="997682"/>
                  <a:pt x="655470" y="276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2966244-8391-BABF-2B5F-5DFFA4F77E2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7359865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7359865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87776-1589-F674-BB26-C6BDF27AB2C8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9246292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58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28AFBB5-0A0B-E7D5-385D-3F795B8FA7C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009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0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15AD0E0-F7C4-653F-0603-26FD133657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E103BA-F7F1-2837-BBCD-C6CB17B1256A}"/>
              </a:ext>
            </a:extLst>
          </p:cNvPr>
          <p:cNvSpPr txBox="1"/>
          <p:nvPr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01329-B7B8-F64B-1675-8CCB89024290}"/>
              </a:ext>
            </a:extLst>
          </p:cNvPr>
          <p:cNvSpPr txBox="1"/>
          <p:nvPr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D41E3CC-391B-EA46-5930-CCE424AE59D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D3FD37-E82C-6BD2-A1C3-CCBF82F89C76}"/>
              </a:ext>
            </a:extLst>
          </p:cNvPr>
          <p:cNvSpPr txBox="1"/>
          <p:nvPr userDrawn="1"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7C36A5-939B-EBA5-98D2-9CD612128690}"/>
              </a:ext>
            </a:extLst>
          </p:cNvPr>
          <p:cNvSpPr txBox="1"/>
          <p:nvPr userDrawn="1"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11" name="Graphic 10">
            <a:hlinkClick r:id="rId3"/>
            <a:extLst>
              <a:ext uri="{FF2B5EF4-FFF2-40B4-BE49-F238E27FC236}">
                <a16:creationId xmlns:a16="http://schemas.microsoft.com/office/drawing/2014/main" id="{F869DDEF-1684-4124-9CAD-B05AB0B6B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9624" y="4607081"/>
            <a:ext cx="505814" cy="505814"/>
          </a:xfrm>
          <a:prstGeom prst="rect">
            <a:avLst/>
          </a:prstGeom>
        </p:spPr>
      </p:pic>
      <p:pic>
        <p:nvPicPr>
          <p:cNvPr id="12" name="Graphic 11">
            <a:hlinkClick r:id="rId5"/>
            <a:extLst>
              <a:ext uri="{FF2B5EF4-FFF2-40B4-BE49-F238E27FC236}">
                <a16:creationId xmlns:a16="http://schemas.microsoft.com/office/drawing/2014/main" id="{266C6162-485D-3522-5CB1-1A6D72F375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3784" y="4607081"/>
            <a:ext cx="505814" cy="505814"/>
          </a:xfrm>
          <a:prstGeom prst="rect">
            <a:avLst/>
          </a:prstGeom>
        </p:spPr>
      </p:pic>
      <p:pic>
        <p:nvPicPr>
          <p:cNvPr id="13" name="Graphic 12">
            <a:hlinkClick r:id="rId7"/>
            <a:extLst>
              <a:ext uri="{FF2B5EF4-FFF2-40B4-BE49-F238E27FC236}">
                <a16:creationId xmlns:a16="http://schemas.microsoft.com/office/drawing/2014/main" id="{815587BA-2C9E-D6EB-F895-465E332195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2104" y="4607081"/>
            <a:ext cx="505814" cy="505814"/>
          </a:xfrm>
          <a:prstGeom prst="rect">
            <a:avLst/>
          </a:prstGeom>
        </p:spPr>
      </p:pic>
      <p:pic>
        <p:nvPicPr>
          <p:cNvPr id="14" name="Graphic 13">
            <a:hlinkClick r:id="rId9"/>
            <a:extLst>
              <a:ext uri="{FF2B5EF4-FFF2-40B4-BE49-F238E27FC236}">
                <a16:creationId xmlns:a16="http://schemas.microsoft.com/office/drawing/2014/main" id="{E7F51496-1E6A-8E32-4BBA-43878A84E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37944" y="4607081"/>
            <a:ext cx="505814" cy="505814"/>
          </a:xfrm>
          <a:prstGeom prst="rect">
            <a:avLst/>
          </a:prstGeom>
        </p:spPr>
      </p:pic>
      <p:pic>
        <p:nvPicPr>
          <p:cNvPr id="15" name="Graphic 14">
            <a:hlinkClick r:id="rId11"/>
            <a:extLst>
              <a:ext uri="{FF2B5EF4-FFF2-40B4-BE49-F238E27FC236}">
                <a16:creationId xmlns:a16="http://schemas.microsoft.com/office/drawing/2014/main" id="{57A4AC45-38E4-A47D-6D29-008E079C62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5464" y="4607081"/>
            <a:ext cx="505814" cy="50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45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9C38F43-DA14-4CCD-93C1-5D1000881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51044F-A89D-4DFC-A7B9-62F6E032C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621" y="1581784"/>
            <a:ext cx="11114202" cy="442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5CB8F-584D-2D0F-F6D9-69F8641F31A2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68482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9C38F43-DA14-4CCD-93C1-5D1000881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51044F-A89D-4DFC-A7B9-62F6E032C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621" y="1581784"/>
            <a:ext cx="11114202" cy="442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5CB8F-584D-2D0F-F6D9-69F8641F31A2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73264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B87D26-537B-DC6C-FE55-122A53403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3596" r="7800" b="-3596"/>
          <a:stretch>
            <a:fillRect/>
          </a:stretch>
        </p:blipFill>
        <p:spPr bwMode="auto">
          <a:xfrm>
            <a:off x="6096000" y="0"/>
            <a:ext cx="6746540" cy="7185294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C727A86-1207-076D-7CF4-3805886C9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783" y="2394156"/>
            <a:ext cx="5727217" cy="1772545"/>
          </a:xfrm>
        </p:spPr>
        <p:txBody>
          <a:bodyPr anchor="b">
            <a:normAutofit fontScale="90000"/>
          </a:bodyPr>
          <a:lstStyle/>
          <a:p>
            <a:r>
              <a:rPr lang="fi-FI"/>
              <a:t>ASF-rajoitusten vaikutukset metsätaloudelle</a:t>
            </a:r>
            <a:br>
              <a:rPr lang="fi-FI"/>
            </a:br>
            <a:endParaRPr lang="fi-FI" sz="2800" b="0">
              <a:cs typeface="Segoe UI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B456099-F138-B4F4-58CB-637F2A946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783" y="4171720"/>
            <a:ext cx="5563931" cy="144821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Kari Väätäinen, Juha Laitila, Antti Mutanen, Jari Viitanen </a:t>
            </a:r>
            <a:r>
              <a:rPr lang="en-GB" err="1"/>
              <a:t>ja</a:t>
            </a:r>
            <a:r>
              <a:rPr lang="en-GB"/>
              <a:t> Mikko Kurttila</a:t>
            </a:r>
            <a:endParaRPr lang="en-GB">
              <a:cs typeface="Segoe UI"/>
            </a:endParaRPr>
          </a:p>
          <a:p>
            <a:endParaRPr lang="en-GB" noProof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60200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E72C3-0CF9-71B4-B724-96AC645B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E66EE2-0F99-1D49-C7A3-DADA3D974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742698"/>
            <a:ext cx="10645200" cy="522244"/>
          </a:xfrm>
        </p:spPr>
        <p:txBody>
          <a:bodyPr/>
          <a:lstStyle/>
          <a:p>
            <a:r>
              <a:rPr lang="fi-FI"/>
              <a:t>Sisältö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FEDBACB-AEDA-AB00-ABFB-E48D86E99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4029" y="1914195"/>
            <a:ext cx="8999250" cy="3791718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Rajoitusten</a:t>
            </a:r>
            <a:r>
              <a:rPr lang="en-US" sz="2400">
                <a:cs typeface="Segoe UI"/>
              </a:rPr>
              <a:t> </a:t>
            </a:r>
            <a:r>
              <a:rPr lang="en-US" sz="2400" err="1">
                <a:cs typeface="Segoe UI"/>
              </a:rPr>
              <a:t>muuttuminen</a:t>
            </a: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Varautumis</a:t>
            </a:r>
            <a:r>
              <a:rPr lang="en-US" sz="2400">
                <a:cs typeface="Segoe UI"/>
              </a:rPr>
              <a:t>- ja </a:t>
            </a:r>
            <a:r>
              <a:rPr lang="en-US" sz="2400" err="1">
                <a:cs typeface="Segoe UI"/>
              </a:rPr>
              <a:t>vaikutusanalyysi</a:t>
            </a:r>
            <a:endParaRPr lang="en-US" sz="2400">
              <a:cs typeface="Segoe UI"/>
            </a:endParaRPr>
          </a:p>
          <a:p>
            <a:pPr marL="720000" lvl="1" indent="-342900" algn="l">
              <a:buFont typeface="Arial" panose="020B0604020202020204" pitchFamily="34" charset="0"/>
              <a:buChar char="•"/>
            </a:pPr>
            <a:r>
              <a:rPr lang="en-US" err="1">
                <a:solidFill>
                  <a:schemeClr val="bg1"/>
                </a:solidFill>
                <a:cs typeface="Segoe UI"/>
              </a:rPr>
              <a:t>Alkuperäisen</a:t>
            </a:r>
            <a:r>
              <a:rPr lang="en-US">
                <a:solidFill>
                  <a:schemeClr val="bg1"/>
                </a:solidFill>
                <a:cs typeface="Segoe UI"/>
              </a:rPr>
              <a:t> A-</a:t>
            </a:r>
            <a:r>
              <a:rPr lang="en-US" err="1">
                <a:solidFill>
                  <a:schemeClr val="bg1"/>
                </a:solidFill>
                <a:cs typeface="Segoe UI"/>
              </a:rPr>
              <a:t>tartuntavyöhykkeen</a:t>
            </a:r>
            <a:r>
              <a:rPr lang="en-US">
                <a:solidFill>
                  <a:schemeClr val="bg1"/>
                </a:solidFill>
                <a:cs typeface="Segoe UI"/>
              </a:rPr>
              <a:t> </a:t>
            </a:r>
            <a:r>
              <a:rPr lang="en-US" err="1">
                <a:solidFill>
                  <a:schemeClr val="bg1"/>
                </a:solidFill>
                <a:cs typeface="Segoe UI"/>
              </a:rPr>
              <a:t>merkitys</a:t>
            </a:r>
            <a:r>
              <a:rPr lang="en-US">
                <a:solidFill>
                  <a:schemeClr val="bg1"/>
                </a:solidFill>
                <a:cs typeface="Segoe UI"/>
              </a:rPr>
              <a:t> </a:t>
            </a:r>
            <a:r>
              <a:rPr lang="en-US" err="1">
                <a:solidFill>
                  <a:schemeClr val="bg1"/>
                </a:solidFill>
                <a:cs typeface="Segoe UI"/>
              </a:rPr>
              <a:t>metsäsektorille</a:t>
            </a:r>
            <a:endParaRPr lang="en-US">
              <a:solidFill>
                <a:schemeClr val="bg1"/>
              </a:solidFill>
              <a:cs typeface="Segoe UI"/>
            </a:endParaRPr>
          </a:p>
          <a:p>
            <a:pPr marL="720000" lvl="1" indent="-342900" algn="l">
              <a:buChar char="•"/>
            </a:pPr>
            <a:r>
              <a:rPr lang="en-US" err="1">
                <a:solidFill>
                  <a:schemeClr val="bg1"/>
                </a:solidFill>
                <a:cs typeface="Segoe UI"/>
              </a:rPr>
              <a:t>Kustannusvaikutukset</a:t>
            </a:r>
            <a:r>
              <a:rPr lang="en-US">
                <a:solidFill>
                  <a:schemeClr val="bg1"/>
                </a:solidFill>
                <a:cs typeface="Segoe UI"/>
              </a:rPr>
              <a:t> </a:t>
            </a:r>
            <a:r>
              <a:rPr lang="en-US" err="1">
                <a:solidFill>
                  <a:schemeClr val="bg1"/>
                </a:solidFill>
                <a:cs typeface="Segoe UI"/>
              </a:rPr>
              <a:t>puunhankintaan</a:t>
            </a:r>
            <a:r>
              <a:rPr lang="en-US">
                <a:solidFill>
                  <a:schemeClr val="bg1"/>
                </a:solidFill>
                <a:cs typeface="Segoe UI"/>
              </a:rPr>
              <a:t>, </a:t>
            </a:r>
            <a:r>
              <a:rPr lang="en-US" err="1">
                <a:solidFill>
                  <a:schemeClr val="bg1"/>
                </a:solidFill>
                <a:cs typeface="Segoe UI"/>
              </a:rPr>
              <a:t>aluetalouteen</a:t>
            </a:r>
            <a:r>
              <a:rPr lang="en-US">
                <a:solidFill>
                  <a:schemeClr val="bg1"/>
                </a:solidFill>
                <a:cs typeface="Segoe UI"/>
              </a:rPr>
              <a:t> ja </a:t>
            </a:r>
            <a:r>
              <a:rPr lang="en-US" err="1">
                <a:solidFill>
                  <a:schemeClr val="bg1"/>
                </a:solidFill>
                <a:cs typeface="Segoe UI"/>
              </a:rPr>
              <a:t>metsänhoitoon</a:t>
            </a:r>
            <a:endParaRPr lang="en-US">
              <a:solidFill>
                <a:schemeClr val="bg1"/>
              </a:solidFill>
              <a:cs typeface="Segoe UI"/>
            </a:endParaRPr>
          </a:p>
          <a:p>
            <a:pPr marL="720000" lvl="1" indent="-342900" algn="l">
              <a:buFont typeface="Arial" panose="020B0604020202020204" pitchFamily="34" charset="0"/>
              <a:buChar char="•"/>
            </a:pPr>
            <a:r>
              <a:rPr lang="en-US" err="1">
                <a:solidFill>
                  <a:schemeClr val="bg1"/>
                </a:solidFill>
                <a:cs typeface="Segoe UI"/>
              </a:rPr>
              <a:t>Metsänhoito</a:t>
            </a:r>
            <a:r>
              <a:rPr lang="en-US">
                <a:solidFill>
                  <a:schemeClr val="bg1"/>
                </a:solidFill>
                <a:cs typeface="Segoe UI"/>
              </a:rPr>
              <a:t> ja </a:t>
            </a:r>
            <a:r>
              <a:rPr lang="en-US" err="1">
                <a:solidFill>
                  <a:schemeClr val="bg1"/>
                </a:solidFill>
                <a:cs typeface="Segoe UI"/>
              </a:rPr>
              <a:t>yrittäjät</a:t>
            </a:r>
            <a:endParaRPr lang="en-US">
              <a:solidFill>
                <a:schemeClr val="bg1"/>
              </a:solidFill>
              <a:cs typeface="Segoe UI"/>
            </a:endParaRPr>
          </a:p>
          <a:p>
            <a:pPr marL="342900" indent="-342900">
              <a:buChar char="•"/>
            </a:pPr>
            <a:r>
              <a:rPr lang="en-US" sz="2400" err="1">
                <a:cs typeface="Segoe UI"/>
              </a:rPr>
              <a:t>Nykytilanne</a:t>
            </a:r>
            <a:endParaRPr lang="en-US" sz="2400">
              <a:cs typeface="Segoe UI"/>
            </a:endParaRPr>
          </a:p>
          <a:p>
            <a:pPr marL="720000" lvl="1" indent="-342900" algn="l">
              <a:buFont typeface="Arial" panose="020B0604020202020204" pitchFamily="34" charset="0"/>
              <a:buChar char="•"/>
            </a:pPr>
            <a:r>
              <a:rPr lang="en-US" err="1">
                <a:solidFill>
                  <a:schemeClr val="bg1"/>
                </a:solidFill>
                <a:cs typeface="Segoe UI"/>
              </a:rPr>
              <a:t>Mitkä</a:t>
            </a:r>
            <a:r>
              <a:rPr lang="en-US">
                <a:solidFill>
                  <a:schemeClr val="bg1"/>
                </a:solidFill>
                <a:cs typeface="Segoe UI"/>
              </a:rPr>
              <a:t> </a:t>
            </a:r>
            <a:r>
              <a:rPr lang="en-US" err="1">
                <a:solidFill>
                  <a:schemeClr val="bg1"/>
                </a:solidFill>
                <a:cs typeface="Segoe UI"/>
              </a:rPr>
              <a:t>vaikutukset</a:t>
            </a:r>
            <a:r>
              <a:rPr lang="en-US">
                <a:solidFill>
                  <a:schemeClr val="bg1"/>
                </a:solidFill>
                <a:cs typeface="Segoe UI"/>
              </a:rPr>
              <a:t> </a:t>
            </a:r>
            <a:r>
              <a:rPr lang="en-US" err="1">
                <a:solidFill>
                  <a:schemeClr val="bg1"/>
                </a:solidFill>
                <a:cs typeface="Segoe UI"/>
              </a:rPr>
              <a:t>alkuvaiheen</a:t>
            </a:r>
            <a:r>
              <a:rPr lang="en-US">
                <a:solidFill>
                  <a:schemeClr val="bg1"/>
                </a:solidFill>
                <a:cs typeface="Segoe UI"/>
              </a:rPr>
              <a:t> </a:t>
            </a:r>
            <a:r>
              <a:rPr lang="en-US" err="1">
                <a:solidFill>
                  <a:schemeClr val="bg1"/>
                </a:solidFill>
                <a:cs typeface="Segoe UI"/>
              </a:rPr>
              <a:t>rajoitteista</a:t>
            </a:r>
            <a:r>
              <a:rPr lang="en-US">
                <a:solidFill>
                  <a:schemeClr val="bg1"/>
                </a:solidFill>
                <a:cs typeface="Segoe UI"/>
              </a:rPr>
              <a:t> ja </a:t>
            </a:r>
            <a:r>
              <a:rPr lang="en-US" err="1">
                <a:solidFill>
                  <a:schemeClr val="bg1"/>
                </a:solidFill>
                <a:cs typeface="Segoe UI"/>
              </a:rPr>
              <a:t>mitä</a:t>
            </a:r>
            <a:r>
              <a:rPr lang="en-US">
                <a:solidFill>
                  <a:schemeClr val="bg1"/>
                </a:solidFill>
                <a:cs typeface="Segoe UI"/>
              </a:rPr>
              <a:t> </a:t>
            </a:r>
            <a:r>
              <a:rPr lang="en-US" err="1">
                <a:solidFill>
                  <a:schemeClr val="bg1"/>
                </a:solidFill>
                <a:cs typeface="Segoe UI"/>
              </a:rPr>
              <a:t>jatkossa</a:t>
            </a:r>
            <a:r>
              <a:rPr lang="en-US">
                <a:solidFill>
                  <a:schemeClr val="bg1"/>
                </a:solidFill>
                <a:cs typeface="Segoe UI"/>
              </a:rPr>
              <a:t>?</a:t>
            </a:r>
          </a:p>
          <a:p>
            <a:pPr marL="342900" indent="-342900">
              <a:buChar char="•"/>
            </a:pPr>
            <a:endParaRPr lang="en-US" sz="2600">
              <a:cs typeface="Segoe UI"/>
            </a:endParaRPr>
          </a:p>
          <a:p>
            <a:pPr marL="342900" indent="-342900">
              <a:buChar char="•"/>
            </a:pP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endParaRPr lang="en-US" sz="2400">
              <a:cs typeface="Segoe UI"/>
            </a:endParaRPr>
          </a:p>
          <a:p>
            <a:pPr marL="342900" indent="-342900">
              <a:buChar char="•"/>
            </a:pPr>
            <a:endParaRPr lang="en-US" sz="24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796509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7C309-E4EE-6100-501F-E99E6CBF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FB1A64-F034-681A-4897-D0F3AA31D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299" y="390730"/>
            <a:ext cx="11114202" cy="945515"/>
          </a:xfrm>
        </p:spPr>
        <p:txBody>
          <a:bodyPr/>
          <a:lstStyle/>
          <a:p>
            <a:r>
              <a:rPr lang="fi-FI"/>
              <a:t>Tartuntavyöhykkeet ja ydinalue</a:t>
            </a:r>
          </a:p>
        </p:txBody>
      </p:sp>
      <p:grpSp>
        <p:nvGrpSpPr>
          <p:cNvPr id="18" name="Ryhmä 17">
            <a:extLst>
              <a:ext uri="{FF2B5EF4-FFF2-40B4-BE49-F238E27FC236}">
                <a16:creationId xmlns:a16="http://schemas.microsoft.com/office/drawing/2014/main" id="{421CA698-FE1D-7566-E679-0A8D7744CD85}"/>
              </a:ext>
            </a:extLst>
          </p:cNvPr>
          <p:cNvGrpSpPr/>
          <p:nvPr/>
        </p:nvGrpSpPr>
        <p:grpSpPr>
          <a:xfrm>
            <a:off x="1341195" y="899660"/>
            <a:ext cx="6692463" cy="5425360"/>
            <a:chOff x="2495080" y="919843"/>
            <a:chExt cx="6692463" cy="5425360"/>
          </a:xfrm>
        </p:grpSpPr>
        <p:pic>
          <p:nvPicPr>
            <p:cNvPr id="3" name="Kuva 2">
              <a:extLst>
                <a:ext uri="{FF2B5EF4-FFF2-40B4-BE49-F238E27FC236}">
                  <a16:creationId xmlns:a16="http://schemas.microsoft.com/office/drawing/2014/main" id="{50D40467-D8D2-6A91-1DB9-18F405083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95080" y="919843"/>
              <a:ext cx="6692463" cy="5425360"/>
            </a:xfrm>
            <a:prstGeom prst="rect">
              <a:avLst/>
            </a:prstGeom>
          </p:spPr>
        </p:pic>
        <p:sp>
          <p:nvSpPr>
            <p:cNvPr id="8" name="Tekstiruutu 7">
              <a:extLst>
                <a:ext uri="{FF2B5EF4-FFF2-40B4-BE49-F238E27FC236}">
                  <a16:creationId xmlns:a16="http://schemas.microsoft.com/office/drawing/2014/main" id="{B867689F-4C3D-31ED-AC7A-FA073BAD1907}"/>
                </a:ext>
              </a:extLst>
            </p:cNvPr>
            <p:cNvSpPr txBox="1"/>
            <p:nvPr/>
          </p:nvSpPr>
          <p:spPr>
            <a:xfrm>
              <a:off x="3697814" y="3904994"/>
              <a:ext cx="21595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i-FI" sz="1100" b="1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Tartuntavyöhyke B (28.8-1.9.)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D3F09FDE-993B-0435-A4EA-D07E8B6C8273}"/>
                </a:ext>
              </a:extLst>
            </p:cNvPr>
            <p:cNvSpPr txBox="1"/>
            <p:nvPr/>
          </p:nvSpPr>
          <p:spPr>
            <a:xfrm>
              <a:off x="6096000" y="3240613"/>
              <a:ext cx="220765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i-FI" sz="1100" b="1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Tartuntavyöhyke A (30.7.-1.9.)</a:t>
              </a:r>
            </a:p>
          </p:txBody>
        </p:sp>
        <p:sp>
          <p:nvSpPr>
            <p:cNvPr id="16" name="Tekstiruutu 15">
              <a:extLst>
                <a:ext uri="{FF2B5EF4-FFF2-40B4-BE49-F238E27FC236}">
                  <a16:creationId xmlns:a16="http://schemas.microsoft.com/office/drawing/2014/main" id="{653CABAE-9F0C-BFBC-E5C1-88FCABF08479}"/>
                </a:ext>
              </a:extLst>
            </p:cNvPr>
            <p:cNvSpPr txBox="1"/>
            <p:nvPr/>
          </p:nvSpPr>
          <p:spPr>
            <a:xfrm>
              <a:off x="6820557" y="3846103"/>
              <a:ext cx="75854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i-FI" sz="1100" b="1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Ydinalue</a:t>
              </a:r>
            </a:p>
          </p:txBody>
        </p:sp>
      </p:grpSp>
      <p:grpSp>
        <p:nvGrpSpPr>
          <p:cNvPr id="28" name="Ryhmä 27">
            <a:extLst>
              <a:ext uri="{FF2B5EF4-FFF2-40B4-BE49-F238E27FC236}">
                <a16:creationId xmlns:a16="http://schemas.microsoft.com/office/drawing/2014/main" id="{1A836B90-488D-97DD-82B5-7EFF281BF8E7}"/>
              </a:ext>
            </a:extLst>
          </p:cNvPr>
          <p:cNvGrpSpPr/>
          <p:nvPr/>
        </p:nvGrpSpPr>
        <p:grpSpPr>
          <a:xfrm>
            <a:off x="4398579" y="1147694"/>
            <a:ext cx="6528425" cy="4929291"/>
            <a:chOff x="4322380" y="1235877"/>
            <a:chExt cx="6528425" cy="4929291"/>
          </a:xfrm>
        </p:grpSpPr>
        <p:pic>
          <p:nvPicPr>
            <p:cNvPr id="22" name="Kuva 21">
              <a:extLst>
                <a:ext uri="{FF2B5EF4-FFF2-40B4-BE49-F238E27FC236}">
                  <a16:creationId xmlns:a16="http://schemas.microsoft.com/office/drawing/2014/main" id="{2F0E6E67-BAD0-3619-3855-1AC6C039B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2380" y="1235877"/>
              <a:ext cx="6528425" cy="4929291"/>
            </a:xfrm>
            <a:prstGeom prst="rect">
              <a:avLst/>
            </a:prstGeom>
          </p:spPr>
        </p:pic>
        <p:sp>
          <p:nvSpPr>
            <p:cNvPr id="26" name="Tekstiruutu 25">
              <a:extLst>
                <a:ext uri="{FF2B5EF4-FFF2-40B4-BE49-F238E27FC236}">
                  <a16:creationId xmlns:a16="http://schemas.microsoft.com/office/drawing/2014/main" id="{81AD707A-F4F0-7F79-D43D-66789E11EE1A}"/>
                </a:ext>
              </a:extLst>
            </p:cNvPr>
            <p:cNvSpPr txBox="1"/>
            <p:nvPr/>
          </p:nvSpPr>
          <p:spPr>
            <a:xfrm>
              <a:off x="6876443" y="4146421"/>
              <a:ext cx="17475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i-FI" sz="1100" b="1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Tartuntavyöhyke (1.9.-)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84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499F2-F18D-8A42-305A-51A8ED576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01D039-FA54-C904-47FA-D2551C55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41" y="479425"/>
            <a:ext cx="11114202" cy="945515"/>
          </a:xfrm>
        </p:spPr>
        <p:txBody>
          <a:bodyPr/>
          <a:lstStyle/>
          <a:p>
            <a:r>
              <a:rPr lang="fi-FI"/>
              <a:t>Rajoitusten muuttuminen 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9CF43CF-A5F7-0F3E-05C2-FF9B55946CEA}"/>
              </a:ext>
            </a:extLst>
          </p:cNvPr>
          <p:cNvSpPr txBox="1"/>
          <p:nvPr/>
        </p:nvSpPr>
        <p:spPr>
          <a:xfrm>
            <a:off x="1584672" y="4609416"/>
            <a:ext cx="8245415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b="1"/>
              <a:t>Nykytilanteessa metsätalous toimii pääosin normaalisti 1.9. määritellyllä tartuntavyöhykkeellä lukuun ottamatta ydinaluetta.</a:t>
            </a:r>
          </a:p>
        </p:txBody>
      </p:sp>
      <p:grpSp>
        <p:nvGrpSpPr>
          <p:cNvPr id="32" name="Ryhmä 31">
            <a:extLst>
              <a:ext uri="{FF2B5EF4-FFF2-40B4-BE49-F238E27FC236}">
                <a16:creationId xmlns:a16="http://schemas.microsoft.com/office/drawing/2014/main" id="{12E5CB79-8A2E-D84D-7D3E-087C8D08B600}"/>
              </a:ext>
            </a:extLst>
          </p:cNvPr>
          <p:cNvGrpSpPr/>
          <p:nvPr/>
        </p:nvGrpSpPr>
        <p:grpSpPr>
          <a:xfrm>
            <a:off x="1203960" y="1432257"/>
            <a:ext cx="9555480" cy="3127248"/>
            <a:chOff x="685800" y="1261872"/>
            <a:chExt cx="9555480" cy="3127248"/>
          </a:xfrm>
        </p:grpSpPr>
        <p:sp>
          <p:nvSpPr>
            <p:cNvPr id="7" name="Shape 6">
              <a:extLst>
                <a:ext uri="{FF2B5EF4-FFF2-40B4-BE49-F238E27FC236}">
                  <a16:creationId xmlns:a16="http://schemas.microsoft.com/office/drawing/2014/main" id="{D88AC51C-D7AC-BA07-058F-20317CEAAFBE}"/>
                </a:ext>
              </a:extLst>
            </p:cNvPr>
            <p:cNvSpPr/>
            <p:nvPr/>
          </p:nvSpPr>
          <p:spPr>
            <a:xfrm>
              <a:off x="1371600" y="1993392"/>
              <a:ext cx="8869680" cy="9144"/>
            </a:xfrm>
            <a:prstGeom prst="line">
              <a:avLst/>
            </a:prstGeom>
            <a:noFill/>
            <a:ln w="50800">
              <a:solidFill>
                <a:srgbClr val="9BB8AE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C149300C-0906-8380-830C-67FD3169302D}"/>
                </a:ext>
              </a:extLst>
            </p:cNvPr>
            <p:cNvSpPr/>
            <p:nvPr/>
          </p:nvSpPr>
          <p:spPr>
            <a:xfrm>
              <a:off x="1554480" y="1755648"/>
              <a:ext cx="475488" cy="475488"/>
            </a:xfrm>
            <a:prstGeom prst="ellipse">
              <a:avLst/>
            </a:prstGeom>
            <a:solidFill>
              <a:srgbClr val="A9C95A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1" name="Text 8">
              <a:extLst>
                <a:ext uri="{FF2B5EF4-FFF2-40B4-BE49-F238E27FC236}">
                  <a16:creationId xmlns:a16="http://schemas.microsoft.com/office/drawing/2014/main" id="{D8D740E2-45BA-2F68-7FB9-FD45352737A5}"/>
                </a:ext>
              </a:extLst>
            </p:cNvPr>
            <p:cNvSpPr/>
            <p:nvPr/>
          </p:nvSpPr>
          <p:spPr>
            <a:xfrm>
              <a:off x="777240" y="1261872"/>
              <a:ext cx="20116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>
                  <a:solidFill>
                    <a:srgbClr val="0E5A4A"/>
                  </a:solidFill>
                </a:rPr>
                <a:t>31.7.2026</a:t>
              </a:r>
              <a:endParaRPr lang="en-US" sz="1300"/>
            </a:p>
          </p:txBody>
        </p:sp>
        <p:sp>
          <p:nvSpPr>
            <p:cNvPr id="13" name="Text 9">
              <a:extLst>
                <a:ext uri="{FF2B5EF4-FFF2-40B4-BE49-F238E27FC236}">
                  <a16:creationId xmlns:a16="http://schemas.microsoft.com/office/drawing/2014/main" id="{62C4AD50-7194-9C7A-A36A-4E764D0B1BC7}"/>
                </a:ext>
              </a:extLst>
            </p:cNvPr>
            <p:cNvSpPr/>
            <p:nvPr/>
          </p:nvSpPr>
          <p:spPr>
            <a:xfrm>
              <a:off x="777240" y="2423160"/>
              <a:ext cx="201168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>
                  <a:solidFill>
                    <a:srgbClr val="17332D"/>
                  </a:solidFill>
                </a:rPr>
                <a:t>Tiukat A-alueen rajoitukset</a:t>
              </a:r>
              <a:endParaRPr lang="en-US" sz="1600"/>
            </a:p>
          </p:txBody>
        </p:sp>
        <p:sp>
          <p:nvSpPr>
            <p:cNvPr id="15" name="Text 10">
              <a:extLst>
                <a:ext uri="{FF2B5EF4-FFF2-40B4-BE49-F238E27FC236}">
                  <a16:creationId xmlns:a16="http://schemas.microsoft.com/office/drawing/2014/main" id="{3521CC00-E966-4B8A-449D-210CABE27989}"/>
                </a:ext>
              </a:extLst>
            </p:cNvPr>
            <p:cNvSpPr/>
            <p:nvPr/>
          </p:nvSpPr>
          <p:spPr>
            <a:xfrm>
              <a:off x="685800" y="3063240"/>
              <a:ext cx="2194560" cy="1325880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ctr"/>
            <a:lstStyle/>
            <a:p>
              <a:pPr marL="0" indent="0" algn="ctr">
                <a:buNone/>
              </a:pPr>
              <a:r>
                <a:rPr lang="en-US" sz="1150" err="1">
                  <a:solidFill>
                    <a:srgbClr val="587069"/>
                  </a:solidFill>
                </a:rPr>
                <a:t>Koneellinen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puunkorjuu</a:t>
              </a:r>
              <a:r>
                <a:rPr lang="en-US" sz="1150">
                  <a:solidFill>
                    <a:srgbClr val="587069"/>
                  </a:solidFill>
                </a:rPr>
                <a:t> ja </a:t>
              </a:r>
              <a:r>
                <a:rPr lang="en-US" sz="1150" err="1">
                  <a:solidFill>
                    <a:srgbClr val="587069"/>
                  </a:solidFill>
                </a:rPr>
                <a:t>maanmuokkaus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kiellettiin</a:t>
              </a:r>
              <a:r>
                <a:rPr lang="en-US" sz="1150">
                  <a:solidFill>
                    <a:srgbClr val="587069"/>
                  </a:solidFill>
                </a:rPr>
                <a:t>. </a:t>
              </a:r>
              <a:r>
                <a:rPr lang="en-US" sz="1150" err="1">
                  <a:solidFill>
                    <a:srgbClr val="587069"/>
                  </a:solidFill>
                </a:rPr>
                <a:t>Ydinalueella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myös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maastossa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liikkumista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rajoitettiin</a:t>
              </a:r>
              <a:r>
                <a:rPr lang="en-US" sz="1150">
                  <a:solidFill>
                    <a:srgbClr val="587069"/>
                  </a:solidFill>
                </a:rPr>
                <a:t>.</a:t>
              </a:r>
              <a:endParaRPr lang="en-US" sz="1150"/>
            </a:p>
          </p:txBody>
        </p:sp>
        <p:sp>
          <p:nvSpPr>
            <p:cNvPr id="17" name="Shape 11">
              <a:extLst>
                <a:ext uri="{FF2B5EF4-FFF2-40B4-BE49-F238E27FC236}">
                  <a16:creationId xmlns:a16="http://schemas.microsoft.com/office/drawing/2014/main" id="{6B42A384-D381-DC5E-B22C-0D24162C4140}"/>
                </a:ext>
              </a:extLst>
            </p:cNvPr>
            <p:cNvSpPr/>
            <p:nvPr/>
          </p:nvSpPr>
          <p:spPr>
            <a:xfrm>
              <a:off x="4846320" y="1755648"/>
              <a:ext cx="475488" cy="475488"/>
            </a:xfrm>
            <a:prstGeom prst="ellipse">
              <a:avLst/>
            </a:prstGeom>
            <a:solidFill>
              <a:srgbClr val="A9C95A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Text 12">
              <a:extLst>
                <a:ext uri="{FF2B5EF4-FFF2-40B4-BE49-F238E27FC236}">
                  <a16:creationId xmlns:a16="http://schemas.microsoft.com/office/drawing/2014/main" id="{7C8E6BD0-9D6F-4D0E-AAE5-734555116D50}"/>
                </a:ext>
              </a:extLst>
            </p:cNvPr>
            <p:cNvSpPr/>
            <p:nvPr/>
          </p:nvSpPr>
          <p:spPr>
            <a:xfrm>
              <a:off x="4069080" y="1261872"/>
              <a:ext cx="20116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>
                  <a:solidFill>
                    <a:srgbClr val="0E5A4A"/>
                  </a:solidFill>
                </a:rPr>
                <a:t>28.8.2026</a:t>
              </a:r>
              <a:endParaRPr lang="en-US" sz="1300"/>
            </a:p>
          </p:txBody>
        </p:sp>
        <p:sp>
          <p:nvSpPr>
            <p:cNvPr id="21" name="Text 13">
              <a:extLst>
                <a:ext uri="{FF2B5EF4-FFF2-40B4-BE49-F238E27FC236}">
                  <a16:creationId xmlns:a16="http://schemas.microsoft.com/office/drawing/2014/main" id="{FF96482D-0780-5481-0ECF-006117725D50}"/>
                </a:ext>
              </a:extLst>
            </p:cNvPr>
            <p:cNvSpPr/>
            <p:nvPr/>
          </p:nvSpPr>
          <p:spPr>
            <a:xfrm>
              <a:off x="4069080" y="2423160"/>
              <a:ext cx="201168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>
                  <a:solidFill>
                    <a:srgbClr val="17332D"/>
                  </a:solidFill>
                </a:rPr>
                <a:t>Tartuntavyöhyke laajeni</a:t>
              </a:r>
              <a:endParaRPr lang="en-US" sz="1600"/>
            </a:p>
          </p:txBody>
        </p:sp>
        <p:sp>
          <p:nvSpPr>
            <p:cNvPr id="23" name="Text 14">
              <a:extLst>
                <a:ext uri="{FF2B5EF4-FFF2-40B4-BE49-F238E27FC236}">
                  <a16:creationId xmlns:a16="http://schemas.microsoft.com/office/drawing/2014/main" id="{7D0EDE71-6C37-5F15-A377-2E538D7FF68A}"/>
                </a:ext>
              </a:extLst>
            </p:cNvPr>
            <p:cNvSpPr/>
            <p:nvPr/>
          </p:nvSpPr>
          <p:spPr>
            <a:xfrm>
              <a:off x="3977640" y="3063240"/>
              <a:ext cx="2194560" cy="1325880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ctr"/>
            <a:lstStyle/>
            <a:p>
              <a:pPr marL="0" indent="0" algn="ctr">
                <a:buNone/>
              </a:pPr>
              <a:r>
                <a:rPr lang="en-US" sz="1150" err="1">
                  <a:solidFill>
                    <a:srgbClr val="587069"/>
                  </a:solidFill>
                </a:rPr>
                <a:t>Tartuntavyöhykettä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laajennettiin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länteen</a:t>
              </a:r>
              <a:r>
                <a:rPr lang="en-US" sz="1150">
                  <a:solidFill>
                    <a:srgbClr val="587069"/>
                  </a:solidFill>
                </a:rPr>
                <a:t> (B-</a:t>
              </a:r>
              <a:r>
                <a:rPr lang="en-US" sz="1150" err="1">
                  <a:solidFill>
                    <a:srgbClr val="587069"/>
                  </a:solidFill>
                </a:rPr>
                <a:t>alue</a:t>
              </a:r>
              <a:r>
                <a:rPr lang="en-US" sz="1150">
                  <a:solidFill>
                    <a:srgbClr val="587069"/>
                  </a:solidFill>
                </a:rPr>
                <a:t>). A-</a:t>
              </a:r>
              <a:r>
                <a:rPr lang="en-US" sz="1150" err="1">
                  <a:solidFill>
                    <a:srgbClr val="587069"/>
                  </a:solidFill>
                </a:rPr>
                <a:t>alueen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metsätyörajoitukset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eivät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koskeneet</a:t>
              </a:r>
              <a:r>
                <a:rPr lang="en-US" sz="1150">
                  <a:solidFill>
                    <a:srgbClr val="587069"/>
                  </a:solidFill>
                </a:rPr>
                <a:t> B-</a:t>
              </a:r>
              <a:r>
                <a:rPr lang="en-US" sz="1150" err="1">
                  <a:solidFill>
                    <a:srgbClr val="587069"/>
                  </a:solidFill>
                </a:rPr>
                <a:t>aluetta</a:t>
              </a:r>
              <a:r>
                <a:rPr lang="en-US" sz="1150">
                  <a:solidFill>
                    <a:srgbClr val="587069"/>
                  </a:solidFill>
                </a:rPr>
                <a:t>.</a:t>
              </a:r>
              <a:endParaRPr lang="en-US" sz="1150"/>
            </a:p>
          </p:txBody>
        </p:sp>
        <p:sp>
          <p:nvSpPr>
            <p:cNvPr id="25" name="Shape 15">
              <a:extLst>
                <a:ext uri="{FF2B5EF4-FFF2-40B4-BE49-F238E27FC236}">
                  <a16:creationId xmlns:a16="http://schemas.microsoft.com/office/drawing/2014/main" id="{CB6E44C8-32A5-9860-0D69-842D391AC2F4}"/>
                </a:ext>
              </a:extLst>
            </p:cNvPr>
            <p:cNvSpPr/>
            <p:nvPr/>
          </p:nvSpPr>
          <p:spPr>
            <a:xfrm>
              <a:off x="8138160" y="1755648"/>
              <a:ext cx="475488" cy="475488"/>
            </a:xfrm>
            <a:prstGeom prst="ellipse">
              <a:avLst/>
            </a:prstGeom>
            <a:solidFill>
              <a:srgbClr val="0E5A4A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7" name="Text 16">
              <a:extLst>
                <a:ext uri="{FF2B5EF4-FFF2-40B4-BE49-F238E27FC236}">
                  <a16:creationId xmlns:a16="http://schemas.microsoft.com/office/drawing/2014/main" id="{DB65F1B5-3A04-80C7-86AC-F2C8B0F7157C}"/>
                </a:ext>
              </a:extLst>
            </p:cNvPr>
            <p:cNvSpPr/>
            <p:nvPr/>
          </p:nvSpPr>
          <p:spPr>
            <a:xfrm>
              <a:off x="7360920" y="1261872"/>
              <a:ext cx="20116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>
                  <a:solidFill>
                    <a:srgbClr val="0E5A4A"/>
                  </a:solidFill>
                </a:rPr>
                <a:t>1.9.2026</a:t>
              </a:r>
              <a:endParaRPr lang="en-US" sz="1300"/>
            </a:p>
          </p:txBody>
        </p:sp>
        <p:sp>
          <p:nvSpPr>
            <p:cNvPr id="29" name="Text 17">
              <a:extLst>
                <a:ext uri="{FF2B5EF4-FFF2-40B4-BE49-F238E27FC236}">
                  <a16:creationId xmlns:a16="http://schemas.microsoft.com/office/drawing/2014/main" id="{9B2E5985-6888-7D30-2BA7-E3A8376AC00A}"/>
                </a:ext>
              </a:extLst>
            </p:cNvPr>
            <p:cNvSpPr/>
            <p:nvPr/>
          </p:nvSpPr>
          <p:spPr>
            <a:xfrm>
              <a:off x="7360920" y="2423160"/>
              <a:ext cx="201168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>
                  <a:solidFill>
                    <a:srgbClr val="17332D"/>
                  </a:solidFill>
                </a:rPr>
                <a:t>Metsätyörajoitukset poistettiin</a:t>
              </a:r>
              <a:endParaRPr lang="en-US" sz="1600"/>
            </a:p>
          </p:txBody>
        </p:sp>
        <p:sp>
          <p:nvSpPr>
            <p:cNvPr id="31" name="Text 18">
              <a:extLst>
                <a:ext uri="{FF2B5EF4-FFF2-40B4-BE49-F238E27FC236}">
                  <a16:creationId xmlns:a16="http://schemas.microsoft.com/office/drawing/2014/main" id="{53E500E5-8E32-5C28-A927-0F08C190BAAF}"/>
                </a:ext>
              </a:extLst>
            </p:cNvPr>
            <p:cNvSpPr/>
            <p:nvPr/>
          </p:nvSpPr>
          <p:spPr>
            <a:xfrm>
              <a:off x="7269480" y="3063240"/>
              <a:ext cx="2194560" cy="1325880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ctr"/>
            <a:lstStyle/>
            <a:p>
              <a:pPr marL="0" indent="0" algn="ctr">
                <a:buNone/>
              </a:pPr>
              <a:r>
                <a:rPr lang="en-US" sz="1150">
                  <a:solidFill>
                    <a:srgbClr val="587069"/>
                  </a:solidFill>
                </a:rPr>
                <a:t>A- ja B-</a:t>
              </a:r>
              <a:r>
                <a:rPr lang="en-US" sz="1150" err="1">
                  <a:solidFill>
                    <a:srgbClr val="587069"/>
                  </a:solidFill>
                </a:rPr>
                <a:t>alueiden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säännöt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yhtenäistettiin</a:t>
              </a:r>
              <a:r>
                <a:rPr lang="en-US" sz="1150">
                  <a:solidFill>
                    <a:srgbClr val="587069"/>
                  </a:solidFill>
                </a:rPr>
                <a:t>. </a:t>
              </a:r>
              <a:r>
                <a:rPr lang="en-US" sz="1150" err="1">
                  <a:solidFill>
                    <a:srgbClr val="587069"/>
                  </a:solidFill>
                </a:rPr>
                <a:t>Metsätyöt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sallittiin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kulotusta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lukuun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ottamatta</a:t>
              </a:r>
              <a:r>
                <a:rPr lang="en-US" sz="1150">
                  <a:solidFill>
                    <a:srgbClr val="587069"/>
                  </a:solidFill>
                </a:rPr>
                <a:t>.</a:t>
              </a:r>
              <a:endParaRPr lang="en-US" sz="1150"/>
            </a:p>
          </p:txBody>
        </p:sp>
      </p:grpSp>
      <p:sp>
        <p:nvSpPr>
          <p:cNvPr id="36" name="Shape 19">
            <a:extLst>
              <a:ext uri="{FF2B5EF4-FFF2-40B4-BE49-F238E27FC236}">
                <a16:creationId xmlns:a16="http://schemas.microsoft.com/office/drawing/2014/main" id="{5E0E74C1-120B-5A90-7922-0E8C2DA72B33}"/>
              </a:ext>
            </a:extLst>
          </p:cNvPr>
          <p:cNvSpPr/>
          <p:nvPr/>
        </p:nvSpPr>
        <p:spPr>
          <a:xfrm>
            <a:off x="1409700" y="5657850"/>
            <a:ext cx="10287000" cy="868680"/>
          </a:xfrm>
          <a:prstGeom prst="roundRect">
            <a:avLst>
              <a:gd name="adj" fmla="val 5263"/>
            </a:avLst>
          </a:prstGeom>
          <a:solidFill>
            <a:srgbClr val="E3EFEA"/>
          </a:solidFill>
          <a:ln w="12700">
            <a:solidFill>
              <a:srgbClr val="B8D0C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8" name="Text 20">
            <a:extLst>
              <a:ext uri="{FF2B5EF4-FFF2-40B4-BE49-F238E27FC236}">
                <a16:creationId xmlns:a16="http://schemas.microsoft.com/office/drawing/2014/main" id="{1E06BCD3-61A9-EF6C-AB77-CFC02D20E1E0}"/>
              </a:ext>
            </a:extLst>
          </p:cNvPr>
          <p:cNvSpPr/>
          <p:nvPr/>
        </p:nvSpPr>
        <p:spPr>
          <a:xfrm>
            <a:off x="1638300" y="5868162"/>
            <a:ext cx="98298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E5A4A"/>
                </a:solidFill>
              </a:rPr>
              <a:t>Jäljellä oleva erityisvaatimus: tartuntavyöhykkeellä käytetyt maa- ja metsätalouskoneet on puhdistettava ja desinfioitava ennen siirtoa vyöhykkeen ulkopuolelle.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05039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91E10-DF88-A1B3-CA04-C9CFAD4E5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46A5987-1B12-89AF-2CEC-E434BECD4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1" r="14831"/>
          <a:stretch/>
        </p:blipFill>
        <p:spPr bwMode="auto">
          <a:xfrm>
            <a:off x="6144892" y="0"/>
            <a:ext cx="6738637" cy="7185294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6F50ECA-8E06-C021-32ED-77DCA3C2A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979" y="525505"/>
            <a:ext cx="5892021" cy="3528909"/>
          </a:xfrm>
        </p:spPr>
        <p:txBody>
          <a:bodyPr anchor="b">
            <a:normAutofit/>
          </a:bodyPr>
          <a:lstStyle/>
          <a:p>
            <a:br>
              <a:rPr lang="fi-FI" sz="3100" b="0" noProof="0"/>
            </a:br>
            <a:br>
              <a:rPr lang="fi-FI" sz="3100" b="0" noProof="0"/>
            </a:br>
            <a:br>
              <a:rPr lang="fi-FI" sz="3100" b="0" noProof="0"/>
            </a:br>
            <a:br>
              <a:rPr lang="fi-FI" sz="3100" b="0" noProof="0"/>
            </a:br>
            <a:r>
              <a:rPr lang="fi-FI" sz="3100" b="0" noProof="0"/>
              <a:t>Varautumis- ja vaikutusanalyysi</a:t>
            </a:r>
            <a:br>
              <a:rPr lang="fi-FI" sz="3100" b="0" noProof="0"/>
            </a:br>
            <a:r>
              <a:rPr lang="fi-FI" sz="3100" b="0" noProof="0"/>
              <a:t> – laskentaesimerkki alkuperäisen A-tartuntavyöhykkeen kustannusvaikutuksista</a:t>
            </a:r>
            <a:endParaRPr lang="en-GB" sz="2000" b="0" i="1" noProof="0"/>
          </a:p>
        </p:txBody>
      </p:sp>
    </p:spTree>
    <p:extLst>
      <p:ext uri="{BB962C8B-B14F-4D97-AF65-F5344CB8AC3E}">
        <p14:creationId xmlns:p14="http://schemas.microsoft.com/office/powerpoint/2010/main" val="828482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58117-26C5-F2EF-4C95-6BE66BCD3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0013C1-282B-FAC3-08D5-E82ADBAE0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60" y="377014"/>
            <a:ext cx="11513641" cy="945515"/>
          </a:xfrm>
        </p:spPr>
        <p:txBody>
          <a:bodyPr/>
          <a:lstStyle/>
          <a:p>
            <a:r>
              <a:rPr lang="fi-FI"/>
              <a:t>Alkuperäisen A-tartuntavyöhykkeen </a:t>
            </a:r>
            <a:r>
              <a:rPr lang="fi-FI" sz="2400"/>
              <a:t>(Virolahti, Miehikkälä, osa Lappeenrannasta)</a:t>
            </a:r>
            <a:r>
              <a:rPr lang="fi-FI"/>
              <a:t> valtakunnallinen merkitys metsäsektorille pieni, mutta alueellinen merkitys suuri</a:t>
            </a:r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C70207DB-07A0-427D-D51E-D8F418B297C3}"/>
              </a:ext>
            </a:extLst>
          </p:cNvPr>
          <p:cNvSpPr txBox="1">
            <a:spLocks/>
          </p:cNvSpPr>
          <p:nvPr/>
        </p:nvSpPr>
        <p:spPr>
          <a:xfrm>
            <a:off x="2619832" y="1951533"/>
            <a:ext cx="6843479" cy="4135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err="1">
                <a:solidFill>
                  <a:srgbClr val="0E5A4A"/>
                </a:solidFill>
              </a:rPr>
              <a:t>Vaikutus</a:t>
            </a:r>
            <a:r>
              <a:rPr lang="en-US" sz="2000" b="1">
                <a:solidFill>
                  <a:srgbClr val="0E5A4A"/>
                </a:solidFill>
              </a:rPr>
              <a:t> </a:t>
            </a:r>
            <a:r>
              <a:rPr lang="en-US" sz="2000" b="1" err="1">
                <a:solidFill>
                  <a:srgbClr val="0E5A4A"/>
                </a:solidFill>
              </a:rPr>
              <a:t>Kaakkois-Suomen</a:t>
            </a:r>
            <a:r>
              <a:rPr lang="en-US" sz="2000" b="1">
                <a:solidFill>
                  <a:srgbClr val="0E5A4A"/>
                </a:solidFill>
              </a:rPr>
              <a:t> </a:t>
            </a:r>
            <a:r>
              <a:rPr lang="en-US" sz="2000" b="1" err="1">
                <a:solidFill>
                  <a:srgbClr val="0E5A4A"/>
                </a:solidFill>
              </a:rPr>
              <a:t>metsäteollisuuskeskittymään</a:t>
            </a:r>
            <a:endParaRPr lang="en-US" sz="2000" b="1">
              <a:solidFill>
                <a:srgbClr val="0E5A4A"/>
              </a:solidFill>
            </a:endParaRPr>
          </a:p>
          <a:p>
            <a:pPr marL="342900" indent="-342900"/>
            <a:endParaRPr lang="en-US" sz="2000">
              <a:cs typeface="Segoe UI"/>
            </a:endParaRPr>
          </a:p>
          <a:p>
            <a:pPr marL="342900" indent="-342900"/>
            <a:endParaRPr lang="en-US" sz="2000">
              <a:cs typeface="Segoe UI"/>
            </a:endParaRPr>
          </a:p>
          <a:p>
            <a:pPr marL="342900" indent="-342900"/>
            <a:endParaRPr lang="en-US" sz="2000">
              <a:cs typeface="Segoe UI"/>
            </a:endParaRPr>
          </a:p>
          <a:p>
            <a:pPr marL="342900" indent="-342900"/>
            <a:endParaRPr lang="en-US" sz="2000">
              <a:cs typeface="Segoe UI"/>
            </a:endParaRPr>
          </a:p>
        </p:txBody>
      </p:sp>
      <p:grpSp>
        <p:nvGrpSpPr>
          <p:cNvPr id="73" name="Ryhmä 72">
            <a:extLst>
              <a:ext uri="{FF2B5EF4-FFF2-40B4-BE49-F238E27FC236}">
                <a16:creationId xmlns:a16="http://schemas.microsoft.com/office/drawing/2014/main" id="{CD92BEA6-5117-A2C3-896A-CD2ECEDD8A12}"/>
              </a:ext>
            </a:extLst>
          </p:cNvPr>
          <p:cNvGrpSpPr/>
          <p:nvPr/>
        </p:nvGrpSpPr>
        <p:grpSpPr>
          <a:xfrm>
            <a:off x="1211580" y="2488565"/>
            <a:ext cx="10424160" cy="4046220"/>
            <a:chOff x="685800" y="1325880"/>
            <a:chExt cx="10424160" cy="4046220"/>
          </a:xfrm>
        </p:grpSpPr>
        <p:sp>
          <p:nvSpPr>
            <p:cNvPr id="10" name="Shape 6">
              <a:extLst>
                <a:ext uri="{FF2B5EF4-FFF2-40B4-BE49-F238E27FC236}">
                  <a16:creationId xmlns:a16="http://schemas.microsoft.com/office/drawing/2014/main" id="{166A783C-5489-4325-136A-902B31AC3078}"/>
                </a:ext>
              </a:extLst>
            </p:cNvPr>
            <p:cNvSpPr/>
            <p:nvPr/>
          </p:nvSpPr>
          <p:spPr>
            <a:xfrm>
              <a:off x="685800" y="1325880"/>
              <a:ext cx="24231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62893BFE-0C95-F144-D5F9-2D9CD402247D}"/>
                </a:ext>
              </a:extLst>
            </p:cNvPr>
            <p:cNvSpPr/>
            <p:nvPr/>
          </p:nvSpPr>
          <p:spPr>
            <a:xfrm>
              <a:off x="832104" y="1453896"/>
              <a:ext cx="213055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0E5A4A"/>
                  </a:solidFill>
                </a:rPr>
                <a:t>510 000 m³</a:t>
              </a:r>
              <a:endParaRPr lang="en-US" sz="2400"/>
            </a:p>
          </p:txBody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00B90D3E-6094-A365-B919-351E2ED34578}"/>
                </a:ext>
              </a:extLst>
            </p:cNvPr>
            <p:cNvSpPr/>
            <p:nvPr/>
          </p:nvSpPr>
          <p:spPr>
            <a:xfrm>
              <a:off x="832104" y="1892808"/>
              <a:ext cx="213055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>
                  <a:solidFill>
                    <a:srgbClr val="587069"/>
                  </a:solidFill>
                </a:rPr>
                <a:t>teollisuuspuuta / vuosi</a:t>
              </a:r>
              <a:endParaRPr lang="en-US" sz="1050"/>
            </a:p>
          </p:txBody>
        </p:sp>
        <p:sp>
          <p:nvSpPr>
            <p:cNvPr id="22" name="Shape 9">
              <a:extLst>
                <a:ext uri="{FF2B5EF4-FFF2-40B4-BE49-F238E27FC236}">
                  <a16:creationId xmlns:a16="http://schemas.microsoft.com/office/drawing/2014/main" id="{A017693B-FBAF-579C-172D-A9FA42E3CEC5}"/>
                </a:ext>
              </a:extLst>
            </p:cNvPr>
            <p:cNvSpPr/>
            <p:nvPr/>
          </p:nvSpPr>
          <p:spPr>
            <a:xfrm>
              <a:off x="3337560" y="1325880"/>
              <a:ext cx="24231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26" name="Text 10">
              <a:extLst>
                <a:ext uri="{FF2B5EF4-FFF2-40B4-BE49-F238E27FC236}">
                  <a16:creationId xmlns:a16="http://schemas.microsoft.com/office/drawing/2014/main" id="{16D8C637-7BF1-8D41-240B-76EF3C52E456}"/>
                </a:ext>
              </a:extLst>
            </p:cNvPr>
            <p:cNvSpPr/>
            <p:nvPr/>
          </p:nvSpPr>
          <p:spPr>
            <a:xfrm>
              <a:off x="3483864" y="1453896"/>
              <a:ext cx="213055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0E5A4A"/>
                  </a:solidFill>
                </a:rPr>
                <a:t>62 000 m³</a:t>
              </a:r>
              <a:endParaRPr lang="en-US" sz="2400"/>
            </a:p>
          </p:txBody>
        </p:sp>
        <p:sp>
          <p:nvSpPr>
            <p:cNvPr id="30" name="Text 11">
              <a:extLst>
                <a:ext uri="{FF2B5EF4-FFF2-40B4-BE49-F238E27FC236}">
                  <a16:creationId xmlns:a16="http://schemas.microsoft.com/office/drawing/2014/main" id="{436BC6DA-B03F-8707-9F3F-DEB47D496EA4}"/>
                </a:ext>
              </a:extLst>
            </p:cNvPr>
            <p:cNvSpPr/>
            <p:nvPr/>
          </p:nvSpPr>
          <p:spPr>
            <a:xfrm>
              <a:off x="3483864" y="1892808"/>
              <a:ext cx="213055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>
                  <a:solidFill>
                    <a:srgbClr val="587069"/>
                  </a:solidFill>
                </a:rPr>
                <a:t>energiapuuta / vuosi</a:t>
              </a:r>
              <a:endParaRPr lang="en-US" sz="1050"/>
            </a:p>
          </p:txBody>
        </p:sp>
        <p:sp>
          <p:nvSpPr>
            <p:cNvPr id="34" name="Shape 12">
              <a:extLst>
                <a:ext uri="{FF2B5EF4-FFF2-40B4-BE49-F238E27FC236}">
                  <a16:creationId xmlns:a16="http://schemas.microsoft.com/office/drawing/2014/main" id="{52427D8A-7080-5670-A1B3-47CB59D88A04}"/>
                </a:ext>
              </a:extLst>
            </p:cNvPr>
            <p:cNvSpPr/>
            <p:nvPr/>
          </p:nvSpPr>
          <p:spPr>
            <a:xfrm>
              <a:off x="5989320" y="1325880"/>
              <a:ext cx="24231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37" name="Text 13">
              <a:extLst>
                <a:ext uri="{FF2B5EF4-FFF2-40B4-BE49-F238E27FC236}">
                  <a16:creationId xmlns:a16="http://schemas.microsoft.com/office/drawing/2014/main" id="{F534CE22-3FB1-5224-D1DF-88469E1D9BC6}"/>
                </a:ext>
              </a:extLst>
            </p:cNvPr>
            <p:cNvSpPr/>
            <p:nvPr/>
          </p:nvSpPr>
          <p:spPr>
            <a:xfrm>
              <a:off x="6135624" y="1453896"/>
              <a:ext cx="213055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D89B35"/>
                  </a:solidFill>
                </a:rPr>
                <a:t>26 M€</a:t>
              </a:r>
              <a:endParaRPr lang="en-US" sz="2400"/>
            </a:p>
          </p:txBody>
        </p:sp>
        <p:sp>
          <p:nvSpPr>
            <p:cNvPr id="40" name="Text 14">
              <a:extLst>
                <a:ext uri="{FF2B5EF4-FFF2-40B4-BE49-F238E27FC236}">
                  <a16:creationId xmlns:a16="http://schemas.microsoft.com/office/drawing/2014/main" id="{353D3019-DAA1-4993-E826-62D04D4E2704}"/>
                </a:ext>
              </a:extLst>
            </p:cNvPr>
            <p:cNvSpPr/>
            <p:nvPr/>
          </p:nvSpPr>
          <p:spPr>
            <a:xfrm>
              <a:off x="6135624" y="1892808"/>
              <a:ext cx="213055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>
                  <a:solidFill>
                    <a:srgbClr val="587069"/>
                  </a:solidFill>
                </a:rPr>
                <a:t>kantorahatuloa / vuosi</a:t>
              </a:r>
              <a:endParaRPr lang="en-US" sz="1050"/>
            </a:p>
          </p:txBody>
        </p:sp>
        <p:sp>
          <p:nvSpPr>
            <p:cNvPr id="42" name="Shape 15">
              <a:extLst>
                <a:ext uri="{FF2B5EF4-FFF2-40B4-BE49-F238E27FC236}">
                  <a16:creationId xmlns:a16="http://schemas.microsoft.com/office/drawing/2014/main" id="{2B0951FA-1093-DC40-C793-457CC81D6CB2}"/>
                </a:ext>
              </a:extLst>
            </p:cNvPr>
            <p:cNvSpPr/>
            <p:nvPr/>
          </p:nvSpPr>
          <p:spPr>
            <a:xfrm>
              <a:off x="8641080" y="1325880"/>
              <a:ext cx="24231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44" name="Text 16">
              <a:extLst>
                <a:ext uri="{FF2B5EF4-FFF2-40B4-BE49-F238E27FC236}">
                  <a16:creationId xmlns:a16="http://schemas.microsoft.com/office/drawing/2014/main" id="{6D1C009D-E45F-1878-3955-789FA3620604}"/>
                </a:ext>
              </a:extLst>
            </p:cNvPr>
            <p:cNvSpPr/>
            <p:nvPr/>
          </p:nvSpPr>
          <p:spPr>
            <a:xfrm>
              <a:off x="8787384" y="1453896"/>
              <a:ext cx="213055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1B7F70"/>
                  </a:solidFill>
                </a:rPr>
                <a:t>13,7 %</a:t>
              </a:r>
              <a:endParaRPr lang="en-US" sz="2400"/>
            </a:p>
          </p:txBody>
        </p:sp>
        <p:sp>
          <p:nvSpPr>
            <p:cNvPr id="46" name="Text 17">
              <a:extLst>
                <a:ext uri="{FF2B5EF4-FFF2-40B4-BE49-F238E27FC236}">
                  <a16:creationId xmlns:a16="http://schemas.microsoft.com/office/drawing/2014/main" id="{07645E38-4254-9611-52AF-4CC8F62A3BF5}"/>
                </a:ext>
              </a:extLst>
            </p:cNvPr>
            <p:cNvSpPr/>
            <p:nvPr/>
          </p:nvSpPr>
          <p:spPr>
            <a:xfrm>
              <a:off x="8787384" y="1892808"/>
              <a:ext cx="213055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>
                  <a:solidFill>
                    <a:srgbClr val="587069"/>
                  </a:solidFill>
                </a:rPr>
                <a:t>Kaakkois-Suomen hakkuista</a:t>
              </a:r>
              <a:endParaRPr lang="en-US" sz="1050"/>
            </a:p>
          </p:txBody>
        </p:sp>
        <p:sp>
          <p:nvSpPr>
            <p:cNvPr id="48" name="Text 18">
              <a:extLst>
                <a:ext uri="{FF2B5EF4-FFF2-40B4-BE49-F238E27FC236}">
                  <a16:creationId xmlns:a16="http://schemas.microsoft.com/office/drawing/2014/main" id="{A5CBCD69-931A-847D-5A31-182B0193D7BA}"/>
                </a:ext>
              </a:extLst>
            </p:cNvPr>
            <p:cNvSpPr/>
            <p:nvPr/>
          </p:nvSpPr>
          <p:spPr>
            <a:xfrm>
              <a:off x="1380802" y="2802058"/>
              <a:ext cx="365760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17332D"/>
                  </a:solidFill>
                </a:rPr>
                <a:t>A-</a:t>
              </a:r>
              <a:r>
                <a:rPr lang="en-US" sz="1700" b="1" err="1">
                  <a:solidFill>
                    <a:srgbClr val="17332D"/>
                  </a:solidFill>
                </a:rPr>
                <a:t>alueen</a:t>
              </a:r>
              <a:r>
                <a:rPr lang="en-US" sz="1700" b="1">
                  <a:solidFill>
                    <a:srgbClr val="17332D"/>
                  </a:solidFill>
                </a:rPr>
                <a:t> </a:t>
              </a:r>
              <a:r>
                <a:rPr lang="en-US" sz="1700" b="1" err="1">
                  <a:solidFill>
                    <a:srgbClr val="17332D"/>
                  </a:solidFill>
                </a:rPr>
                <a:t>osuus</a:t>
              </a:r>
              <a:r>
                <a:rPr lang="en-US" sz="1700" b="1">
                  <a:solidFill>
                    <a:srgbClr val="17332D"/>
                  </a:solidFill>
                </a:rPr>
                <a:t> </a:t>
              </a:r>
              <a:r>
                <a:rPr lang="en-US" sz="1700" b="1" err="1">
                  <a:solidFill>
                    <a:srgbClr val="17332D"/>
                  </a:solidFill>
                </a:rPr>
                <a:t>markkinahakkuista</a:t>
              </a:r>
              <a:r>
                <a:rPr lang="en-US" sz="1700" b="1">
                  <a:solidFill>
                    <a:srgbClr val="17332D"/>
                  </a:solidFill>
                </a:rPr>
                <a:t> </a:t>
              </a:r>
              <a:endParaRPr lang="en-US" sz="1700"/>
            </a:p>
          </p:txBody>
        </p:sp>
        <p:graphicFrame>
          <p:nvGraphicFramePr>
            <p:cNvPr id="50" name="Chart 0">
              <a:extLst>
                <a:ext uri="{FF2B5EF4-FFF2-40B4-BE49-F238E27FC236}">
                  <a16:creationId xmlns:a16="http://schemas.microsoft.com/office/drawing/2014/main" id="{5DE6E06B-04D2-F0D8-C5E0-77AE5693DF2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0342404"/>
                </p:ext>
              </p:extLst>
            </p:nvPr>
          </p:nvGraphicFramePr>
          <p:xfrm>
            <a:off x="815340" y="3223260"/>
            <a:ext cx="4754880" cy="2148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2" name="Shape 19">
              <a:extLst>
                <a:ext uri="{FF2B5EF4-FFF2-40B4-BE49-F238E27FC236}">
                  <a16:creationId xmlns:a16="http://schemas.microsoft.com/office/drawing/2014/main" id="{2169639F-C782-6FE4-DF5D-858DE33B78AC}"/>
                </a:ext>
              </a:extLst>
            </p:cNvPr>
            <p:cNvSpPr/>
            <p:nvPr/>
          </p:nvSpPr>
          <p:spPr>
            <a:xfrm>
              <a:off x="5989320" y="2880360"/>
              <a:ext cx="5120640" cy="2423160"/>
            </a:xfrm>
            <a:prstGeom prst="roundRect">
              <a:avLst>
                <a:gd name="adj" fmla="val 2264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54" name="Text 20">
              <a:extLst>
                <a:ext uri="{FF2B5EF4-FFF2-40B4-BE49-F238E27FC236}">
                  <a16:creationId xmlns:a16="http://schemas.microsoft.com/office/drawing/2014/main" id="{32B58767-5113-72C3-1566-5E816F0B4C39}"/>
                </a:ext>
              </a:extLst>
            </p:cNvPr>
            <p:cNvSpPr/>
            <p:nvPr/>
          </p:nvSpPr>
          <p:spPr>
            <a:xfrm>
              <a:off x="6309360" y="3182112"/>
              <a:ext cx="448056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17332D"/>
                  </a:solidFill>
                </a:rPr>
                <a:t>Raaka-</a:t>
              </a:r>
              <a:r>
                <a:rPr lang="en-US" sz="1700" b="1" err="1">
                  <a:solidFill>
                    <a:srgbClr val="17332D"/>
                  </a:solidFill>
                </a:rPr>
                <a:t>ainehuollon</a:t>
              </a:r>
              <a:r>
                <a:rPr lang="en-US" sz="1700" b="1">
                  <a:solidFill>
                    <a:srgbClr val="17332D"/>
                  </a:solidFill>
                </a:rPr>
                <a:t> </a:t>
              </a:r>
              <a:r>
                <a:rPr lang="en-US" sz="1700" b="1" err="1">
                  <a:solidFill>
                    <a:srgbClr val="17332D"/>
                  </a:solidFill>
                </a:rPr>
                <a:t>vaikutusketju</a:t>
              </a:r>
              <a:endParaRPr lang="en-US" sz="1700"/>
            </a:p>
          </p:txBody>
        </p:sp>
        <p:sp>
          <p:nvSpPr>
            <p:cNvPr id="56" name="Shape 21">
              <a:extLst>
                <a:ext uri="{FF2B5EF4-FFF2-40B4-BE49-F238E27FC236}">
                  <a16:creationId xmlns:a16="http://schemas.microsoft.com/office/drawing/2014/main" id="{7E32119E-EE38-8C79-0E3A-72E78CF8CB03}"/>
                </a:ext>
              </a:extLst>
            </p:cNvPr>
            <p:cNvSpPr/>
            <p:nvPr/>
          </p:nvSpPr>
          <p:spPr>
            <a:xfrm>
              <a:off x="6355080" y="3886200"/>
              <a:ext cx="1325880" cy="749808"/>
            </a:xfrm>
            <a:prstGeom prst="roundRect">
              <a:avLst>
                <a:gd name="adj" fmla="val 4878"/>
              </a:avLst>
            </a:prstGeom>
            <a:solidFill>
              <a:srgbClr val="E3EFEA"/>
            </a:solidFill>
            <a:ln w="12700">
              <a:solidFill>
                <a:srgbClr val="B8D0C6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8" name="Text 22">
              <a:extLst>
                <a:ext uri="{FF2B5EF4-FFF2-40B4-BE49-F238E27FC236}">
                  <a16:creationId xmlns:a16="http://schemas.microsoft.com/office/drawing/2014/main" id="{BE395DAA-47A4-C38F-5377-FCBEF6168248}"/>
                </a:ext>
              </a:extLst>
            </p:cNvPr>
            <p:cNvSpPr/>
            <p:nvPr/>
          </p:nvSpPr>
          <p:spPr>
            <a:xfrm>
              <a:off x="6428232" y="4050792"/>
              <a:ext cx="1179576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>
                  <a:solidFill>
                    <a:srgbClr val="17332D"/>
                  </a:solidFill>
                </a:rPr>
                <a:t>Puun saatavuus</a:t>
              </a:r>
              <a:endParaRPr lang="en-US" sz="1050"/>
            </a:p>
          </p:txBody>
        </p:sp>
        <p:sp>
          <p:nvSpPr>
            <p:cNvPr id="60" name="Shape 23">
              <a:extLst>
                <a:ext uri="{FF2B5EF4-FFF2-40B4-BE49-F238E27FC236}">
                  <a16:creationId xmlns:a16="http://schemas.microsoft.com/office/drawing/2014/main" id="{27AD2FA4-4015-D342-C379-FF9DBE8999A5}"/>
                </a:ext>
              </a:extLst>
            </p:cNvPr>
            <p:cNvSpPr/>
            <p:nvPr/>
          </p:nvSpPr>
          <p:spPr>
            <a:xfrm>
              <a:off x="7699248" y="4087368"/>
              <a:ext cx="182880" cy="292608"/>
            </a:xfrm>
            <a:prstGeom prst="chevron">
              <a:avLst/>
            </a:prstGeom>
            <a:solidFill>
              <a:srgbClr val="587069"/>
            </a:solidFill>
            <a:ln w="12700">
              <a:solidFill>
                <a:srgbClr val="587069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2" name="Shape 24">
              <a:extLst>
                <a:ext uri="{FF2B5EF4-FFF2-40B4-BE49-F238E27FC236}">
                  <a16:creationId xmlns:a16="http://schemas.microsoft.com/office/drawing/2014/main" id="{03351AA2-36D7-6DCB-32C6-A205BD61CF73}"/>
                </a:ext>
              </a:extLst>
            </p:cNvPr>
            <p:cNvSpPr/>
            <p:nvPr/>
          </p:nvSpPr>
          <p:spPr>
            <a:xfrm>
              <a:off x="7909560" y="3886200"/>
              <a:ext cx="1325880" cy="749808"/>
            </a:xfrm>
            <a:prstGeom prst="roundRect">
              <a:avLst>
                <a:gd name="adj" fmla="val 4878"/>
              </a:avLst>
            </a:prstGeom>
            <a:solidFill>
              <a:srgbClr val="F4E5C9"/>
            </a:solidFill>
            <a:ln w="12700">
              <a:solidFill>
                <a:srgbClr val="D89B35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4" name="Text 25">
              <a:extLst>
                <a:ext uri="{FF2B5EF4-FFF2-40B4-BE49-F238E27FC236}">
                  <a16:creationId xmlns:a16="http://schemas.microsoft.com/office/drawing/2014/main" id="{62A18FD0-5234-6465-56F7-4360F66C9488}"/>
                </a:ext>
              </a:extLst>
            </p:cNvPr>
            <p:cNvSpPr/>
            <p:nvPr/>
          </p:nvSpPr>
          <p:spPr>
            <a:xfrm>
              <a:off x="7982712" y="4050792"/>
              <a:ext cx="1179576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>
                  <a:solidFill>
                    <a:srgbClr val="17332D"/>
                  </a:solidFill>
                </a:rPr>
                <a:t>Kuljetusmatkat ja kustannukset</a:t>
              </a:r>
              <a:endParaRPr lang="en-US" sz="1050"/>
            </a:p>
          </p:txBody>
        </p:sp>
        <p:sp>
          <p:nvSpPr>
            <p:cNvPr id="66" name="Shape 26">
              <a:extLst>
                <a:ext uri="{FF2B5EF4-FFF2-40B4-BE49-F238E27FC236}">
                  <a16:creationId xmlns:a16="http://schemas.microsoft.com/office/drawing/2014/main" id="{A392E8F5-CA30-7F95-93D3-85910FD9D71E}"/>
                </a:ext>
              </a:extLst>
            </p:cNvPr>
            <p:cNvSpPr/>
            <p:nvPr/>
          </p:nvSpPr>
          <p:spPr>
            <a:xfrm>
              <a:off x="9253728" y="4087368"/>
              <a:ext cx="182880" cy="292608"/>
            </a:xfrm>
            <a:prstGeom prst="chevron">
              <a:avLst/>
            </a:prstGeom>
            <a:solidFill>
              <a:srgbClr val="587069"/>
            </a:solidFill>
            <a:ln w="12700">
              <a:solidFill>
                <a:srgbClr val="587069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8" name="Shape 27">
              <a:extLst>
                <a:ext uri="{FF2B5EF4-FFF2-40B4-BE49-F238E27FC236}">
                  <a16:creationId xmlns:a16="http://schemas.microsoft.com/office/drawing/2014/main" id="{D1D21B2C-8D99-2308-6267-FF4952EF1CDC}"/>
                </a:ext>
              </a:extLst>
            </p:cNvPr>
            <p:cNvSpPr/>
            <p:nvPr/>
          </p:nvSpPr>
          <p:spPr>
            <a:xfrm>
              <a:off x="9464040" y="3886200"/>
              <a:ext cx="1325880" cy="749808"/>
            </a:xfrm>
            <a:prstGeom prst="roundRect">
              <a:avLst>
                <a:gd name="adj" fmla="val 4878"/>
              </a:avLst>
            </a:prstGeom>
            <a:solidFill>
              <a:srgbClr val="E3EFEA"/>
            </a:solidFill>
            <a:ln w="12700">
              <a:solidFill>
                <a:srgbClr val="B8D0C6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70" name="Text 28">
              <a:extLst>
                <a:ext uri="{FF2B5EF4-FFF2-40B4-BE49-F238E27FC236}">
                  <a16:creationId xmlns:a16="http://schemas.microsoft.com/office/drawing/2014/main" id="{50E59B17-C9F9-24B8-292D-FF2A84812D55}"/>
                </a:ext>
              </a:extLst>
            </p:cNvPr>
            <p:cNvSpPr/>
            <p:nvPr/>
          </p:nvSpPr>
          <p:spPr>
            <a:xfrm>
              <a:off x="9537192" y="4050792"/>
              <a:ext cx="1179576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>
                  <a:solidFill>
                    <a:srgbClr val="17332D"/>
                  </a:solidFill>
                </a:rPr>
                <a:t>Teollisuus ja energia</a:t>
              </a:r>
              <a:endParaRPr lang="en-US" sz="1050"/>
            </a:p>
          </p:txBody>
        </p:sp>
        <p:sp>
          <p:nvSpPr>
            <p:cNvPr id="72" name="Text 29">
              <a:extLst>
                <a:ext uri="{FF2B5EF4-FFF2-40B4-BE49-F238E27FC236}">
                  <a16:creationId xmlns:a16="http://schemas.microsoft.com/office/drawing/2014/main" id="{332E50CF-B1B2-3BDB-CB69-007966A5C5CC}"/>
                </a:ext>
              </a:extLst>
            </p:cNvPr>
            <p:cNvSpPr/>
            <p:nvPr/>
          </p:nvSpPr>
          <p:spPr>
            <a:xfrm>
              <a:off x="6309360" y="4800600"/>
              <a:ext cx="4526280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err="1">
                  <a:solidFill>
                    <a:srgbClr val="587069"/>
                  </a:solidFill>
                </a:rPr>
                <a:t>Vaikutuspiirissä</a:t>
              </a:r>
              <a:r>
                <a:rPr lang="en-US" sz="1100">
                  <a:solidFill>
                    <a:srgbClr val="587069"/>
                  </a:solidFill>
                </a:rPr>
                <a:t> </a:t>
              </a:r>
              <a:r>
                <a:rPr lang="en-US" sz="1100" err="1">
                  <a:solidFill>
                    <a:srgbClr val="587069"/>
                  </a:solidFill>
                </a:rPr>
                <a:t>erityisesti</a:t>
              </a:r>
              <a:r>
                <a:rPr lang="en-US" sz="1100">
                  <a:solidFill>
                    <a:srgbClr val="587069"/>
                  </a:solidFill>
                </a:rPr>
                <a:t> </a:t>
              </a:r>
              <a:r>
                <a:rPr lang="en-US" sz="1100" err="1">
                  <a:solidFill>
                    <a:srgbClr val="587069"/>
                  </a:solidFill>
                </a:rPr>
                <a:t>Kaakkois-Suomen</a:t>
              </a:r>
              <a:r>
                <a:rPr lang="en-US" sz="1100">
                  <a:solidFill>
                    <a:srgbClr val="587069"/>
                  </a:solidFill>
                </a:rPr>
                <a:t> </a:t>
              </a:r>
              <a:r>
                <a:rPr lang="en-US" sz="1100" err="1">
                  <a:solidFill>
                    <a:srgbClr val="587069"/>
                  </a:solidFill>
                </a:rPr>
                <a:t>kemiallinen</a:t>
              </a:r>
              <a:r>
                <a:rPr lang="en-US" sz="1100">
                  <a:solidFill>
                    <a:srgbClr val="587069"/>
                  </a:solidFill>
                </a:rPr>
                <a:t> ja </a:t>
              </a:r>
              <a:r>
                <a:rPr lang="en-US" sz="1100" err="1">
                  <a:solidFill>
                    <a:srgbClr val="587069"/>
                  </a:solidFill>
                </a:rPr>
                <a:t>mekaaninen</a:t>
              </a:r>
              <a:r>
                <a:rPr lang="en-US" sz="1100">
                  <a:solidFill>
                    <a:srgbClr val="587069"/>
                  </a:solidFill>
                </a:rPr>
                <a:t> </a:t>
              </a:r>
              <a:r>
                <a:rPr lang="en-US" sz="1100" err="1">
                  <a:solidFill>
                    <a:srgbClr val="587069"/>
                  </a:solidFill>
                </a:rPr>
                <a:t>metsäteollisuus</a:t>
              </a:r>
              <a:r>
                <a:rPr lang="en-US" sz="1100">
                  <a:solidFill>
                    <a:srgbClr val="587069"/>
                  </a:solidFill>
                </a:rPr>
                <a:t> </a:t>
              </a:r>
              <a:r>
                <a:rPr lang="en-US" sz="1100" err="1">
                  <a:solidFill>
                    <a:srgbClr val="587069"/>
                  </a:solidFill>
                </a:rPr>
                <a:t>sekä</a:t>
              </a:r>
              <a:r>
                <a:rPr lang="en-US" sz="1100">
                  <a:solidFill>
                    <a:srgbClr val="587069"/>
                  </a:solidFill>
                </a:rPr>
                <a:t> </a:t>
              </a:r>
              <a:r>
                <a:rPr lang="en-US" sz="1100" err="1">
                  <a:solidFill>
                    <a:srgbClr val="587069"/>
                  </a:solidFill>
                </a:rPr>
                <a:t>energiantuotanto</a:t>
              </a:r>
              <a:r>
                <a:rPr lang="en-US" sz="1100">
                  <a:solidFill>
                    <a:srgbClr val="587069"/>
                  </a:solidFill>
                </a:rPr>
                <a:t>.</a:t>
              </a:r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3586439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CAC8F-DE51-5FF4-F062-901FF403E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A588FF-474A-E823-0C39-DB3B5B84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25" y="365709"/>
            <a:ext cx="11114202" cy="566106"/>
          </a:xfrm>
        </p:spPr>
        <p:txBody>
          <a:bodyPr/>
          <a:lstStyle/>
          <a:p>
            <a:r>
              <a:rPr lang="fi-FI"/>
              <a:t>Kustannusvaikutus puunhankintaan (korjuu ja kuljetus) kahdelle aluekoolle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8240348-5D1C-7E6E-B7E6-22852596DC54}"/>
              </a:ext>
            </a:extLst>
          </p:cNvPr>
          <p:cNvSpPr txBox="1"/>
          <p:nvPr/>
        </p:nvSpPr>
        <p:spPr>
          <a:xfrm>
            <a:off x="636550" y="1409912"/>
            <a:ext cx="4321627" cy="2410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b="1">
                <a:solidFill>
                  <a:schemeClr val="tx2"/>
                </a:solidFill>
                <a:cs typeface="Segoe UI"/>
              </a:rPr>
              <a:t>Tiukimpien aiempien rajoitusten laskennallinen vaikutus</a:t>
            </a:r>
            <a:r>
              <a:rPr lang="fi-FI">
                <a:solidFill>
                  <a:schemeClr val="tx2"/>
                </a:solidFill>
                <a:cs typeface="Segoe UI"/>
              </a:rPr>
              <a:t>, ei nykytilan ennuste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tx2"/>
                </a:solidFill>
                <a:cs typeface="Segoe UI"/>
              </a:rPr>
              <a:t>Kunnittaiset ja maakunnittaiset metsätilastot 2021-2025 pohjana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tx2"/>
                </a:solidFill>
                <a:cs typeface="Segoe UI"/>
              </a:rPr>
              <a:t>Kustannusvaikutus yhdelle vuodelle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i-FI" sz="1600">
              <a:solidFill>
                <a:schemeClr val="tx2"/>
              </a:solidFill>
              <a:latin typeface="Montserrat" panose="000005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3" name="Ryhmä 42">
            <a:extLst>
              <a:ext uri="{FF2B5EF4-FFF2-40B4-BE49-F238E27FC236}">
                <a16:creationId xmlns:a16="http://schemas.microsoft.com/office/drawing/2014/main" id="{915AD4CF-15C3-EC94-7EC0-1D7406282F24}"/>
              </a:ext>
            </a:extLst>
          </p:cNvPr>
          <p:cNvGrpSpPr/>
          <p:nvPr/>
        </p:nvGrpSpPr>
        <p:grpSpPr>
          <a:xfrm>
            <a:off x="5395512" y="1038657"/>
            <a:ext cx="6025334" cy="2403126"/>
            <a:chOff x="6193431" y="1126922"/>
            <a:chExt cx="5856545" cy="2559007"/>
          </a:xfrm>
        </p:grpSpPr>
        <p:sp>
          <p:nvSpPr>
            <p:cNvPr id="7" name="Shape 6">
              <a:extLst>
                <a:ext uri="{FF2B5EF4-FFF2-40B4-BE49-F238E27FC236}">
                  <a16:creationId xmlns:a16="http://schemas.microsoft.com/office/drawing/2014/main" id="{7667131B-C29D-E7D8-844C-C7230EB99A7F}"/>
                </a:ext>
              </a:extLst>
            </p:cNvPr>
            <p:cNvSpPr/>
            <p:nvPr/>
          </p:nvSpPr>
          <p:spPr>
            <a:xfrm>
              <a:off x="6193431" y="1126922"/>
              <a:ext cx="1643193" cy="2544128"/>
            </a:xfrm>
            <a:prstGeom prst="roundRect">
              <a:avLst>
                <a:gd name="adj" fmla="val 2000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4E9BB911-1087-59CF-17BA-BBF1370EBEC5}"/>
                </a:ext>
              </a:extLst>
            </p:cNvPr>
            <p:cNvSpPr/>
            <p:nvPr/>
          </p:nvSpPr>
          <p:spPr>
            <a:xfrm>
              <a:off x="6815625" y="1328553"/>
              <a:ext cx="393154" cy="452289"/>
            </a:xfrm>
            <a:prstGeom prst="ellipse">
              <a:avLst/>
            </a:prstGeom>
            <a:solidFill>
              <a:srgbClr val="0E5A4A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1" name="Text 8">
              <a:extLst>
                <a:ext uri="{FF2B5EF4-FFF2-40B4-BE49-F238E27FC236}">
                  <a16:creationId xmlns:a16="http://schemas.microsoft.com/office/drawing/2014/main" id="{538D55BF-E4BA-762B-A5A3-44583AF8DA08}"/>
                </a:ext>
              </a:extLst>
            </p:cNvPr>
            <p:cNvSpPr/>
            <p:nvPr/>
          </p:nvSpPr>
          <p:spPr>
            <a:xfrm>
              <a:off x="6215112" y="1897644"/>
              <a:ext cx="1535759" cy="33921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17332D"/>
                  </a:solidFill>
                </a:rPr>
                <a:t>1. Vaikutusalue</a:t>
              </a:r>
              <a:endParaRPr lang="en-US" sz="1400"/>
            </a:p>
          </p:txBody>
        </p:sp>
        <p:sp>
          <p:nvSpPr>
            <p:cNvPr id="13" name="Text 9">
              <a:extLst>
                <a:ext uri="{FF2B5EF4-FFF2-40B4-BE49-F238E27FC236}">
                  <a16:creationId xmlns:a16="http://schemas.microsoft.com/office/drawing/2014/main" id="{46E3BC27-8858-F6D4-B85A-B7A679AC4415}"/>
                </a:ext>
              </a:extLst>
            </p:cNvPr>
            <p:cNvSpPr/>
            <p:nvPr/>
          </p:nvSpPr>
          <p:spPr>
            <a:xfrm>
              <a:off x="6364495" y="2325366"/>
              <a:ext cx="1412898" cy="438155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/>
            <a:lstStyle/>
            <a:p>
              <a:pPr marL="0" indent="0">
                <a:buNone/>
              </a:pPr>
              <a:r>
                <a:rPr lang="en-US" sz="1150">
                  <a:solidFill>
                    <a:srgbClr val="587069"/>
                  </a:solidFill>
                </a:rPr>
                <a:t>• A-</a:t>
              </a:r>
              <a:r>
                <a:rPr lang="en-US" sz="1150" err="1">
                  <a:solidFill>
                    <a:srgbClr val="587069"/>
                  </a:solidFill>
                </a:rPr>
                <a:t>alue</a:t>
              </a:r>
              <a:r>
                <a:rPr lang="en-US" sz="1150">
                  <a:solidFill>
                    <a:srgbClr val="587069"/>
                  </a:solidFill>
                </a:rPr>
                <a:t>: 510 000 m³ </a:t>
              </a:r>
              <a:r>
                <a:rPr lang="en-US" sz="1150" err="1">
                  <a:solidFill>
                    <a:srgbClr val="587069"/>
                  </a:solidFill>
                </a:rPr>
                <a:t>teollisuuspuuta</a:t>
              </a:r>
              <a:r>
                <a:rPr lang="en-US" sz="1150">
                  <a:solidFill>
                    <a:srgbClr val="587069"/>
                  </a:solidFill>
                </a:rPr>
                <a:t> + 62 000 m³ </a:t>
              </a:r>
              <a:r>
                <a:rPr lang="en-US" sz="1150" err="1">
                  <a:solidFill>
                    <a:srgbClr val="587069"/>
                  </a:solidFill>
                </a:rPr>
                <a:t>energiapuuta</a:t>
              </a:r>
              <a:endParaRPr lang="en-US" sz="1150"/>
            </a:p>
          </p:txBody>
        </p:sp>
        <p:sp>
          <p:nvSpPr>
            <p:cNvPr id="15" name="Text 10">
              <a:extLst>
                <a:ext uri="{FF2B5EF4-FFF2-40B4-BE49-F238E27FC236}">
                  <a16:creationId xmlns:a16="http://schemas.microsoft.com/office/drawing/2014/main" id="{0198D749-28D0-575E-0419-63C1CBD495D2}"/>
                </a:ext>
              </a:extLst>
            </p:cNvPr>
            <p:cNvSpPr/>
            <p:nvPr/>
          </p:nvSpPr>
          <p:spPr>
            <a:xfrm>
              <a:off x="6374014" y="2983130"/>
              <a:ext cx="1412898" cy="438155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/>
            <a:lstStyle/>
            <a:p>
              <a:pPr marL="0" indent="0">
                <a:buNone/>
              </a:pPr>
              <a:r>
                <a:rPr lang="en-US" sz="1150">
                  <a:solidFill>
                    <a:srgbClr val="587069"/>
                  </a:solidFill>
                </a:rPr>
                <a:t>• Laajempi alue: puunhankintamäärä kaksinkertainen</a:t>
              </a:r>
              <a:endParaRPr lang="en-US" sz="1150"/>
            </a:p>
          </p:txBody>
        </p:sp>
        <p:sp>
          <p:nvSpPr>
            <p:cNvPr id="17" name="Shape 11">
              <a:extLst>
                <a:ext uri="{FF2B5EF4-FFF2-40B4-BE49-F238E27FC236}">
                  <a16:creationId xmlns:a16="http://schemas.microsoft.com/office/drawing/2014/main" id="{A2F73029-5F29-8D34-9F6D-BEC9A758655D}"/>
                </a:ext>
              </a:extLst>
            </p:cNvPr>
            <p:cNvSpPr/>
            <p:nvPr/>
          </p:nvSpPr>
          <p:spPr>
            <a:xfrm>
              <a:off x="7979821" y="2254696"/>
              <a:ext cx="233435" cy="508826"/>
            </a:xfrm>
            <a:prstGeom prst="chevron">
              <a:avLst/>
            </a:prstGeom>
            <a:solidFill>
              <a:srgbClr val="AFC4BC"/>
            </a:solidFill>
            <a:ln w="12700">
              <a:solidFill>
                <a:srgbClr val="AFC4BC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Shape 12">
              <a:extLst>
                <a:ext uri="{FF2B5EF4-FFF2-40B4-BE49-F238E27FC236}">
                  <a16:creationId xmlns:a16="http://schemas.microsoft.com/office/drawing/2014/main" id="{99744C25-8293-87EC-D6B4-63941E2428BA}"/>
                </a:ext>
              </a:extLst>
            </p:cNvPr>
            <p:cNvSpPr/>
            <p:nvPr/>
          </p:nvSpPr>
          <p:spPr>
            <a:xfrm>
              <a:off x="8277266" y="1141801"/>
              <a:ext cx="1556644" cy="2544128"/>
            </a:xfrm>
            <a:prstGeom prst="roundRect">
              <a:avLst>
                <a:gd name="adj" fmla="val 2000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21" name="Shape 13">
              <a:extLst>
                <a:ext uri="{FF2B5EF4-FFF2-40B4-BE49-F238E27FC236}">
                  <a16:creationId xmlns:a16="http://schemas.microsoft.com/office/drawing/2014/main" id="{DDA13129-E0C4-1258-1789-1C03B84FE175}"/>
                </a:ext>
              </a:extLst>
            </p:cNvPr>
            <p:cNvSpPr/>
            <p:nvPr/>
          </p:nvSpPr>
          <p:spPr>
            <a:xfrm>
              <a:off x="8846368" y="1322380"/>
              <a:ext cx="393154" cy="452289"/>
            </a:xfrm>
            <a:prstGeom prst="ellipse">
              <a:avLst/>
            </a:prstGeom>
            <a:solidFill>
              <a:srgbClr val="D89B35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3" name="Text 14">
              <a:extLst>
                <a:ext uri="{FF2B5EF4-FFF2-40B4-BE49-F238E27FC236}">
                  <a16:creationId xmlns:a16="http://schemas.microsoft.com/office/drawing/2014/main" id="{77E5F764-6540-CA9C-6F54-E62C0EA10FC4}"/>
                </a:ext>
              </a:extLst>
            </p:cNvPr>
            <p:cNvSpPr/>
            <p:nvPr/>
          </p:nvSpPr>
          <p:spPr>
            <a:xfrm>
              <a:off x="8334297" y="1908942"/>
              <a:ext cx="1535759" cy="33921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17332D"/>
                  </a:solidFill>
                </a:rPr>
                <a:t>2. Korvaava työ</a:t>
              </a:r>
              <a:endParaRPr lang="en-US" sz="1400"/>
            </a:p>
          </p:txBody>
        </p:sp>
        <p:sp>
          <p:nvSpPr>
            <p:cNvPr id="25" name="Text 15">
              <a:extLst>
                <a:ext uri="{FF2B5EF4-FFF2-40B4-BE49-F238E27FC236}">
                  <a16:creationId xmlns:a16="http://schemas.microsoft.com/office/drawing/2014/main" id="{FEEF57A4-1BDD-2A5E-EFB7-007D3BC0802B}"/>
                </a:ext>
              </a:extLst>
            </p:cNvPr>
            <p:cNvSpPr/>
            <p:nvPr/>
          </p:nvSpPr>
          <p:spPr>
            <a:xfrm>
              <a:off x="8443130" y="2325367"/>
              <a:ext cx="1412898" cy="438155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/>
            <a:lstStyle/>
            <a:p>
              <a:pPr marL="0" indent="0">
                <a:buNone/>
              </a:pPr>
              <a:r>
                <a:rPr lang="en-US" sz="1150">
                  <a:solidFill>
                    <a:srgbClr val="587069"/>
                  </a:solidFill>
                </a:rPr>
                <a:t>• Ei korvaavaa työtä</a:t>
              </a:r>
              <a:endParaRPr lang="en-US" sz="1150"/>
            </a:p>
          </p:txBody>
        </p:sp>
        <p:sp>
          <p:nvSpPr>
            <p:cNvPr id="27" name="Text 16">
              <a:extLst>
                <a:ext uri="{FF2B5EF4-FFF2-40B4-BE49-F238E27FC236}">
                  <a16:creationId xmlns:a16="http://schemas.microsoft.com/office/drawing/2014/main" id="{58F77487-0B1A-C910-DB9B-3E27000F3348}"/>
                </a:ext>
              </a:extLst>
            </p:cNvPr>
            <p:cNvSpPr/>
            <p:nvPr/>
          </p:nvSpPr>
          <p:spPr>
            <a:xfrm>
              <a:off x="8395727" y="2913414"/>
              <a:ext cx="1412898" cy="438155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/>
            <a:lstStyle/>
            <a:p>
              <a:pPr marL="0" indent="0">
                <a:buNone/>
              </a:pPr>
              <a:r>
                <a:rPr lang="en-US" sz="1150">
                  <a:solidFill>
                    <a:srgbClr val="587069"/>
                  </a:solidFill>
                </a:rPr>
                <a:t>• Korvaavaa työtä 50 %:lle kalustosta ja kuljettajista</a:t>
              </a:r>
              <a:endParaRPr lang="en-US" sz="1150"/>
            </a:p>
          </p:txBody>
        </p:sp>
        <p:sp>
          <p:nvSpPr>
            <p:cNvPr id="29" name="Shape 17">
              <a:extLst>
                <a:ext uri="{FF2B5EF4-FFF2-40B4-BE49-F238E27FC236}">
                  <a16:creationId xmlns:a16="http://schemas.microsoft.com/office/drawing/2014/main" id="{C15CAA9B-6116-5671-8457-410D146E4EEE}"/>
                </a:ext>
              </a:extLst>
            </p:cNvPr>
            <p:cNvSpPr/>
            <p:nvPr/>
          </p:nvSpPr>
          <p:spPr>
            <a:xfrm>
              <a:off x="9959743" y="2258602"/>
              <a:ext cx="233435" cy="508826"/>
            </a:xfrm>
            <a:prstGeom prst="chevron">
              <a:avLst/>
            </a:prstGeom>
            <a:solidFill>
              <a:srgbClr val="AFC4BC"/>
            </a:solidFill>
            <a:ln w="12700">
              <a:solidFill>
                <a:srgbClr val="AFC4BC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1" name="Shape 18">
              <a:extLst>
                <a:ext uri="{FF2B5EF4-FFF2-40B4-BE49-F238E27FC236}">
                  <a16:creationId xmlns:a16="http://schemas.microsoft.com/office/drawing/2014/main" id="{DCF78305-4F38-1DBE-876B-F70C42E100F2}"/>
                </a:ext>
              </a:extLst>
            </p:cNvPr>
            <p:cNvSpPr/>
            <p:nvPr/>
          </p:nvSpPr>
          <p:spPr>
            <a:xfrm>
              <a:off x="10249267" y="1131570"/>
              <a:ext cx="1776138" cy="2544128"/>
            </a:xfrm>
            <a:prstGeom prst="roundRect">
              <a:avLst>
                <a:gd name="adj" fmla="val 2000"/>
              </a:avLst>
            </a:prstGeom>
            <a:solidFill>
              <a:srgbClr val="FFFFFF"/>
            </a:solidFill>
            <a:ln w="12700">
              <a:solidFill>
                <a:srgbClr val="D7E1DA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33" name="Shape 19">
              <a:extLst>
                <a:ext uri="{FF2B5EF4-FFF2-40B4-BE49-F238E27FC236}">
                  <a16:creationId xmlns:a16="http://schemas.microsoft.com/office/drawing/2014/main" id="{43378422-CEF8-0D87-FC8D-5168F5FF89F2}"/>
                </a:ext>
              </a:extLst>
            </p:cNvPr>
            <p:cNvSpPr/>
            <p:nvPr/>
          </p:nvSpPr>
          <p:spPr>
            <a:xfrm>
              <a:off x="10940759" y="1328553"/>
              <a:ext cx="393154" cy="452289"/>
            </a:xfrm>
            <a:prstGeom prst="ellipse">
              <a:avLst/>
            </a:prstGeom>
            <a:solidFill>
              <a:srgbClr val="1B7F70"/>
            </a:solidFill>
            <a:ln w="1905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5" name="Text 20">
              <a:extLst>
                <a:ext uri="{FF2B5EF4-FFF2-40B4-BE49-F238E27FC236}">
                  <a16:creationId xmlns:a16="http://schemas.microsoft.com/office/drawing/2014/main" id="{A74D06E3-C976-8845-C446-47419BF12F1A}"/>
                </a:ext>
              </a:extLst>
            </p:cNvPr>
            <p:cNvSpPr/>
            <p:nvPr/>
          </p:nvSpPr>
          <p:spPr>
            <a:xfrm>
              <a:off x="10268497" y="1919383"/>
              <a:ext cx="1781479" cy="3392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17332D"/>
                  </a:solidFill>
                </a:rPr>
                <a:t>3. Kustannusrakenne</a:t>
              </a:r>
              <a:endParaRPr lang="en-US" sz="1400"/>
            </a:p>
          </p:txBody>
        </p:sp>
        <p:sp>
          <p:nvSpPr>
            <p:cNvPr id="37" name="Text 21">
              <a:extLst>
                <a:ext uri="{FF2B5EF4-FFF2-40B4-BE49-F238E27FC236}">
                  <a16:creationId xmlns:a16="http://schemas.microsoft.com/office/drawing/2014/main" id="{0DE1BE6E-292E-6AC5-A5FA-9CC452FB4CA1}"/>
                </a:ext>
              </a:extLst>
            </p:cNvPr>
            <p:cNvSpPr/>
            <p:nvPr/>
          </p:nvSpPr>
          <p:spPr>
            <a:xfrm>
              <a:off x="10556417" y="2403634"/>
              <a:ext cx="1412898" cy="438155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/>
            <a:lstStyle/>
            <a:p>
              <a:pPr marL="0" indent="0">
                <a:buNone/>
              </a:pPr>
              <a:r>
                <a:rPr lang="en-US" sz="1150">
                  <a:solidFill>
                    <a:srgbClr val="587069"/>
                  </a:solidFill>
                </a:rPr>
                <a:t>• Mukana: kiinteät kustannukset, henkilöstö, yleiskustannukset</a:t>
              </a:r>
              <a:endParaRPr lang="en-US" sz="1150"/>
            </a:p>
          </p:txBody>
        </p:sp>
        <p:sp>
          <p:nvSpPr>
            <p:cNvPr id="39" name="Text 22">
              <a:extLst>
                <a:ext uri="{FF2B5EF4-FFF2-40B4-BE49-F238E27FC236}">
                  <a16:creationId xmlns:a16="http://schemas.microsoft.com/office/drawing/2014/main" id="{44F7C594-0685-AF32-D218-7DA8356CA73A}"/>
                </a:ext>
              </a:extLst>
            </p:cNvPr>
            <p:cNvSpPr/>
            <p:nvPr/>
          </p:nvSpPr>
          <p:spPr>
            <a:xfrm>
              <a:off x="10525401" y="3132492"/>
              <a:ext cx="1412898" cy="438155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/>
            <a:lstStyle/>
            <a:p>
              <a:pPr marL="0" indent="0">
                <a:buNone/>
              </a:pPr>
              <a:r>
                <a:rPr lang="en-US" sz="1150">
                  <a:solidFill>
                    <a:srgbClr val="587069"/>
                  </a:solidFill>
                </a:rPr>
                <a:t>• Pois: </a:t>
              </a:r>
              <a:r>
                <a:rPr lang="en-US" sz="1150" err="1">
                  <a:solidFill>
                    <a:srgbClr val="587069"/>
                  </a:solidFill>
                </a:rPr>
                <a:t>polttoaine</a:t>
              </a:r>
              <a:r>
                <a:rPr lang="en-US" sz="1150">
                  <a:solidFill>
                    <a:srgbClr val="587069"/>
                  </a:solidFill>
                </a:rPr>
                <a:t>, </a:t>
              </a:r>
              <a:r>
                <a:rPr lang="en-US" sz="1150" err="1">
                  <a:solidFill>
                    <a:srgbClr val="587069"/>
                  </a:solidFill>
                </a:rPr>
                <a:t>huolto</a:t>
              </a:r>
              <a:r>
                <a:rPr lang="en-US" sz="1150">
                  <a:solidFill>
                    <a:srgbClr val="587069"/>
                  </a:solidFill>
                </a:rPr>
                <a:t>, </a:t>
              </a:r>
              <a:r>
                <a:rPr lang="en-US" sz="1150" err="1">
                  <a:solidFill>
                    <a:srgbClr val="587069"/>
                  </a:solidFill>
                </a:rPr>
                <a:t>siirrot</a:t>
              </a:r>
              <a:r>
                <a:rPr lang="en-US" sz="1150">
                  <a:solidFill>
                    <a:srgbClr val="587069"/>
                  </a:solidFill>
                </a:rPr>
                <a:t> ja </a:t>
              </a:r>
              <a:r>
                <a:rPr lang="en-US" sz="1150" err="1">
                  <a:solidFill>
                    <a:srgbClr val="587069"/>
                  </a:solidFill>
                </a:rPr>
                <a:t>osa</a:t>
              </a:r>
              <a:r>
                <a:rPr lang="en-US" sz="1150">
                  <a:solidFill>
                    <a:srgbClr val="587069"/>
                  </a:solidFill>
                </a:rPr>
                <a:t> </a:t>
              </a:r>
              <a:r>
                <a:rPr lang="en-US" sz="1150" err="1">
                  <a:solidFill>
                    <a:srgbClr val="587069"/>
                  </a:solidFill>
                </a:rPr>
                <a:t>vakuutuksista</a:t>
              </a:r>
              <a:endParaRPr lang="en-US" sz="1150"/>
            </a:p>
          </p:txBody>
        </p:sp>
      </p:grpSp>
      <p:sp>
        <p:nvSpPr>
          <p:cNvPr id="47" name="Shape 6">
            <a:extLst>
              <a:ext uri="{FF2B5EF4-FFF2-40B4-BE49-F238E27FC236}">
                <a16:creationId xmlns:a16="http://schemas.microsoft.com/office/drawing/2014/main" id="{4B694E1F-A897-353A-0B2B-C9F9AAEF5DD6}"/>
              </a:ext>
            </a:extLst>
          </p:cNvPr>
          <p:cNvSpPr/>
          <p:nvPr/>
        </p:nvSpPr>
        <p:spPr>
          <a:xfrm>
            <a:off x="7620866" y="3711182"/>
            <a:ext cx="3794760" cy="1234440"/>
          </a:xfrm>
          <a:prstGeom prst="roundRect">
            <a:avLst>
              <a:gd name="adj" fmla="val 3704"/>
            </a:avLst>
          </a:prstGeom>
          <a:solidFill>
            <a:srgbClr val="E3EFEA"/>
          </a:solidFill>
          <a:ln w="12700">
            <a:solidFill>
              <a:srgbClr val="B8D0C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9" name="Text 7">
            <a:extLst>
              <a:ext uri="{FF2B5EF4-FFF2-40B4-BE49-F238E27FC236}">
                <a16:creationId xmlns:a16="http://schemas.microsoft.com/office/drawing/2014/main" id="{C4AC37D5-13F8-FE9E-B321-91CEAEF3E6E9}"/>
              </a:ext>
            </a:extLst>
          </p:cNvPr>
          <p:cNvSpPr/>
          <p:nvPr/>
        </p:nvSpPr>
        <p:spPr>
          <a:xfrm>
            <a:off x="7894359" y="382082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0E5A4A"/>
                </a:solidFill>
              </a:rPr>
              <a:t>7,2 M€</a:t>
            </a:r>
            <a:endParaRPr lang="en-US" sz="2800"/>
          </a:p>
        </p:txBody>
      </p:sp>
      <p:sp>
        <p:nvSpPr>
          <p:cNvPr id="51" name="Text 8">
            <a:extLst>
              <a:ext uri="{FF2B5EF4-FFF2-40B4-BE49-F238E27FC236}">
                <a16:creationId xmlns:a16="http://schemas.microsoft.com/office/drawing/2014/main" id="{B435BF32-936E-049E-094E-8F574C7CB083}"/>
              </a:ext>
            </a:extLst>
          </p:cNvPr>
          <p:cNvSpPr/>
          <p:nvPr/>
        </p:nvSpPr>
        <p:spPr>
          <a:xfrm>
            <a:off x="7947594" y="4214102"/>
            <a:ext cx="3154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>
                <a:solidFill>
                  <a:srgbClr val="587069"/>
                </a:solidFill>
              </a:rPr>
              <a:t>A-</a:t>
            </a:r>
            <a:r>
              <a:rPr lang="en-US" sz="1050" err="1">
                <a:solidFill>
                  <a:srgbClr val="587069"/>
                </a:solidFill>
              </a:rPr>
              <a:t>alue</a:t>
            </a:r>
            <a:r>
              <a:rPr lang="en-US" sz="1050">
                <a:solidFill>
                  <a:srgbClr val="587069"/>
                </a:solidFill>
              </a:rPr>
              <a:t>, </a:t>
            </a:r>
            <a:r>
              <a:rPr lang="en-US" sz="1050" err="1">
                <a:solidFill>
                  <a:srgbClr val="587069"/>
                </a:solidFill>
              </a:rPr>
              <a:t>ei</a:t>
            </a:r>
            <a:r>
              <a:rPr lang="en-US" sz="1050">
                <a:solidFill>
                  <a:srgbClr val="587069"/>
                </a:solidFill>
              </a:rPr>
              <a:t> </a:t>
            </a:r>
            <a:r>
              <a:rPr lang="en-US" sz="1050" err="1">
                <a:solidFill>
                  <a:srgbClr val="587069"/>
                </a:solidFill>
              </a:rPr>
              <a:t>korvaavaa</a:t>
            </a:r>
            <a:r>
              <a:rPr lang="en-US" sz="1050">
                <a:solidFill>
                  <a:srgbClr val="587069"/>
                </a:solidFill>
              </a:rPr>
              <a:t> </a:t>
            </a:r>
            <a:r>
              <a:rPr lang="en-US" sz="1050" err="1">
                <a:solidFill>
                  <a:srgbClr val="587069"/>
                </a:solidFill>
              </a:rPr>
              <a:t>työtä</a:t>
            </a:r>
            <a:endParaRPr lang="en-US" sz="1050"/>
          </a:p>
        </p:txBody>
      </p:sp>
      <p:sp>
        <p:nvSpPr>
          <p:cNvPr id="53" name="Shape 9">
            <a:extLst>
              <a:ext uri="{FF2B5EF4-FFF2-40B4-BE49-F238E27FC236}">
                <a16:creationId xmlns:a16="http://schemas.microsoft.com/office/drawing/2014/main" id="{8935C854-BE29-E27A-9793-8C5BF02EC2BE}"/>
              </a:ext>
            </a:extLst>
          </p:cNvPr>
          <p:cNvSpPr/>
          <p:nvPr/>
        </p:nvSpPr>
        <p:spPr>
          <a:xfrm>
            <a:off x="7690644" y="5428431"/>
            <a:ext cx="3794760" cy="935607"/>
          </a:xfrm>
          <a:prstGeom prst="roundRect">
            <a:avLst>
              <a:gd name="adj" fmla="val 3704"/>
            </a:avLst>
          </a:prstGeom>
          <a:solidFill>
            <a:srgbClr val="F4E5C9"/>
          </a:solidFill>
          <a:ln w="12700">
            <a:solidFill>
              <a:srgbClr val="E6C68F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5" name="Text 10">
            <a:extLst>
              <a:ext uri="{FF2B5EF4-FFF2-40B4-BE49-F238E27FC236}">
                <a16:creationId xmlns:a16="http://schemas.microsoft.com/office/drawing/2014/main" id="{692E26B9-D2CE-E494-D79D-E562CC8628CF}"/>
              </a:ext>
            </a:extLst>
          </p:cNvPr>
          <p:cNvSpPr/>
          <p:nvPr/>
        </p:nvSpPr>
        <p:spPr>
          <a:xfrm>
            <a:off x="7945180" y="549918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D89B35"/>
                </a:solidFill>
              </a:rPr>
              <a:t>14,4 M€</a:t>
            </a:r>
            <a:endParaRPr lang="en-US" sz="2800"/>
          </a:p>
        </p:txBody>
      </p:sp>
      <p:sp>
        <p:nvSpPr>
          <p:cNvPr id="57" name="Text 11">
            <a:extLst>
              <a:ext uri="{FF2B5EF4-FFF2-40B4-BE49-F238E27FC236}">
                <a16:creationId xmlns:a16="http://schemas.microsoft.com/office/drawing/2014/main" id="{2BD7EE35-4C4E-E894-D34B-10C7BF4FE5E1}"/>
              </a:ext>
            </a:extLst>
          </p:cNvPr>
          <p:cNvSpPr/>
          <p:nvPr/>
        </p:nvSpPr>
        <p:spPr>
          <a:xfrm>
            <a:off x="7993314" y="6029263"/>
            <a:ext cx="3154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>
                <a:solidFill>
                  <a:srgbClr val="587069"/>
                </a:solidFill>
                <a:cs typeface="Segoe UI"/>
              </a:rPr>
              <a:t>2×A-alue, </a:t>
            </a:r>
            <a:r>
              <a:rPr lang="en-US" sz="1050" err="1">
                <a:solidFill>
                  <a:srgbClr val="587069"/>
                </a:solidFill>
                <a:cs typeface="Segoe UI"/>
              </a:rPr>
              <a:t>ei</a:t>
            </a:r>
            <a:r>
              <a:rPr lang="en-US" sz="1050">
                <a:solidFill>
                  <a:srgbClr val="587069"/>
                </a:solidFill>
                <a:cs typeface="Segoe UI"/>
              </a:rPr>
              <a:t> </a:t>
            </a:r>
            <a:r>
              <a:rPr lang="en-US" sz="1050" err="1">
                <a:solidFill>
                  <a:srgbClr val="587069"/>
                </a:solidFill>
                <a:cs typeface="Segoe UI"/>
              </a:rPr>
              <a:t>korvaavaa</a:t>
            </a:r>
            <a:r>
              <a:rPr lang="en-US" sz="1050">
                <a:solidFill>
                  <a:srgbClr val="587069"/>
                </a:solidFill>
                <a:cs typeface="Segoe UI"/>
              </a:rPr>
              <a:t> </a:t>
            </a:r>
            <a:r>
              <a:rPr lang="en-US" sz="1050" err="1">
                <a:solidFill>
                  <a:srgbClr val="587069"/>
                </a:solidFill>
                <a:cs typeface="Segoe UI"/>
              </a:rPr>
              <a:t>työtä</a:t>
            </a:r>
            <a:endParaRPr lang="en-US" sz="1050">
              <a:solidFill>
                <a:srgbClr val="587069"/>
              </a:solidFill>
              <a:cs typeface="Segoe UI"/>
            </a:endParaRPr>
          </a:p>
        </p:txBody>
      </p:sp>
      <p:sp>
        <p:nvSpPr>
          <p:cNvPr id="61" name="Text 13">
            <a:extLst>
              <a:ext uri="{FF2B5EF4-FFF2-40B4-BE49-F238E27FC236}">
                <a16:creationId xmlns:a16="http://schemas.microsoft.com/office/drawing/2014/main" id="{1DB0D9A2-7626-3826-0A67-FAC838F9700C}"/>
              </a:ext>
            </a:extLst>
          </p:cNvPr>
          <p:cNvSpPr/>
          <p:nvPr/>
        </p:nvSpPr>
        <p:spPr>
          <a:xfrm>
            <a:off x="7993314" y="4435565"/>
            <a:ext cx="29810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1B7F70"/>
                </a:solidFill>
              </a:rPr>
              <a:t>16 </a:t>
            </a:r>
            <a:r>
              <a:rPr lang="en-US" sz="1300" b="1" err="1">
                <a:solidFill>
                  <a:srgbClr val="1B7F70"/>
                </a:solidFill>
              </a:rPr>
              <a:t>korjuuketjua</a:t>
            </a:r>
            <a:r>
              <a:rPr lang="en-US" sz="1300" b="1">
                <a:solidFill>
                  <a:srgbClr val="1B7F70"/>
                </a:solidFill>
              </a:rPr>
              <a:t>  •  9 </a:t>
            </a:r>
            <a:r>
              <a:rPr lang="en-US" sz="1300" b="1" err="1">
                <a:solidFill>
                  <a:srgbClr val="1B7F70"/>
                </a:solidFill>
              </a:rPr>
              <a:t>puutavara-autoa</a:t>
            </a:r>
            <a:r>
              <a:rPr lang="en-US" sz="1300" b="1">
                <a:solidFill>
                  <a:srgbClr val="1B7F70"/>
                </a:solidFill>
              </a:rPr>
              <a:t>  •  63 </a:t>
            </a:r>
            <a:r>
              <a:rPr lang="en-US" sz="1300" b="1" err="1">
                <a:solidFill>
                  <a:srgbClr val="1B7F70"/>
                </a:solidFill>
              </a:rPr>
              <a:t>kuljettajaa</a:t>
            </a:r>
            <a:endParaRPr lang="en-US" sz="1300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546505D0-EBB3-6D68-E03A-80850147843D}"/>
              </a:ext>
            </a:extLst>
          </p:cNvPr>
          <p:cNvGrpSpPr/>
          <p:nvPr/>
        </p:nvGrpSpPr>
        <p:grpSpPr>
          <a:xfrm>
            <a:off x="1433451" y="3534652"/>
            <a:ext cx="5271467" cy="3289791"/>
            <a:chOff x="1277440" y="3463719"/>
            <a:chExt cx="5271467" cy="3289791"/>
          </a:xfrm>
        </p:grpSpPr>
        <p:graphicFrame>
          <p:nvGraphicFramePr>
            <p:cNvPr id="45" name="Chart 0">
              <a:extLst>
                <a:ext uri="{FF2B5EF4-FFF2-40B4-BE49-F238E27FC236}">
                  <a16:creationId xmlns:a16="http://schemas.microsoft.com/office/drawing/2014/main" id="{E89245E1-30B1-852F-857B-A32B10775BF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59316758"/>
                </p:ext>
              </p:extLst>
            </p:nvPr>
          </p:nvGraphicFramePr>
          <p:xfrm>
            <a:off x="1277440" y="3617159"/>
            <a:ext cx="5271467" cy="31363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Tekstiruutu 3">
              <a:extLst>
                <a:ext uri="{FF2B5EF4-FFF2-40B4-BE49-F238E27FC236}">
                  <a16:creationId xmlns:a16="http://schemas.microsoft.com/office/drawing/2014/main" id="{663F6736-ECDE-991B-BBE1-57425D5AA674}"/>
                </a:ext>
              </a:extLst>
            </p:cNvPr>
            <p:cNvSpPr txBox="1"/>
            <p:nvPr/>
          </p:nvSpPr>
          <p:spPr>
            <a:xfrm>
              <a:off x="2250813" y="3463719"/>
              <a:ext cx="34888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400" b="1">
                  <a:solidFill>
                    <a:schemeClr val="tx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Puunhankinnan (korjuu ja kuljetus) kustannukset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5291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87DD2-D96A-F75C-9079-748CA2668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40355-F8CF-80CC-1E32-4F55D1E1B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17" y="407353"/>
            <a:ext cx="11114202" cy="527646"/>
          </a:xfrm>
        </p:spPr>
        <p:txBody>
          <a:bodyPr/>
          <a:lstStyle/>
          <a:p>
            <a:r>
              <a:rPr lang="fi-FI"/>
              <a:t>Vuotuinen kustannusvaikutus aluetalouteen </a:t>
            </a:r>
            <a:r>
              <a:rPr lang="fi-FI" err="1"/>
              <a:t>tartuntavyökykkeellä</a:t>
            </a:r>
            <a:r>
              <a:rPr lang="fi-FI"/>
              <a:t> A </a:t>
            </a:r>
          </a:p>
        </p:txBody>
      </p:sp>
      <p:grpSp>
        <p:nvGrpSpPr>
          <p:cNvPr id="34" name="Ryhmä 33">
            <a:extLst>
              <a:ext uri="{FF2B5EF4-FFF2-40B4-BE49-F238E27FC236}">
                <a16:creationId xmlns:a16="http://schemas.microsoft.com/office/drawing/2014/main" id="{A29ED7C3-D0BC-8A5A-71A2-D4B78A671BF5}"/>
              </a:ext>
            </a:extLst>
          </p:cNvPr>
          <p:cNvGrpSpPr/>
          <p:nvPr/>
        </p:nvGrpSpPr>
        <p:grpSpPr>
          <a:xfrm>
            <a:off x="701181" y="1589592"/>
            <a:ext cx="3280640" cy="2646235"/>
            <a:chOff x="1268730" y="2862936"/>
            <a:chExt cx="3016943" cy="2373771"/>
          </a:xfrm>
        </p:grpSpPr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5ED9BFE9-FCD6-9AC1-3B4E-C5DDFE23A4BA}"/>
                </a:ext>
              </a:extLst>
            </p:cNvPr>
            <p:cNvSpPr/>
            <p:nvPr/>
          </p:nvSpPr>
          <p:spPr>
            <a:xfrm>
              <a:off x="1268730" y="2868931"/>
              <a:ext cx="3016943" cy="2367776"/>
            </a:xfrm>
            <a:prstGeom prst="roundRect">
              <a:avLst>
                <a:gd name="adj" fmla="val 3704"/>
              </a:avLst>
            </a:prstGeom>
            <a:solidFill>
              <a:schemeClr val="bg2">
                <a:lumMod val="95000"/>
              </a:schemeClr>
            </a:solidFill>
            <a:ln w="12700">
              <a:solidFill>
                <a:srgbClr val="B8D0C6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7" name="Shape 6">
              <a:extLst>
                <a:ext uri="{FF2B5EF4-FFF2-40B4-BE49-F238E27FC236}">
                  <a16:creationId xmlns:a16="http://schemas.microsoft.com/office/drawing/2014/main" id="{52D365C9-8B4C-EE49-01F9-21C8FB76D86E}"/>
                </a:ext>
              </a:extLst>
            </p:cNvPr>
            <p:cNvSpPr/>
            <p:nvPr/>
          </p:nvSpPr>
          <p:spPr>
            <a:xfrm>
              <a:off x="1357226" y="3295853"/>
              <a:ext cx="2819393" cy="1234440"/>
            </a:xfrm>
            <a:prstGeom prst="roundRect">
              <a:avLst>
                <a:gd name="adj" fmla="val 3704"/>
              </a:avLst>
            </a:prstGeom>
            <a:solidFill>
              <a:srgbClr val="E3EFEA"/>
            </a:solidFill>
            <a:ln w="12700">
              <a:solidFill>
                <a:srgbClr val="B8D0C6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9" name="Text 7">
              <a:extLst>
                <a:ext uri="{FF2B5EF4-FFF2-40B4-BE49-F238E27FC236}">
                  <a16:creationId xmlns:a16="http://schemas.microsoft.com/office/drawing/2014/main" id="{03DCEFF7-45A0-B28E-8351-433D173CBFDC}"/>
                </a:ext>
              </a:extLst>
            </p:cNvPr>
            <p:cNvSpPr/>
            <p:nvPr/>
          </p:nvSpPr>
          <p:spPr>
            <a:xfrm>
              <a:off x="1631546" y="3533597"/>
              <a:ext cx="241177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600" b="1">
                  <a:solidFill>
                    <a:srgbClr val="0E5A4A"/>
                  </a:solidFill>
                </a:rPr>
                <a:t>7,2 M€</a:t>
              </a:r>
              <a:endParaRPr lang="en-US" sz="2600"/>
            </a:p>
          </p:txBody>
        </p:sp>
        <p:sp>
          <p:nvSpPr>
            <p:cNvPr id="51" name="Text 8">
              <a:extLst>
                <a:ext uri="{FF2B5EF4-FFF2-40B4-BE49-F238E27FC236}">
                  <a16:creationId xmlns:a16="http://schemas.microsoft.com/office/drawing/2014/main" id="{3B83E784-68D8-4314-9133-08A341043F65}"/>
                </a:ext>
              </a:extLst>
            </p:cNvPr>
            <p:cNvSpPr/>
            <p:nvPr/>
          </p:nvSpPr>
          <p:spPr>
            <a:xfrm>
              <a:off x="1677266" y="4054805"/>
              <a:ext cx="2343833" cy="3446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err="1">
                  <a:solidFill>
                    <a:srgbClr val="587069"/>
                  </a:solidFill>
                </a:rPr>
                <a:t>Korjuu</a:t>
              </a:r>
              <a:r>
                <a:rPr lang="en-US" sz="1050">
                  <a:solidFill>
                    <a:srgbClr val="587069"/>
                  </a:solidFill>
                </a:rPr>
                <a:t>- ja </a:t>
              </a:r>
              <a:r>
                <a:rPr lang="en-US" sz="1050" err="1">
                  <a:solidFill>
                    <a:srgbClr val="587069"/>
                  </a:solidFill>
                </a:rPr>
                <a:t>kuljetuskalustolle</a:t>
              </a:r>
              <a:r>
                <a:rPr lang="en-US" sz="1050">
                  <a:solidFill>
                    <a:srgbClr val="587069"/>
                  </a:solidFill>
                </a:rPr>
                <a:t> </a:t>
              </a:r>
              <a:r>
                <a:rPr lang="en-US" sz="1050" err="1">
                  <a:solidFill>
                    <a:srgbClr val="587069"/>
                  </a:solidFill>
                </a:rPr>
                <a:t>ei</a:t>
              </a:r>
              <a:r>
                <a:rPr lang="en-US" sz="1050">
                  <a:solidFill>
                    <a:srgbClr val="587069"/>
                  </a:solidFill>
                </a:rPr>
                <a:t> </a:t>
              </a:r>
              <a:r>
                <a:rPr lang="en-US" sz="1050" err="1">
                  <a:solidFill>
                    <a:srgbClr val="587069"/>
                  </a:solidFill>
                </a:rPr>
                <a:t>korvaavaa</a:t>
              </a:r>
              <a:r>
                <a:rPr lang="en-US" sz="1050">
                  <a:solidFill>
                    <a:srgbClr val="587069"/>
                  </a:solidFill>
                </a:rPr>
                <a:t> </a:t>
              </a:r>
              <a:r>
                <a:rPr lang="en-US" sz="1050" err="1">
                  <a:solidFill>
                    <a:srgbClr val="587069"/>
                  </a:solidFill>
                </a:rPr>
                <a:t>työtä</a:t>
              </a:r>
              <a:endParaRPr lang="en-US" sz="105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01E038D9-4DBD-74CD-F9F8-57805C6B4D5A}"/>
                </a:ext>
              </a:extLst>
            </p:cNvPr>
            <p:cNvSpPr/>
            <p:nvPr/>
          </p:nvSpPr>
          <p:spPr>
            <a:xfrm>
              <a:off x="1844729" y="4598245"/>
              <a:ext cx="2008905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US" sz="1300" b="1">
                  <a:solidFill>
                    <a:srgbClr val="1B7F70"/>
                  </a:solidFill>
                </a:rPr>
                <a:t>16 </a:t>
              </a:r>
              <a:r>
                <a:rPr lang="en-US" sz="1300" b="1" err="1">
                  <a:solidFill>
                    <a:srgbClr val="1B7F70"/>
                  </a:solidFill>
                </a:rPr>
                <a:t>korjuuketjua</a:t>
              </a:r>
              <a:r>
                <a:rPr lang="en-US" sz="1300" b="1">
                  <a:solidFill>
                    <a:srgbClr val="1B7F70"/>
                  </a:solidFill>
                </a:rPr>
                <a:t> 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US" sz="1300" b="1">
                  <a:solidFill>
                    <a:srgbClr val="1B7F70"/>
                  </a:solidFill>
                </a:rPr>
                <a:t>9 </a:t>
              </a:r>
              <a:r>
                <a:rPr lang="en-US" sz="1300" b="1" err="1">
                  <a:solidFill>
                    <a:srgbClr val="1B7F70"/>
                  </a:solidFill>
                </a:rPr>
                <a:t>puutavara-autoa</a:t>
              </a:r>
              <a:endParaRPr lang="en-US" sz="1300" b="1">
                <a:solidFill>
                  <a:srgbClr val="1B7F70"/>
                </a:solidFill>
              </a:endParaRP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US" sz="1300" b="1">
                  <a:solidFill>
                    <a:srgbClr val="1B7F70"/>
                  </a:solidFill>
                </a:rPr>
                <a:t>63 </a:t>
              </a:r>
              <a:r>
                <a:rPr lang="en-US" sz="1300" b="1" err="1">
                  <a:solidFill>
                    <a:srgbClr val="1B7F70"/>
                  </a:solidFill>
                </a:rPr>
                <a:t>kuljettajaa</a:t>
              </a:r>
              <a:endParaRPr lang="en-US" sz="1300"/>
            </a:p>
          </p:txBody>
        </p: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630A7F0A-A738-D630-2E53-452337B4F515}"/>
                </a:ext>
              </a:extLst>
            </p:cNvPr>
            <p:cNvSpPr/>
            <p:nvPr/>
          </p:nvSpPr>
          <p:spPr>
            <a:xfrm>
              <a:off x="1357226" y="2862936"/>
              <a:ext cx="241177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b="1" err="1">
                  <a:solidFill>
                    <a:srgbClr val="0E5A4A"/>
                  </a:solidFill>
                </a:rPr>
                <a:t>Puunhankinta</a:t>
              </a:r>
              <a:endParaRPr lang="en-US"/>
            </a:p>
          </p:txBody>
        </p:sp>
      </p:grpSp>
      <p:grpSp>
        <p:nvGrpSpPr>
          <p:cNvPr id="36" name="Ryhmä 35">
            <a:extLst>
              <a:ext uri="{FF2B5EF4-FFF2-40B4-BE49-F238E27FC236}">
                <a16:creationId xmlns:a16="http://schemas.microsoft.com/office/drawing/2014/main" id="{19261288-A272-E36B-6423-BE6A85B369B0}"/>
              </a:ext>
            </a:extLst>
          </p:cNvPr>
          <p:cNvGrpSpPr/>
          <p:nvPr/>
        </p:nvGrpSpPr>
        <p:grpSpPr>
          <a:xfrm>
            <a:off x="4051766" y="1596276"/>
            <a:ext cx="3217282" cy="2687516"/>
            <a:chOff x="1268730" y="2862936"/>
            <a:chExt cx="3016943" cy="2443027"/>
          </a:xfrm>
        </p:grpSpPr>
        <p:sp>
          <p:nvSpPr>
            <p:cNvPr id="38" name="Shape 6">
              <a:extLst>
                <a:ext uri="{FF2B5EF4-FFF2-40B4-BE49-F238E27FC236}">
                  <a16:creationId xmlns:a16="http://schemas.microsoft.com/office/drawing/2014/main" id="{AAA008E0-427A-F2B0-D9E7-54577B595E5C}"/>
                </a:ext>
              </a:extLst>
            </p:cNvPr>
            <p:cNvSpPr/>
            <p:nvPr/>
          </p:nvSpPr>
          <p:spPr>
            <a:xfrm>
              <a:off x="1268730" y="2868931"/>
              <a:ext cx="3016943" cy="2437032"/>
            </a:xfrm>
            <a:prstGeom prst="roundRect">
              <a:avLst>
                <a:gd name="adj" fmla="val 3704"/>
              </a:avLst>
            </a:prstGeom>
            <a:solidFill>
              <a:schemeClr val="bg2">
                <a:lumMod val="95000"/>
              </a:schemeClr>
            </a:solidFill>
            <a:ln w="12700">
              <a:solidFill>
                <a:srgbClr val="B8D0C6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0" name="Shape 6">
              <a:extLst>
                <a:ext uri="{FF2B5EF4-FFF2-40B4-BE49-F238E27FC236}">
                  <a16:creationId xmlns:a16="http://schemas.microsoft.com/office/drawing/2014/main" id="{3ABDC788-ED85-7EC1-B7C5-CECF7FBDF3F8}"/>
                </a:ext>
              </a:extLst>
            </p:cNvPr>
            <p:cNvSpPr/>
            <p:nvPr/>
          </p:nvSpPr>
          <p:spPr>
            <a:xfrm>
              <a:off x="1339238" y="3288496"/>
              <a:ext cx="2819393" cy="1234440"/>
            </a:xfrm>
            <a:prstGeom prst="roundRect">
              <a:avLst>
                <a:gd name="adj" fmla="val 3704"/>
              </a:avLst>
            </a:prstGeom>
            <a:solidFill>
              <a:srgbClr val="E3EFEA"/>
            </a:solidFill>
            <a:ln w="12700">
              <a:solidFill>
                <a:srgbClr val="B8D0C6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1" name="Text 7">
              <a:extLst>
                <a:ext uri="{FF2B5EF4-FFF2-40B4-BE49-F238E27FC236}">
                  <a16:creationId xmlns:a16="http://schemas.microsoft.com/office/drawing/2014/main" id="{636B3C25-C424-F4CB-DF92-6F06D5004AF1}"/>
                </a:ext>
              </a:extLst>
            </p:cNvPr>
            <p:cNvSpPr/>
            <p:nvPr/>
          </p:nvSpPr>
          <p:spPr>
            <a:xfrm>
              <a:off x="1631546" y="3533597"/>
              <a:ext cx="241177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>
                  <a:solidFill>
                    <a:srgbClr val="0E5A4A"/>
                  </a:solidFill>
                </a:rPr>
                <a:t>2,4 M€</a:t>
              </a:r>
              <a:endParaRPr lang="en-US" sz="2200"/>
            </a:p>
          </p:txBody>
        </p:sp>
        <p:sp>
          <p:nvSpPr>
            <p:cNvPr id="42" name="Text 8">
              <a:extLst>
                <a:ext uri="{FF2B5EF4-FFF2-40B4-BE49-F238E27FC236}">
                  <a16:creationId xmlns:a16="http://schemas.microsoft.com/office/drawing/2014/main" id="{48B25888-CC12-B9ED-77D2-08361EF837C8}"/>
                </a:ext>
              </a:extLst>
            </p:cNvPr>
            <p:cNvSpPr/>
            <p:nvPr/>
          </p:nvSpPr>
          <p:spPr>
            <a:xfrm>
              <a:off x="1677266" y="4054805"/>
              <a:ext cx="2343833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err="1">
                  <a:solidFill>
                    <a:srgbClr val="587069"/>
                  </a:solidFill>
                </a:rPr>
                <a:t>Metsänhoito</a:t>
              </a:r>
              <a:r>
                <a:rPr lang="en-US" sz="1050">
                  <a:solidFill>
                    <a:srgbClr val="587069"/>
                  </a:solidFill>
                </a:rPr>
                <a:t>- ja </a:t>
              </a:r>
              <a:r>
                <a:rPr lang="en-US" sz="1050" err="1">
                  <a:solidFill>
                    <a:srgbClr val="587069"/>
                  </a:solidFill>
                </a:rPr>
                <a:t>metsänparannustoimien</a:t>
              </a:r>
              <a:r>
                <a:rPr lang="en-US" sz="1050">
                  <a:solidFill>
                    <a:srgbClr val="587069"/>
                  </a:solidFill>
                </a:rPr>
                <a:t> </a:t>
              </a:r>
              <a:r>
                <a:rPr lang="en-US" sz="1050" err="1">
                  <a:solidFill>
                    <a:srgbClr val="587069"/>
                  </a:solidFill>
                </a:rPr>
                <a:t>vuotuinen</a:t>
              </a:r>
              <a:r>
                <a:rPr lang="en-US" sz="1050">
                  <a:solidFill>
                    <a:srgbClr val="587069"/>
                  </a:solidFill>
                </a:rPr>
                <a:t> </a:t>
              </a:r>
              <a:r>
                <a:rPr lang="en-US" sz="1050" err="1">
                  <a:solidFill>
                    <a:srgbClr val="587069"/>
                  </a:solidFill>
                </a:rPr>
                <a:t>kustannusvaikutus</a:t>
              </a:r>
              <a:endParaRPr lang="en-US" sz="1050"/>
            </a:p>
          </p:txBody>
        </p:sp>
        <p:sp>
          <p:nvSpPr>
            <p:cNvPr id="46" name="Text 13">
              <a:extLst>
                <a:ext uri="{FF2B5EF4-FFF2-40B4-BE49-F238E27FC236}">
                  <a16:creationId xmlns:a16="http://schemas.microsoft.com/office/drawing/2014/main" id="{3BCABE02-18DA-9B99-A3C5-948B42841327}"/>
                </a:ext>
              </a:extLst>
            </p:cNvPr>
            <p:cNvSpPr/>
            <p:nvPr/>
          </p:nvSpPr>
          <p:spPr>
            <a:xfrm>
              <a:off x="1568382" y="4583621"/>
              <a:ext cx="241177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US" sz="1300" b="1" err="1">
                  <a:solidFill>
                    <a:srgbClr val="1B7F70"/>
                  </a:solidFill>
                </a:rPr>
                <a:t>useampi</a:t>
              </a:r>
              <a:r>
                <a:rPr lang="en-US" sz="1300" b="1">
                  <a:solidFill>
                    <a:srgbClr val="1B7F70"/>
                  </a:solidFill>
                </a:rPr>
                <a:t> </a:t>
              </a:r>
              <a:r>
                <a:rPr lang="en-US" sz="1300" b="1" err="1">
                  <a:solidFill>
                    <a:srgbClr val="1B7F70"/>
                  </a:solidFill>
                </a:rPr>
                <a:t>henkilötyövuosi</a:t>
              </a:r>
              <a:endParaRPr lang="en-US" sz="1300"/>
            </a:p>
          </p:txBody>
        </p:sp>
        <p:sp>
          <p:nvSpPr>
            <p:cNvPr id="48" name="Text 7">
              <a:extLst>
                <a:ext uri="{FF2B5EF4-FFF2-40B4-BE49-F238E27FC236}">
                  <a16:creationId xmlns:a16="http://schemas.microsoft.com/office/drawing/2014/main" id="{A38D3748-2B5E-AC12-0971-FB39EA7789AE}"/>
                </a:ext>
              </a:extLst>
            </p:cNvPr>
            <p:cNvSpPr/>
            <p:nvPr/>
          </p:nvSpPr>
          <p:spPr>
            <a:xfrm>
              <a:off x="1357226" y="2862936"/>
              <a:ext cx="241177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b="1" err="1">
                  <a:solidFill>
                    <a:srgbClr val="0E5A4A"/>
                  </a:solidFill>
                </a:rPr>
                <a:t>Metsänhoitotyöt</a:t>
              </a:r>
              <a:endParaRPr lang="en-US"/>
            </a:p>
          </p:txBody>
        </p:sp>
      </p:grpSp>
      <p:sp>
        <p:nvSpPr>
          <p:cNvPr id="58" name="Shape 6">
            <a:extLst>
              <a:ext uri="{FF2B5EF4-FFF2-40B4-BE49-F238E27FC236}">
                <a16:creationId xmlns:a16="http://schemas.microsoft.com/office/drawing/2014/main" id="{22918EB5-2264-6A5E-9E54-BE130039E05B}"/>
              </a:ext>
            </a:extLst>
          </p:cNvPr>
          <p:cNvSpPr/>
          <p:nvPr/>
        </p:nvSpPr>
        <p:spPr>
          <a:xfrm>
            <a:off x="7490847" y="1602973"/>
            <a:ext cx="3217282" cy="3007976"/>
          </a:xfrm>
          <a:prstGeom prst="roundRect">
            <a:avLst>
              <a:gd name="adj" fmla="val 3704"/>
            </a:avLst>
          </a:prstGeom>
          <a:solidFill>
            <a:schemeClr val="bg2">
              <a:lumMod val="95000"/>
            </a:schemeClr>
          </a:solidFill>
          <a:ln w="12700">
            <a:solidFill>
              <a:srgbClr val="B8D0C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9" name="Shape 6">
            <a:extLst>
              <a:ext uri="{FF2B5EF4-FFF2-40B4-BE49-F238E27FC236}">
                <a16:creationId xmlns:a16="http://schemas.microsoft.com/office/drawing/2014/main" id="{74C58374-1E56-68AE-C7B2-EAB23A9F299C}"/>
              </a:ext>
            </a:extLst>
          </p:cNvPr>
          <p:cNvSpPr/>
          <p:nvPr/>
        </p:nvSpPr>
        <p:spPr>
          <a:xfrm>
            <a:off x="7585220" y="2079867"/>
            <a:ext cx="3006614" cy="2124018"/>
          </a:xfrm>
          <a:prstGeom prst="roundRect">
            <a:avLst>
              <a:gd name="adj" fmla="val 3704"/>
            </a:avLst>
          </a:prstGeom>
          <a:solidFill>
            <a:srgbClr val="E3EFEA"/>
          </a:solidFill>
          <a:ln w="12700">
            <a:solidFill>
              <a:srgbClr val="B8D0C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0" name="Text 7">
            <a:extLst>
              <a:ext uri="{FF2B5EF4-FFF2-40B4-BE49-F238E27FC236}">
                <a16:creationId xmlns:a16="http://schemas.microsoft.com/office/drawing/2014/main" id="{42BE9FC0-7D07-02F3-0B9A-46F5B954FA5B}"/>
              </a:ext>
            </a:extLst>
          </p:cNvPr>
          <p:cNvSpPr/>
          <p:nvPr/>
        </p:nvSpPr>
        <p:spPr>
          <a:xfrm>
            <a:off x="7783383" y="2128522"/>
            <a:ext cx="2571923" cy="490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0E5A4A"/>
                </a:solidFill>
              </a:rPr>
              <a:t>23 M€</a:t>
            </a:r>
            <a:endParaRPr lang="en-US" sz="3200"/>
          </a:p>
        </p:txBody>
      </p:sp>
      <p:sp>
        <p:nvSpPr>
          <p:cNvPr id="62" name="Text 8">
            <a:extLst>
              <a:ext uri="{FF2B5EF4-FFF2-40B4-BE49-F238E27FC236}">
                <a16:creationId xmlns:a16="http://schemas.microsoft.com/office/drawing/2014/main" id="{0791C394-3975-22EA-B01E-6478CA3AD426}"/>
              </a:ext>
            </a:extLst>
          </p:cNvPr>
          <p:cNvSpPr/>
          <p:nvPr/>
        </p:nvSpPr>
        <p:spPr>
          <a:xfrm>
            <a:off x="7928255" y="2513978"/>
            <a:ext cx="2499474" cy="25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err="1">
                <a:solidFill>
                  <a:srgbClr val="587069"/>
                </a:solidFill>
              </a:rPr>
              <a:t>Bruttoarvonlisäyksen</a:t>
            </a:r>
            <a:r>
              <a:rPr lang="en-US" sz="1050">
                <a:solidFill>
                  <a:srgbClr val="587069"/>
                </a:solidFill>
              </a:rPr>
              <a:t> </a:t>
            </a:r>
            <a:r>
              <a:rPr lang="en-US" sz="1050" err="1">
                <a:solidFill>
                  <a:srgbClr val="587069"/>
                </a:solidFill>
              </a:rPr>
              <a:t>pieneneminen</a:t>
            </a:r>
            <a:endParaRPr lang="en-US" sz="1050"/>
          </a:p>
        </p:txBody>
      </p:sp>
      <p:sp>
        <p:nvSpPr>
          <p:cNvPr id="65" name="Text 7">
            <a:extLst>
              <a:ext uri="{FF2B5EF4-FFF2-40B4-BE49-F238E27FC236}">
                <a16:creationId xmlns:a16="http://schemas.microsoft.com/office/drawing/2014/main" id="{39D6455E-7C43-E591-8335-9ABED8671E1C}"/>
              </a:ext>
            </a:extLst>
          </p:cNvPr>
          <p:cNvSpPr/>
          <p:nvPr/>
        </p:nvSpPr>
        <p:spPr>
          <a:xfrm>
            <a:off x="7585220" y="1596276"/>
            <a:ext cx="2571923" cy="490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err="1">
                <a:solidFill>
                  <a:srgbClr val="0E5A4A"/>
                </a:solidFill>
              </a:rPr>
              <a:t>Metsäteollisuus</a:t>
            </a:r>
            <a:endParaRPr lang="en-US"/>
          </a:p>
        </p:txBody>
      </p:sp>
      <p:sp>
        <p:nvSpPr>
          <p:cNvPr id="70" name="Text 7">
            <a:extLst>
              <a:ext uri="{FF2B5EF4-FFF2-40B4-BE49-F238E27FC236}">
                <a16:creationId xmlns:a16="http://schemas.microsoft.com/office/drawing/2014/main" id="{D4BEA327-B62D-B7A7-CF7A-E1D914C4ADA4}"/>
              </a:ext>
            </a:extLst>
          </p:cNvPr>
          <p:cNvSpPr/>
          <p:nvPr/>
        </p:nvSpPr>
        <p:spPr>
          <a:xfrm>
            <a:off x="7783383" y="2783097"/>
            <a:ext cx="2571923" cy="486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0E5A4A"/>
                </a:solidFill>
              </a:rPr>
              <a:t>16 M€</a:t>
            </a:r>
            <a:endParaRPr lang="en-US" sz="2800"/>
          </a:p>
        </p:txBody>
      </p:sp>
      <p:sp>
        <p:nvSpPr>
          <p:cNvPr id="72" name="Text 8">
            <a:extLst>
              <a:ext uri="{FF2B5EF4-FFF2-40B4-BE49-F238E27FC236}">
                <a16:creationId xmlns:a16="http://schemas.microsoft.com/office/drawing/2014/main" id="{54213B23-7C4E-C109-B95A-BCE69A93A99D}"/>
              </a:ext>
            </a:extLst>
          </p:cNvPr>
          <p:cNvSpPr/>
          <p:nvPr/>
        </p:nvSpPr>
        <p:spPr>
          <a:xfrm>
            <a:off x="7934986" y="3203263"/>
            <a:ext cx="234383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err="1">
                <a:solidFill>
                  <a:srgbClr val="587069"/>
                </a:solidFill>
              </a:rPr>
              <a:t>Kerrannaisvaikutusten</a:t>
            </a:r>
            <a:r>
              <a:rPr lang="en-US" sz="1050">
                <a:solidFill>
                  <a:srgbClr val="587069"/>
                </a:solidFill>
              </a:rPr>
              <a:t> </a:t>
            </a:r>
            <a:r>
              <a:rPr lang="en-US" sz="1050" err="1">
                <a:solidFill>
                  <a:srgbClr val="587069"/>
                </a:solidFill>
              </a:rPr>
              <a:t>pieneneminen</a:t>
            </a:r>
            <a:endParaRPr lang="en-US" sz="1050"/>
          </a:p>
        </p:txBody>
      </p:sp>
      <p:sp>
        <p:nvSpPr>
          <p:cNvPr id="79" name="Text 7">
            <a:extLst>
              <a:ext uri="{FF2B5EF4-FFF2-40B4-BE49-F238E27FC236}">
                <a16:creationId xmlns:a16="http://schemas.microsoft.com/office/drawing/2014/main" id="{3E395932-5602-70B6-C874-0A4C61974D74}"/>
              </a:ext>
            </a:extLst>
          </p:cNvPr>
          <p:cNvSpPr/>
          <p:nvPr/>
        </p:nvSpPr>
        <p:spPr>
          <a:xfrm>
            <a:off x="7867049" y="3474114"/>
            <a:ext cx="241177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rgbClr val="0E5A4A"/>
                </a:solidFill>
              </a:rPr>
              <a:t>39 M€</a:t>
            </a:r>
            <a:endParaRPr lang="en-US" sz="3600"/>
          </a:p>
        </p:txBody>
      </p:sp>
      <p:sp>
        <p:nvSpPr>
          <p:cNvPr id="81" name="Text 8">
            <a:extLst>
              <a:ext uri="{FF2B5EF4-FFF2-40B4-BE49-F238E27FC236}">
                <a16:creationId xmlns:a16="http://schemas.microsoft.com/office/drawing/2014/main" id="{28292E06-BFA9-1A5D-6780-B1633E137727}"/>
              </a:ext>
            </a:extLst>
          </p:cNvPr>
          <p:cNvSpPr/>
          <p:nvPr/>
        </p:nvSpPr>
        <p:spPr>
          <a:xfrm>
            <a:off x="7914450" y="3916023"/>
            <a:ext cx="234383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err="1">
                <a:solidFill>
                  <a:srgbClr val="587069"/>
                </a:solidFill>
              </a:rPr>
              <a:t>Kokonaisvaikutus</a:t>
            </a:r>
            <a:endParaRPr lang="en-US" sz="1050"/>
          </a:p>
        </p:txBody>
      </p:sp>
      <p:sp>
        <p:nvSpPr>
          <p:cNvPr id="83" name="Shape 19">
            <a:extLst>
              <a:ext uri="{FF2B5EF4-FFF2-40B4-BE49-F238E27FC236}">
                <a16:creationId xmlns:a16="http://schemas.microsoft.com/office/drawing/2014/main" id="{065BB5E6-B88C-3370-BD2B-69C4D17120CD}"/>
              </a:ext>
            </a:extLst>
          </p:cNvPr>
          <p:cNvSpPr/>
          <p:nvPr/>
        </p:nvSpPr>
        <p:spPr>
          <a:xfrm>
            <a:off x="1593990" y="4926062"/>
            <a:ext cx="8879456" cy="1694865"/>
          </a:xfrm>
          <a:prstGeom prst="roundRect">
            <a:avLst>
              <a:gd name="adj" fmla="val 5263"/>
            </a:avLst>
          </a:prstGeom>
          <a:solidFill>
            <a:srgbClr val="E3EFEA"/>
          </a:solidFill>
          <a:ln w="12700">
            <a:solidFill>
              <a:srgbClr val="B8D0C6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5" name="Text 20">
            <a:extLst>
              <a:ext uri="{FF2B5EF4-FFF2-40B4-BE49-F238E27FC236}">
                <a16:creationId xmlns:a16="http://schemas.microsoft.com/office/drawing/2014/main" id="{5F8E0657-E69D-69A7-404F-09A0368AEF90}"/>
              </a:ext>
            </a:extLst>
          </p:cNvPr>
          <p:cNvSpPr/>
          <p:nvPr/>
        </p:nvSpPr>
        <p:spPr>
          <a:xfrm>
            <a:off x="1791311" y="5622106"/>
            <a:ext cx="8484814" cy="9492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85750" indent="-285750" algn="ctr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0E5A4A"/>
                </a:solidFill>
              </a:rPr>
              <a:t>A-</a:t>
            </a:r>
            <a:r>
              <a:rPr lang="en-US" b="1" err="1">
                <a:solidFill>
                  <a:srgbClr val="0E5A4A"/>
                </a:solidFill>
              </a:rPr>
              <a:t>tartuntavyöhykkeen</a:t>
            </a:r>
            <a:r>
              <a:rPr lang="en-US" b="1">
                <a:solidFill>
                  <a:srgbClr val="0E5A4A"/>
                </a:solidFill>
              </a:rPr>
              <a:t> </a:t>
            </a:r>
            <a:r>
              <a:rPr lang="en-US" b="1" err="1">
                <a:solidFill>
                  <a:srgbClr val="0E5A4A"/>
                </a:solidFill>
              </a:rPr>
              <a:t>kokonaiskustannusvaikutus</a:t>
            </a:r>
            <a:r>
              <a:rPr lang="en-US" b="1">
                <a:solidFill>
                  <a:srgbClr val="0E5A4A"/>
                </a:solidFill>
              </a:rPr>
              <a:t> </a:t>
            </a:r>
            <a:r>
              <a:rPr lang="en-US" b="1" err="1">
                <a:solidFill>
                  <a:srgbClr val="0E5A4A"/>
                </a:solidFill>
              </a:rPr>
              <a:t>lähes</a:t>
            </a:r>
            <a:r>
              <a:rPr lang="en-US" b="1">
                <a:solidFill>
                  <a:srgbClr val="0E5A4A"/>
                </a:solidFill>
              </a:rPr>
              <a:t> 50 M€ </a:t>
            </a:r>
            <a:r>
              <a:rPr lang="en-US" b="1" err="1">
                <a:solidFill>
                  <a:srgbClr val="0E5A4A"/>
                </a:solidFill>
              </a:rPr>
              <a:t>vuodessa</a:t>
            </a:r>
            <a:r>
              <a:rPr lang="en-US" b="1">
                <a:solidFill>
                  <a:srgbClr val="0E5A4A"/>
                </a:solidFill>
              </a:rPr>
              <a:t>, </a:t>
            </a:r>
            <a:r>
              <a:rPr lang="en-US" err="1">
                <a:solidFill>
                  <a:srgbClr val="0E5A4A"/>
                </a:solidFill>
              </a:rPr>
              <a:t>jos</a:t>
            </a:r>
            <a:r>
              <a:rPr lang="en-US">
                <a:solidFill>
                  <a:srgbClr val="0E5A4A"/>
                </a:solidFill>
              </a:rPr>
              <a:t> A-</a:t>
            </a:r>
            <a:r>
              <a:rPr lang="en-US" err="1">
                <a:solidFill>
                  <a:srgbClr val="0E5A4A"/>
                </a:solidFill>
              </a:rPr>
              <a:t>alueen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vuotuista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hankintaa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vastaavaa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puumäärää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ei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saada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korvattua</a:t>
            </a:r>
            <a:endParaRPr lang="en-US">
              <a:solidFill>
                <a:srgbClr val="0E5A4A"/>
              </a:solidFill>
            </a:endParaRPr>
          </a:p>
          <a:p>
            <a:pPr marL="285750" indent="-285750" algn="ctr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0E5A4A"/>
                </a:solidFill>
              </a:rPr>
              <a:t>Metsäteollisuuden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tuotantomäärien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supistuminen</a:t>
            </a:r>
            <a:r>
              <a:rPr lang="en-US">
                <a:solidFill>
                  <a:srgbClr val="0E5A4A"/>
                </a:solidFill>
              </a:rPr>
              <a:t> </a:t>
            </a:r>
          </a:p>
          <a:p>
            <a:pPr marL="285750" indent="-285750" algn="ctr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0E5A4A"/>
                </a:solidFill>
              </a:rPr>
              <a:t>Työllisyysvaikutus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myös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merkittävä</a:t>
            </a:r>
            <a:endParaRPr lang="en-US">
              <a:solidFill>
                <a:srgbClr val="0E5A4A"/>
              </a:solidFill>
            </a:endParaRPr>
          </a:p>
          <a:p>
            <a:pPr marL="285750" indent="-285750" algn="ctr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0E5A4A"/>
                </a:solidFill>
              </a:rPr>
              <a:t>Yritystoiminnan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jatkuvuus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alueellisesti</a:t>
            </a:r>
            <a:r>
              <a:rPr lang="en-US">
                <a:solidFill>
                  <a:srgbClr val="0E5A4A"/>
                </a:solidFill>
              </a:rPr>
              <a:t> </a:t>
            </a:r>
            <a:r>
              <a:rPr lang="en-US" err="1">
                <a:solidFill>
                  <a:srgbClr val="0E5A4A"/>
                </a:solidFill>
              </a:rPr>
              <a:t>uhattuna</a:t>
            </a:r>
            <a:endParaRPr lang="en-US">
              <a:solidFill>
                <a:srgbClr val="0E5A4A"/>
              </a:solidFill>
            </a:endParaRPr>
          </a:p>
          <a:p>
            <a:pPr marL="0" indent="0" algn="ctr">
              <a:buNone/>
            </a:pPr>
            <a:endParaRPr lang="en-US" b="1">
              <a:solidFill>
                <a:srgbClr val="0E5A4A"/>
              </a:solidFill>
            </a:endParaRPr>
          </a:p>
          <a:p>
            <a:pPr marL="0" indent="0" algn="ctr">
              <a:buNone/>
            </a:pPr>
            <a:endParaRPr lang="en-US"/>
          </a:p>
        </p:txBody>
      </p:sp>
      <p:sp>
        <p:nvSpPr>
          <p:cNvPr id="4" name="Text 13">
            <a:extLst>
              <a:ext uri="{FF2B5EF4-FFF2-40B4-BE49-F238E27FC236}">
                <a16:creationId xmlns:a16="http://schemas.microsoft.com/office/drawing/2014/main" id="{1F7946E6-746F-F8F0-4ECA-418209BC81D9}"/>
              </a:ext>
            </a:extLst>
          </p:cNvPr>
          <p:cNvSpPr/>
          <p:nvPr/>
        </p:nvSpPr>
        <p:spPr>
          <a:xfrm>
            <a:off x="7704202" y="4096543"/>
            <a:ext cx="2571923" cy="623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300" b="1">
                <a:solidFill>
                  <a:srgbClr val="1B7F70"/>
                </a:solidFill>
              </a:rPr>
              <a:t>Noin 240 </a:t>
            </a:r>
            <a:r>
              <a:rPr lang="en-US" sz="1300" b="1" err="1">
                <a:solidFill>
                  <a:srgbClr val="1B7F70"/>
                </a:solidFill>
              </a:rPr>
              <a:t>henkilötyövuotta</a:t>
            </a: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1245814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B5964-326C-F10D-8C02-F8305EA36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490BAB-1CF5-F7AE-D11D-2E12F7503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/>
              <a:t>Nykytila: tiukat rajoitukset keskittyvät ydinalueelle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D0C0DC12-9A48-DFE7-A0AC-55418D492C3F}"/>
              </a:ext>
            </a:extLst>
          </p:cNvPr>
          <p:cNvSpPr txBox="1"/>
          <p:nvPr/>
        </p:nvSpPr>
        <p:spPr>
          <a:xfrm>
            <a:off x="865578" y="1869446"/>
            <a:ext cx="75628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2"/>
                </a:solidFill>
                <a:latin typeface="Montserrat" panose="00000500000000000000" pitchFamily="2" charset="0"/>
                <a:cs typeface="Segoe UI" panose="020B0502040204020203" pitchFamily="34" charset="0"/>
              </a:rPr>
              <a:t>Noin 5 000 hehtaarin ydinalueella kaikki metsätaloustoimenpiteet ovat kiellettyjä.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2"/>
                </a:solidFill>
                <a:latin typeface="Montserrat" panose="00000500000000000000" pitchFamily="2" charset="0"/>
                <a:cs typeface="Segoe UI" panose="020B0502040204020203" pitchFamily="34" charset="0"/>
              </a:rPr>
              <a:t>Metsänhoito, hakkuut ja puukaupan tulovirta siirtyvät myöhempään ajankohtaan.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2"/>
                </a:solidFill>
                <a:latin typeface="Montserrat" panose="00000500000000000000" pitchFamily="2" charset="0"/>
                <a:cs typeface="Segoe UI" panose="020B0502040204020203" pitchFamily="34" charset="0"/>
              </a:rPr>
              <a:t>Vaikutukset syntyvät pääosin toiminnan uudelleenjärjestelyistä ja aikataulumuutoksista.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46F8C76-DEAC-1B03-0A24-A8E387DFDCE4}"/>
              </a:ext>
            </a:extLst>
          </p:cNvPr>
          <p:cNvSpPr/>
          <p:nvPr/>
        </p:nvSpPr>
        <p:spPr>
          <a:xfrm>
            <a:off x="2095451" y="4978172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>
                <a:solidFill>
                  <a:srgbClr val="687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Tiukimmat metsätalouden rajoitukset koskevat rajattua aluetta, joten kokonaisvaikutus jää nykytilanteessa vähäiseksi.</a:t>
            </a:r>
            <a:endParaRPr lang="en-US" sz="1800"/>
          </a:p>
        </p:txBody>
      </p:sp>
      <p:grpSp>
        <p:nvGrpSpPr>
          <p:cNvPr id="18" name="Ryhmä 17">
            <a:extLst>
              <a:ext uri="{FF2B5EF4-FFF2-40B4-BE49-F238E27FC236}">
                <a16:creationId xmlns:a16="http://schemas.microsoft.com/office/drawing/2014/main" id="{8F11EE43-3C3E-8D44-0423-E02E3311BC56}"/>
              </a:ext>
            </a:extLst>
          </p:cNvPr>
          <p:cNvGrpSpPr/>
          <p:nvPr/>
        </p:nvGrpSpPr>
        <p:grpSpPr>
          <a:xfrm>
            <a:off x="8937129" y="1693803"/>
            <a:ext cx="2011680" cy="1078992"/>
            <a:chOff x="628871" y="4928616"/>
            <a:chExt cx="2011680" cy="1078992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F845B56A-7CB3-15DC-D5F2-5AC1856C5F30}"/>
                </a:ext>
              </a:extLst>
            </p:cNvPr>
            <p:cNvSpPr/>
            <p:nvPr/>
          </p:nvSpPr>
          <p:spPr>
            <a:xfrm>
              <a:off x="628871" y="4928616"/>
              <a:ext cx="2011680" cy="1078992"/>
            </a:xfrm>
            <a:prstGeom prst="roundRect">
              <a:avLst>
                <a:gd name="adj" fmla="val 6780"/>
              </a:avLst>
            </a:prstGeom>
            <a:solidFill>
              <a:srgbClr val="B8212D"/>
            </a:solidFill>
            <a:ln w="12700">
              <a:solidFill>
                <a:srgbClr val="B8212D"/>
              </a:solidFill>
              <a:prstDash val="solid"/>
            </a:ln>
            <a:effectLst>
              <a:outerShdw blurRad="38100" dist="25400" dir="27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Text 5">
              <a:extLst>
                <a:ext uri="{FF2B5EF4-FFF2-40B4-BE49-F238E27FC236}">
                  <a16:creationId xmlns:a16="http://schemas.microsoft.com/office/drawing/2014/main" id="{70A2A5E6-AB97-9280-7442-8CD77C61B74C}"/>
                </a:ext>
              </a:extLst>
            </p:cNvPr>
            <p:cNvSpPr/>
            <p:nvPr/>
          </p:nvSpPr>
          <p:spPr>
            <a:xfrm>
              <a:off x="775175" y="5047488"/>
              <a:ext cx="1719072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FFFFFF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5 000 ha</a:t>
              </a:r>
              <a:endParaRPr lang="en-US" sz="2400"/>
            </a:p>
          </p:txBody>
        </p:sp>
        <p:sp>
          <p:nvSpPr>
            <p:cNvPr id="11" name="Text 6">
              <a:extLst>
                <a:ext uri="{FF2B5EF4-FFF2-40B4-BE49-F238E27FC236}">
                  <a16:creationId xmlns:a16="http://schemas.microsoft.com/office/drawing/2014/main" id="{25E5876C-1628-7BA0-5FF6-92F7E3F0CA03}"/>
                </a:ext>
              </a:extLst>
            </p:cNvPr>
            <p:cNvSpPr/>
            <p:nvPr/>
          </p:nvSpPr>
          <p:spPr>
            <a:xfrm>
              <a:off x="738599" y="5477256"/>
              <a:ext cx="1792224" cy="4754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ydinalueen pinta-ala</a:t>
              </a:r>
              <a:endParaRPr lang="en-US" sz="1050"/>
            </a:p>
          </p:txBody>
        </p:sp>
      </p:grpSp>
      <p:grpSp>
        <p:nvGrpSpPr>
          <p:cNvPr id="19" name="Ryhmä 18">
            <a:extLst>
              <a:ext uri="{FF2B5EF4-FFF2-40B4-BE49-F238E27FC236}">
                <a16:creationId xmlns:a16="http://schemas.microsoft.com/office/drawing/2014/main" id="{C70CE5A7-EACD-4889-5B4C-22A1001528CF}"/>
              </a:ext>
            </a:extLst>
          </p:cNvPr>
          <p:cNvGrpSpPr/>
          <p:nvPr/>
        </p:nvGrpSpPr>
        <p:grpSpPr>
          <a:xfrm>
            <a:off x="8937129" y="3321435"/>
            <a:ext cx="2011680" cy="1078992"/>
            <a:chOff x="2834640" y="4919472"/>
            <a:chExt cx="2011680" cy="1078992"/>
          </a:xfrm>
        </p:grpSpPr>
        <p:sp>
          <p:nvSpPr>
            <p:cNvPr id="13" name="Shape 7">
              <a:extLst>
                <a:ext uri="{FF2B5EF4-FFF2-40B4-BE49-F238E27FC236}">
                  <a16:creationId xmlns:a16="http://schemas.microsoft.com/office/drawing/2014/main" id="{2A210727-226E-FAA1-243C-E0D5A6AA3528}"/>
                </a:ext>
              </a:extLst>
            </p:cNvPr>
            <p:cNvSpPr/>
            <p:nvPr/>
          </p:nvSpPr>
          <p:spPr>
            <a:xfrm>
              <a:off x="2834640" y="4919472"/>
              <a:ext cx="2011680" cy="1078992"/>
            </a:xfrm>
            <a:prstGeom prst="roundRect">
              <a:avLst>
                <a:gd name="adj" fmla="val 6780"/>
              </a:avLst>
            </a:prstGeom>
            <a:solidFill>
              <a:srgbClr val="59735C"/>
            </a:solidFill>
            <a:ln w="12700">
              <a:solidFill>
                <a:srgbClr val="59735C"/>
              </a:solidFill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Text 8">
              <a:extLst>
                <a:ext uri="{FF2B5EF4-FFF2-40B4-BE49-F238E27FC236}">
                  <a16:creationId xmlns:a16="http://schemas.microsoft.com/office/drawing/2014/main" id="{F83E30D2-CCCF-CD3A-884A-4FB816AC73C4}"/>
                </a:ext>
              </a:extLst>
            </p:cNvPr>
            <p:cNvSpPr/>
            <p:nvPr/>
          </p:nvSpPr>
          <p:spPr>
            <a:xfrm>
              <a:off x="2980944" y="5038344"/>
              <a:ext cx="1719072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FFFFFF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3–4 %</a:t>
              </a:r>
              <a:endParaRPr lang="en-US" sz="2400"/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9CBE4742-2677-BC49-864B-132F0A74FBDC}"/>
                </a:ext>
              </a:extLst>
            </p:cNvPr>
            <p:cNvSpPr/>
            <p:nvPr/>
          </p:nvSpPr>
          <p:spPr>
            <a:xfrm>
              <a:off x="2944368" y="5468112"/>
              <a:ext cx="1792224" cy="4754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A-alueen vuotuisesta hakkuumäärästä</a:t>
              </a:r>
              <a:endParaRPr lang="en-US" sz="1050"/>
            </a:p>
          </p:txBody>
        </p:sp>
      </p:grpSp>
    </p:spTree>
    <p:extLst>
      <p:ext uri="{BB962C8B-B14F-4D97-AF65-F5344CB8AC3E}">
        <p14:creationId xmlns:p14="http://schemas.microsoft.com/office/powerpoint/2010/main" val="729092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0BC2C-224D-EC8A-06A0-968C77870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BC1B8A-6A2B-4E7B-9725-87D8E88F7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/>
              <a:t>Nykytila: Tartuntavyöhykkeellä lievät rajoitukset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4B66D75-0121-0EFD-77F2-D6A45A6F5C64}"/>
              </a:ext>
            </a:extLst>
          </p:cNvPr>
          <p:cNvSpPr txBox="1"/>
          <p:nvPr/>
        </p:nvSpPr>
        <p:spPr>
          <a:xfrm>
            <a:off x="768309" y="2137082"/>
            <a:ext cx="5613880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2"/>
                </a:solidFill>
                <a:latin typeface="Montserrat"/>
                <a:cs typeface="Segoe UI"/>
              </a:rPr>
              <a:t>1.9. alkaen metsätaloustyöt sallittuja tartuntavyöhykkeellä lukuun ottamatta ydinaluetta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2"/>
                </a:solidFill>
                <a:latin typeface="Montserrat" panose="00000500000000000000" pitchFamily="2" charset="0"/>
                <a:cs typeface="Segoe UI" panose="020B0502040204020203" pitchFamily="34" charset="0"/>
              </a:rPr>
              <a:t>Kulotus on kielletty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2"/>
                </a:solidFill>
                <a:latin typeface="Montserrat" panose="00000500000000000000" pitchFamily="2" charset="0"/>
                <a:cs typeface="Segoe UI" panose="020B0502040204020203" pitchFamily="34" charset="0"/>
              </a:rPr>
              <a:t>Koneet tulee puhdistaa ja desinfioida, jos niitä siirretään tartuntavyöhykkeen ulkopuolelle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i-FI" sz="1600">
              <a:solidFill>
                <a:schemeClr val="tx2"/>
              </a:solidFill>
              <a:latin typeface="Montserrat" panose="00000500000000000000" pitchFamily="2" charset="0"/>
              <a:cs typeface="Segoe UI" panose="020B0502040204020203" pitchFamily="34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fi-FI" sz="1600">
              <a:solidFill>
                <a:schemeClr val="tx2"/>
              </a:solidFill>
              <a:latin typeface="Montserrat" panose="00000500000000000000" pitchFamily="2" charset="0"/>
              <a:cs typeface="Segoe UI" panose="020B0502040204020203" pitchFamily="34" charset="0"/>
            </a:endParaRPr>
          </a:p>
        </p:txBody>
      </p:sp>
      <p:pic>
        <p:nvPicPr>
          <p:cNvPr id="8" name="Image 0" descr="/mnt/data/f987cb8868.jpeg">
            <a:extLst>
              <a:ext uri="{FF2B5EF4-FFF2-40B4-BE49-F238E27FC236}">
                <a16:creationId xmlns:a16="http://schemas.microsoft.com/office/drawing/2014/main" id="{FFA440B5-4081-E3B5-52F6-647671E8BE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8" r="1268"/>
          <a:stretch/>
        </p:blipFill>
        <p:spPr>
          <a:xfrm>
            <a:off x="6818627" y="1432413"/>
            <a:ext cx="4745736" cy="3246120"/>
          </a:xfrm>
          <a:prstGeom prst="rect">
            <a:avLst/>
          </a:prstGeom>
        </p:spPr>
      </p:pic>
      <p:sp>
        <p:nvSpPr>
          <p:cNvPr id="14" name="Text 25">
            <a:extLst>
              <a:ext uri="{FF2B5EF4-FFF2-40B4-BE49-F238E27FC236}">
                <a16:creationId xmlns:a16="http://schemas.microsoft.com/office/drawing/2014/main" id="{6B59610E-2668-47BD-3E8D-88379ED539D6}"/>
              </a:ext>
            </a:extLst>
          </p:cNvPr>
          <p:cNvSpPr/>
          <p:nvPr/>
        </p:nvSpPr>
        <p:spPr>
          <a:xfrm>
            <a:off x="7294115" y="5208885"/>
            <a:ext cx="3639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Suurikokoisen korjuukaluston perusteellinen desinfiointi voi muodostaa merkittävän yksittäisen kustannuserän.</a:t>
            </a:r>
            <a:endParaRPr lang="en-US" sz="1400"/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DB3745BE-9063-AC89-A955-DFF07A2D6A1F}"/>
              </a:ext>
            </a:extLst>
          </p:cNvPr>
          <p:cNvSpPr txBox="1"/>
          <p:nvPr/>
        </p:nvSpPr>
        <p:spPr>
          <a:xfrm>
            <a:off x="957421" y="496233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/>
              <a:t>Suurikokoisen korjuukaluston perusteellinen desinfiointi voi muodostaa merkittävän yksittäisen kustannuserän.</a:t>
            </a:r>
          </a:p>
        </p:txBody>
      </p:sp>
    </p:spTree>
    <p:extLst>
      <p:ext uri="{BB962C8B-B14F-4D97-AF65-F5344CB8AC3E}">
        <p14:creationId xmlns:p14="http://schemas.microsoft.com/office/powerpoint/2010/main" val="1648494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9F0CC-03B6-087D-8D96-F140D4C1C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30162E-E0AE-6DF9-B96C-C12791F6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/>
              <a:t>Elokuun 2026 rajoitusten kustannusvaikutukset metsätaloudessa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FF5E53B-D044-2B10-B16D-B143784EC3EF}"/>
              </a:ext>
            </a:extLst>
          </p:cNvPr>
          <p:cNvSpPr/>
          <p:nvPr/>
        </p:nvSpPr>
        <p:spPr>
          <a:xfrm>
            <a:off x="1039320" y="1119487"/>
            <a:ext cx="91204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Noin </a:t>
            </a:r>
            <a:r>
              <a:rPr lang="en-US" err="1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kuukauden</a:t>
            </a:r>
            <a:r>
              <a:rPr lang="en-US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err="1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kestänyt</a:t>
            </a:r>
            <a:r>
              <a:rPr lang="en-US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tiukkojen rajoitusten jakso synnytti kustannuksia koko </a:t>
            </a:r>
            <a:r>
              <a:rPr lang="en-US" err="1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metsätalouden</a:t>
            </a:r>
            <a:r>
              <a:rPr lang="en-US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err="1">
                <a:solidFill>
                  <a:srgbClr val="5362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toimintaketjuun</a:t>
            </a:r>
            <a:endParaRPr lang="en-US"/>
          </a:p>
        </p:txBody>
      </p:sp>
      <p:grpSp>
        <p:nvGrpSpPr>
          <p:cNvPr id="64" name="Ryhmä 63">
            <a:extLst>
              <a:ext uri="{FF2B5EF4-FFF2-40B4-BE49-F238E27FC236}">
                <a16:creationId xmlns:a16="http://schemas.microsoft.com/office/drawing/2014/main" id="{C7FD3BB2-7586-DA77-6412-6D5E3128F0B5}"/>
              </a:ext>
            </a:extLst>
          </p:cNvPr>
          <p:cNvGrpSpPr/>
          <p:nvPr/>
        </p:nvGrpSpPr>
        <p:grpSpPr>
          <a:xfrm>
            <a:off x="2682586" y="1658112"/>
            <a:ext cx="6748272" cy="2788920"/>
            <a:chOff x="788126" y="1802674"/>
            <a:chExt cx="6748272" cy="2788920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A7421204-75ED-9F10-CBB4-EE7609AE2F1B}"/>
                </a:ext>
              </a:extLst>
            </p:cNvPr>
            <p:cNvSpPr/>
            <p:nvPr/>
          </p:nvSpPr>
          <p:spPr>
            <a:xfrm>
              <a:off x="788126" y="1802674"/>
              <a:ext cx="2084832" cy="2788920"/>
            </a:xfrm>
            <a:prstGeom prst="roundRect">
              <a:avLst>
                <a:gd name="adj" fmla="val 3509"/>
              </a:avLst>
            </a:prstGeom>
            <a:solidFill>
              <a:srgbClr val="FFFFFF"/>
            </a:solidFill>
            <a:ln w="11430">
              <a:solidFill>
                <a:srgbClr val="D8DED8"/>
              </a:solidFill>
              <a:prstDash val="solid"/>
            </a:ln>
            <a:effectLst>
              <a:outerShdw blurRad="1524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Shape 5">
              <a:extLst>
                <a:ext uri="{FF2B5EF4-FFF2-40B4-BE49-F238E27FC236}">
                  <a16:creationId xmlns:a16="http://schemas.microsoft.com/office/drawing/2014/main" id="{4D277DF1-0BEE-07E7-29A3-62A3665BF3E7}"/>
                </a:ext>
              </a:extLst>
            </p:cNvPr>
            <p:cNvSpPr/>
            <p:nvPr/>
          </p:nvSpPr>
          <p:spPr>
            <a:xfrm>
              <a:off x="952718" y="1985554"/>
              <a:ext cx="420624" cy="420624"/>
            </a:xfrm>
            <a:prstGeom prst="ellipse">
              <a:avLst/>
            </a:prstGeom>
            <a:solidFill>
              <a:srgbClr val="B66A3C"/>
            </a:solidFill>
            <a:ln w="12700">
              <a:solidFill>
                <a:srgbClr val="B66A3C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Text 6">
              <a:extLst>
                <a:ext uri="{FF2B5EF4-FFF2-40B4-BE49-F238E27FC236}">
                  <a16:creationId xmlns:a16="http://schemas.microsoft.com/office/drawing/2014/main" id="{BB07E20B-EA88-2DDE-1E13-E0A748A997CA}"/>
                </a:ext>
              </a:extLst>
            </p:cNvPr>
            <p:cNvSpPr/>
            <p:nvPr/>
          </p:nvSpPr>
          <p:spPr>
            <a:xfrm>
              <a:off x="952718" y="2067850"/>
              <a:ext cx="420624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</a:rPr>
                <a:t>1</a:t>
              </a:r>
              <a:endParaRPr lang="en-US" sz="1200"/>
            </a:p>
          </p:txBody>
        </p:sp>
        <p:sp>
          <p:nvSpPr>
            <p:cNvPr id="15" name="Text 7">
              <a:extLst>
                <a:ext uri="{FF2B5EF4-FFF2-40B4-BE49-F238E27FC236}">
                  <a16:creationId xmlns:a16="http://schemas.microsoft.com/office/drawing/2014/main" id="{BC933B26-4253-0E0B-4414-34753C96DE70}"/>
                </a:ext>
              </a:extLst>
            </p:cNvPr>
            <p:cNvSpPr/>
            <p:nvPr/>
          </p:nvSpPr>
          <p:spPr>
            <a:xfrm>
              <a:off x="952718" y="2534194"/>
              <a:ext cx="1737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650" b="1">
                  <a:solidFill>
                    <a:srgbClr val="173F35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Välittömät vaikutukset</a:t>
              </a:r>
              <a:endParaRPr lang="en-US" sz="1650"/>
            </a:p>
          </p:txBody>
        </p:sp>
        <p:sp>
          <p:nvSpPr>
            <p:cNvPr id="17" name="Shape 8">
              <a:extLst>
                <a:ext uri="{FF2B5EF4-FFF2-40B4-BE49-F238E27FC236}">
                  <a16:creationId xmlns:a16="http://schemas.microsoft.com/office/drawing/2014/main" id="{2872246A-B03E-066D-8B58-79B87EF07A8E}"/>
                </a:ext>
              </a:extLst>
            </p:cNvPr>
            <p:cNvSpPr/>
            <p:nvPr/>
          </p:nvSpPr>
          <p:spPr>
            <a:xfrm>
              <a:off x="952718" y="3201706"/>
              <a:ext cx="1737360" cy="1"/>
            </a:xfrm>
            <a:prstGeom prst="line">
              <a:avLst/>
            </a:prstGeom>
            <a:noFill/>
            <a:ln w="27940">
              <a:solidFill>
                <a:srgbClr val="B66A3C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Text 9">
              <a:extLst>
                <a:ext uri="{FF2B5EF4-FFF2-40B4-BE49-F238E27FC236}">
                  <a16:creationId xmlns:a16="http://schemas.microsoft.com/office/drawing/2014/main" id="{D3753BB3-A5EB-36C1-0A2C-83EC65D1D8B2}"/>
                </a:ext>
              </a:extLst>
            </p:cNvPr>
            <p:cNvSpPr/>
            <p:nvPr/>
          </p:nvSpPr>
          <p:spPr>
            <a:xfrm>
              <a:off x="952718" y="3384586"/>
              <a:ext cx="173736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20">
                  <a:solidFill>
                    <a:srgbClr val="3E4A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Toiminnan keskeytykset, työmaiden uudelleenjärjestelyt sekä kaluston ja työvoiman vajaakäyttö.</a:t>
              </a:r>
              <a:endParaRPr lang="en-US" sz="1220"/>
            </a:p>
          </p:txBody>
        </p:sp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F2A709D2-66EF-A293-575A-CC2F8C0A3003}"/>
                </a:ext>
              </a:extLst>
            </p:cNvPr>
            <p:cNvSpPr/>
            <p:nvPr/>
          </p:nvSpPr>
          <p:spPr>
            <a:xfrm>
              <a:off x="3119846" y="1802674"/>
              <a:ext cx="2084832" cy="2788920"/>
            </a:xfrm>
            <a:prstGeom prst="roundRect">
              <a:avLst>
                <a:gd name="adj" fmla="val 3509"/>
              </a:avLst>
            </a:prstGeom>
            <a:solidFill>
              <a:srgbClr val="FFFFFF"/>
            </a:solidFill>
            <a:ln w="11430">
              <a:solidFill>
                <a:srgbClr val="D8DED8"/>
              </a:solidFill>
              <a:prstDash val="solid"/>
            </a:ln>
            <a:effectLst>
              <a:outerShdw blurRad="1524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24" name="Shape 11">
              <a:extLst>
                <a:ext uri="{FF2B5EF4-FFF2-40B4-BE49-F238E27FC236}">
                  <a16:creationId xmlns:a16="http://schemas.microsoft.com/office/drawing/2014/main" id="{90B855DD-94D2-6FAC-FF81-11ED0AA03D0E}"/>
                </a:ext>
              </a:extLst>
            </p:cNvPr>
            <p:cNvSpPr/>
            <p:nvPr/>
          </p:nvSpPr>
          <p:spPr>
            <a:xfrm>
              <a:off x="3284438" y="1985554"/>
              <a:ext cx="420624" cy="420624"/>
            </a:xfrm>
            <a:prstGeom prst="ellipse">
              <a:avLst/>
            </a:prstGeom>
            <a:solidFill>
              <a:srgbClr val="D39A32"/>
            </a:solidFill>
            <a:ln w="12700">
              <a:solidFill>
                <a:srgbClr val="D39A32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A387FDA4-731F-128C-E0E5-E39A87F7BFE3}"/>
                </a:ext>
              </a:extLst>
            </p:cNvPr>
            <p:cNvSpPr/>
            <p:nvPr/>
          </p:nvSpPr>
          <p:spPr>
            <a:xfrm>
              <a:off x="3284438" y="2067850"/>
              <a:ext cx="420624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</a:rPr>
                <a:t>2</a:t>
              </a:r>
              <a:endParaRPr lang="en-US" sz="1200"/>
            </a:p>
          </p:txBody>
        </p:sp>
        <p:sp>
          <p:nvSpPr>
            <p:cNvPr id="28" name="Text 13">
              <a:extLst>
                <a:ext uri="{FF2B5EF4-FFF2-40B4-BE49-F238E27FC236}">
                  <a16:creationId xmlns:a16="http://schemas.microsoft.com/office/drawing/2014/main" id="{4BB6CED7-CCA1-39B9-9826-84F740E9A8B2}"/>
                </a:ext>
              </a:extLst>
            </p:cNvPr>
            <p:cNvSpPr/>
            <p:nvPr/>
          </p:nvSpPr>
          <p:spPr>
            <a:xfrm>
              <a:off x="3284438" y="2534194"/>
              <a:ext cx="1737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650" b="1">
                  <a:solidFill>
                    <a:srgbClr val="173F35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Sopeutuminen ja varautuminen</a:t>
              </a:r>
              <a:endParaRPr lang="en-US" sz="1650"/>
            </a:p>
          </p:txBody>
        </p:sp>
        <p:sp>
          <p:nvSpPr>
            <p:cNvPr id="30" name="Shape 14">
              <a:extLst>
                <a:ext uri="{FF2B5EF4-FFF2-40B4-BE49-F238E27FC236}">
                  <a16:creationId xmlns:a16="http://schemas.microsoft.com/office/drawing/2014/main" id="{5483CFC2-C372-E12E-90D6-274810179CAD}"/>
                </a:ext>
              </a:extLst>
            </p:cNvPr>
            <p:cNvSpPr/>
            <p:nvPr/>
          </p:nvSpPr>
          <p:spPr>
            <a:xfrm>
              <a:off x="3284438" y="3201706"/>
              <a:ext cx="1737360" cy="1"/>
            </a:xfrm>
            <a:prstGeom prst="line">
              <a:avLst/>
            </a:prstGeom>
            <a:noFill/>
            <a:ln w="27940">
              <a:solidFill>
                <a:srgbClr val="D39A32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2" name="Text 15">
              <a:extLst>
                <a:ext uri="{FF2B5EF4-FFF2-40B4-BE49-F238E27FC236}">
                  <a16:creationId xmlns:a16="http://schemas.microsoft.com/office/drawing/2014/main" id="{A500B4F9-7529-9F13-FED3-FBD3B92F0B9C}"/>
                </a:ext>
              </a:extLst>
            </p:cNvPr>
            <p:cNvSpPr/>
            <p:nvPr/>
          </p:nvSpPr>
          <p:spPr>
            <a:xfrm>
              <a:off x="3284438" y="3384586"/>
              <a:ext cx="173736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20">
                  <a:solidFill>
                    <a:srgbClr val="3E4A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Yritystoiminnan muutokset, suunnittelu ja varautumisjärjestelyt aiheuttivat lisäkustannuksia.</a:t>
              </a:r>
              <a:endParaRPr lang="en-US" sz="1220"/>
            </a:p>
          </p:txBody>
        </p:sp>
        <p:sp>
          <p:nvSpPr>
            <p:cNvPr id="34" name="Shape 16">
              <a:extLst>
                <a:ext uri="{FF2B5EF4-FFF2-40B4-BE49-F238E27FC236}">
                  <a16:creationId xmlns:a16="http://schemas.microsoft.com/office/drawing/2014/main" id="{E8EE3ED5-EBA3-795D-1C2E-AE3F6C39DE6D}"/>
                </a:ext>
              </a:extLst>
            </p:cNvPr>
            <p:cNvSpPr/>
            <p:nvPr/>
          </p:nvSpPr>
          <p:spPr>
            <a:xfrm>
              <a:off x="5451566" y="1802674"/>
              <a:ext cx="2084832" cy="2788920"/>
            </a:xfrm>
            <a:prstGeom prst="roundRect">
              <a:avLst>
                <a:gd name="adj" fmla="val 3509"/>
              </a:avLst>
            </a:prstGeom>
            <a:solidFill>
              <a:srgbClr val="FFFFFF"/>
            </a:solidFill>
            <a:ln w="11430">
              <a:solidFill>
                <a:srgbClr val="D8DED8"/>
              </a:solidFill>
              <a:prstDash val="solid"/>
            </a:ln>
            <a:effectLst>
              <a:outerShdw blurRad="1524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fi-FI"/>
            </a:p>
          </p:txBody>
        </p:sp>
        <p:sp>
          <p:nvSpPr>
            <p:cNvPr id="36" name="Shape 17">
              <a:extLst>
                <a:ext uri="{FF2B5EF4-FFF2-40B4-BE49-F238E27FC236}">
                  <a16:creationId xmlns:a16="http://schemas.microsoft.com/office/drawing/2014/main" id="{DD6FE0CC-1512-CE3A-8060-84EC46343FF9}"/>
                </a:ext>
              </a:extLst>
            </p:cNvPr>
            <p:cNvSpPr/>
            <p:nvPr/>
          </p:nvSpPr>
          <p:spPr>
            <a:xfrm>
              <a:off x="5616158" y="1985554"/>
              <a:ext cx="420624" cy="420624"/>
            </a:xfrm>
            <a:prstGeom prst="ellipse">
              <a:avLst/>
            </a:prstGeom>
            <a:solidFill>
              <a:srgbClr val="5B7D68"/>
            </a:solidFill>
            <a:ln w="12700">
              <a:solidFill>
                <a:srgbClr val="5B7D68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8" name="Text 18">
              <a:extLst>
                <a:ext uri="{FF2B5EF4-FFF2-40B4-BE49-F238E27FC236}">
                  <a16:creationId xmlns:a16="http://schemas.microsoft.com/office/drawing/2014/main" id="{13CB13BF-9DAB-D320-FFBB-697BD0C2984F}"/>
                </a:ext>
              </a:extLst>
            </p:cNvPr>
            <p:cNvSpPr/>
            <p:nvPr/>
          </p:nvSpPr>
          <p:spPr>
            <a:xfrm>
              <a:off x="5616158" y="2067850"/>
              <a:ext cx="420624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</a:rPr>
                <a:t>3</a:t>
              </a:r>
              <a:endParaRPr lang="en-US" sz="1200"/>
            </a:p>
          </p:txBody>
        </p:sp>
        <p:sp>
          <p:nvSpPr>
            <p:cNvPr id="40" name="Text 19">
              <a:extLst>
                <a:ext uri="{FF2B5EF4-FFF2-40B4-BE49-F238E27FC236}">
                  <a16:creationId xmlns:a16="http://schemas.microsoft.com/office/drawing/2014/main" id="{28734328-9475-68A9-FDF1-F4D47C202FE1}"/>
                </a:ext>
              </a:extLst>
            </p:cNvPr>
            <p:cNvSpPr/>
            <p:nvPr/>
          </p:nvSpPr>
          <p:spPr>
            <a:xfrm>
              <a:off x="5616158" y="2534194"/>
              <a:ext cx="173736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650" b="1">
                  <a:solidFill>
                    <a:srgbClr val="173F35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Vaikutusten kohdentuminen</a:t>
              </a:r>
              <a:endParaRPr lang="en-US" sz="1650"/>
            </a:p>
          </p:txBody>
        </p:sp>
        <p:sp>
          <p:nvSpPr>
            <p:cNvPr id="42" name="Shape 20">
              <a:extLst>
                <a:ext uri="{FF2B5EF4-FFF2-40B4-BE49-F238E27FC236}">
                  <a16:creationId xmlns:a16="http://schemas.microsoft.com/office/drawing/2014/main" id="{6BF47CC1-5FA5-B8B7-49D2-6543E9DD5DC8}"/>
                </a:ext>
              </a:extLst>
            </p:cNvPr>
            <p:cNvSpPr/>
            <p:nvPr/>
          </p:nvSpPr>
          <p:spPr>
            <a:xfrm>
              <a:off x="5616158" y="3201706"/>
              <a:ext cx="1737360" cy="1"/>
            </a:xfrm>
            <a:prstGeom prst="line">
              <a:avLst/>
            </a:prstGeom>
            <a:noFill/>
            <a:ln w="27940">
              <a:solidFill>
                <a:srgbClr val="5B7D68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4" name="Text 21">
              <a:extLst>
                <a:ext uri="{FF2B5EF4-FFF2-40B4-BE49-F238E27FC236}">
                  <a16:creationId xmlns:a16="http://schemas.microsoft.com/office/drawing/2014/main" id="{B517404C-6E04-3429-EAE5-B1BC6EF41E08}"/>
                </a:ext>
              </a:extLst>
            </p:cNvPr>
            <p:cNvSpPr/>
            <p:nvPr/>
          </p:nvSpPr>
          <p:spPr>
            <a:xfrm>
              <a:off x="5616158" y="3384586"/>
              <a:ext cx="173736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220">
                  <a:solidFill>
                    <a:srgbClr val="3E4A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Kustannuksia ja tulonmenetyksiä metsänomistajille, yrittäjille ja muille metsätalouden toimijoille.</a:t>
              </a:r>
              <a:endParaRPr lang="en-US" sz="1220"/>
            </a:p>
          </p:txBody>
        </p:sp>
      </p:grpSp>
      <p:grpSp>
        <p:nvGrpSpPr>
          <p:cNvPr id="63" name="Ryhmä 62">
            <a:extLst>
              <a:ext uri="{FF2B5EF4-FFF2-40B4-BE49-F238E27FC236}">
                <a16:creationId xmlns:a16="http://schemas.microsoft.com/office/drawing/2014/main" id="{22CBD3C7-827C-47C3-1FD8-5543AD34939A}"/>
              </a:ext>
            </a:extLst>
          </p:cNvPr>
          <p:cNvGrpSpPr/>
          <p:nvPr/>
        </p:nvGrpSpPr>
        <p:grpSpPr>
          <a:xfrm>
            <a:off x="939002" y="4719610"/>
            <a:ext cx="11091672" cy="1481328"/>
            <a:chOff x="548640" y="4617720"/>
            <a:chExt cx="11091672" cy="1481328"/>
          </a:xfrm>
        </p:grpSpPr>
        <p:sp>
          <p:nvSpPr>
            <p:cNvPr id="14" name="Text 25">
              <a:extLst>
                <a:ext uri="{FF2B5EF4-FFF2-40B4-BE49-F238E27FC236}">
                  <a16:creationId xmlns:a16="http://schemas.microsoft.com/office/drawing/2014/main" id="{B0553FF6-2489-A024-CA2A-FF39CD035F84}"/>
                </a:ext>
              </a:extLst>
            </p:cNvPr>
            <p:cNvSpPr/>
            <p:nvPr/>
          </p:nvSpPr>
          <p:spPr>
            <a:xfrm>
              <a:off x="7294115" y="5208885"/>
              <a:ext cx="3639312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77500" lnSpcReduction="20000"/>
            </a:bodyPr>
            <a:lstStyle/>
            <a:p>
              <a:pPr marL="0" indent="0">
                <a:buNone/>
              </a:pPr>
              <a:r>
                <a:rPr lang="en-US" sz="14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Suurikokoisen korjuukaluston perusteellinen desinfiointi voi muodostaa merkittävän yksittäisen kustannuserän.</a:t>
              </a:r>
              <a:endParaRPr lang="en-US" sz="1400"/>
            </a:p>
          </p:txBody>
        </p:sp>
        <p:sp>
          <p:nvSpPr>
            <p:cNvPr id="46" name="Shape 22">
              <a:extLst>
                <a:ext uri="{FF2B5EF4-FFF2-40B4-BE49-F238E27FC236}">
                  <a16:creationId xmlns:a16="http://schemas.microsoft.com/office/drawing/2014/main" id="{0C2F3248-7674-0364-0551-8A5CB08C117B}"/>
                </a:ext>
              </a:extLst>
            </p:cNvPr>
            <p:cNvSpPr/>
            <p:nvPr/>
          </p:nvSpPr>
          <p:spPr>
            <a:xfrm>
              <a:off x="548640" y="4617720"/>
              <a:ext cx="11091672" cy="1481328"/>
            </a:xfrm>
            <a:prstGeom prst="roundRect">
              <a:avLst>
                <a:gd name="adj" fmla="val 3704"/>
              </a:avLst>
            </a:prstGeom>
            <a:solidFill>
              <a:srgbClr val="173F35"/>
            </a:solidFill>
            <a:ln w="12700">
              <a:solidFill>
                <a:srgbClr val="173F35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48" name="Text 23">
              <a:extLst>
                <a:ext uri="{FF2B5EF4-FFF2-40B4-BE49-F238E27FC236}">
                  <a16:creationId xmlns:a16="http://schemas.microsoft.com/office/drawing/2014/main" id="{DAEA1A25-7DAA-5C22-78E5-73D91CEB238D}"/>
                </a:ext>
              </a:extLst>
            </p:cNvPr>
            <p:cNvSpPr/>
            <p:nvPr/>
          </p:nvSpPr>
          <p:spPr>
            <a:xfrm>
              <a:off x="841248" y="4828032"/>
              <a:ext cx="13716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kern="0" spc="140">
                  <a:solidFill>
                    <a:srgbClr val="D8E2DC"/>
                  </a:solidFill>
                </a:rPr>
                <a:t>KOKONAISARVIO</a:t>
              </a:r>
              <a:endParaRPr lang="en-US" sz="1000"/>
            </a:p>
          </p:txBody>
        </p:sp>
        <p:sp>
          <p:nvSpPr>
            <p:cNvPr id="50" name="Text 24">
              <a:extLst>
                <a:ext uri="{FF2B5EF4-FFF2-40B4-BE49-F238E27FC236}">
                  <a16:creationId xmlns:a16="http://schemas.microsoft.com/office/drawing/2014/main" id="{244E814F-EA31-01DD-7B10-935C9800A3AA}"/>
                </a:ext>
              </a:extLst>
            </p:cNvPr>
            <p:cNvSpPr/>
            <p:nvPr/>
          </p:nvSpPr>
          <p:spPr>
            <a:xfrm>
              <a:off x="841248" y="5138928"/>
              <a:ext cx="3886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500" b="1">
                  <a:solidFill>
                    <a:srgbClr val="FFFFFF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Satojen tuhansien eurojen</a:t>
              </a:r>
              <a:endParaRPr lang="en-US" sz="2500"/>
            </a:p>
          </p:txBody>
        </p:sp>
        <p:sp>
          <p:nvSpPr>
            <p:cNvPr id="52" name="Text 25">
              <a:extLst>
                <a:ext uri="{FF2B5EF4-FFF2-40B4-BE49-F238E27FC236}">
                  <a16:creationId xmlns:a16="http://schemas.microsoft.com/office/drawing/2014/main" id="{0E801233-AD96-B522-B612-22912B1E8016}"/>
                </a:ext>
              </a:extLst>
            </p:cNvPr>
            <p:cNvSpPr/>
            <p:nvPr/>
          </p:nvSpPr>
          <p:spPr>
            <a:xfrm>
              <a:off x="841248" y="5541264"/>
              <a:ext cx="25603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>
                  <a:solidFill>
                    <a:srgbClr val="D8E2DC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suuruusluokka</a:t>
              </a:r>
              <a:endParaRPr lang="en-US" sz="1400"/>
            </a:p>
          </p:txBody>
        </p:sp>
        <p:sp>
          <p:nvSpPr>
            <p:cNvPr id="54" name="Shape 26">
              <a:extLst>
                <a:ext uri="{FF2B5EF4-FFF2-40B4-BE49-F238E27FC236}">
                  <a16:creationId xmlns:a16="http://schemas.microsoft.com/office/drawing/2014/main" id="{5908B4CF-9136-B5DC-79CE-2906FA7752FE}"/>
                </a:ext>
              </a:extLst>
            </p:cNvPr>
            <p:cNvSpPr/>
            <p:nvPr/>
          </p:nvSpPr>
          <p:spPr>
            <a:xfrm>
              <a:off x="4709160" y="4846320"/>
              <a:ext cx="1" cy="1005840"/>
            </a:xfrm>
            <a:prstGeom prst="line">
              <a:avLst/>
            </a:prstGeom>
            <a:noFill/>
            <a:ln w="15240">
              <a:solidFill>
                <a:srgbClr val="6E8C7C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6" name="Text 27">
              <a:extLst>
                <a:ext uri="{FF2B5EF4-FFF2-40B4-BE49-F238E27FC236}">
                  <a16:creationId xmlns:a16="http://schemas.microsoft.com/office/drawing/2014/main" id="{192D8B4D-FB36-FFE6-87F6-E7A357DB0997}"/>
                </a:ext>
              </a:extLst>
            </p:cNvPr>
            <p:cNvSpPr/>
            <p:nvPr/>
          </p:nvSpPr>
          <p:spPr>
            <a:xfrm>
              <a:off x="5047488" y="4864608"/>
              <a:ext cx="214884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5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Tarkka arvio edellyttää </a:t>
              </a:r>
              <a:r>
                <a:rPr lang="en-US" sz="1550" b="1" err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erillistä</a:t>
              </a:r>
              <a:r>
                <a:rPr lang="en-US" sz="155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550" b="1" err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selvitystä</a:t>
              </a:r>
              <a:r>
                <a:rPr lang="en-US" sz="155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.</a:t>
              </a:r>
              <a:endParaRPr lang="en-US" sz="1550"/>
            </a:p>
          </p:txBody>
        </p:sp>
        <p:sp>
          <p:nvSpPr>
            <p:cNvPr id="58" name="Shape 28">
              <a:extLst>
                <a:ext uri="{FF2B5EF4-FFF2-40B4-BE49-F238E27FC236}">
                  <a16:creationId xmlns:a16="http://schemas.microsoft.com/office/drawing/2014/main" id="{644648A7-248F-828F-2FB3-A5016E0CA3D0}"/>
                </a:ext>
              </a:extLst>
            </p:cNvPr>
            <p:cNvSpPr/>
            <p:nvPr/>
          </p:nvSpPr>
          <p:spPr>
            <a:xfrm>
              <a:off x="7452360" y="4846320"/>
              <a:ext cx="1" cy="1005840"/>
            </a:xfrm>
            <a:prstGeom prst="line">
              <a:avLst/>
            </a:prstGeom>
            <a:noFill/>
            <a:ln w="15240">
              <a:solidFill>
                <a:srgbClr val="6E8C7C"/>
              </a:solidFill>
              <a:prstDash val="solid"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0" name="Text 29">
              <a:extLst>
                <a:ext uri="{FF2B5EF4-FFF2-40B4-BE49-F238E27FC236}">
                  <a16:creationId xmlns:a16="http://schemas.microsoft.com/office/drawing/2014/main" id="{117638A5-A690-9752-2D4E-D74B6598A518}"/>
                </a:ext>
              </a:extLst>
            </p:cNvPr>
            <p:cNvSpPr/>
            <p:nvPr/>
          </p:nvSpPr>
          <p:spPr>
            <a:xfrm>
              <a:off x="7790688" y="4828032"/>
              <a:ext cx="132588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kern="0" spc="140">
                  <a:solidFill>
                    <a:srgbClr val="F0C978"/>
                  </a:solidFill>
                </a:rPr>
                <a:t>TULEVA RISKI</a:t>
              </a:r>
              <a:endParaRPr lang="en-US" sz="1000"/>
            </a:p>
          </p:txBody>
        </p:sp>
        <p:sp>
          <p:nvSpPr>
            <p:cNvPr id="62" name="Text 30">
              <a:extLst>
                <a:ext uri="{FF2B5EF4-FFF2-40B4-BE49-F238E27FC236}">
                  <a16:creationId xmlns:a16="http://schemas.microsoft.com/office/drawing/2014/main" id="{8E2AE4C5-B54F-3F71-BCBC-85B278860793}"/>
                </a:ext>
              </a:extLst>
            </p:cNvPr>
            <p:cNvSpPr/>
            <p:nvPr/>
          </p:nvSpPr>
          <p:spPr>
            <a:xfrm>
              <a:off x="7790688" y="5166360"/>
              <a:ext cx="3502152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err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Vyöhykkeen</a:t>
              </a:r>
              <a:r>
                <a:rPr lang="en-US" sz="15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500" b="1" err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laajeneminen</a:t>
              </a:r>
              <a:r>
                <a:rPr lang="en-US" sz="15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, </a:t>
              </a:r>
              <a:r>
                <a:rPr lang="en-US" sz="1500" b="1" err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muuttuvat</a:t>
              </a:r>
              <a:r>
                <a:rPr lang="en-US" sz="15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500" b="1" err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rajoitteet</a:t>
              </a:r>
              <a:r>
                <a:rPr lang="en-US" sz="15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 tai uudet ydinalueet voivat kasvattaa kustannuksia merkittävästi.</a:t>
              </a:r>
              <a:endParaRPr lang="en-US" sz="1500"/>
            </a:p>
          </p:txBody>
        </p:sp>
      </p:grpSp>
    </p:spTree>
    <p:extLst>
      <p:ext uri="{BB962C8B-B14F-4D97-AF65-F5344CB8AC3E}">
        <p14:creationId xmlns:p14="http://schemas.microsoft.com/office/powerpoint/2010/main" val="428792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398C7-C504-A38A-2894-9DA52577A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A5367FC-0340-62B7-7B3B-4ACEBC189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3596" r="7800" b="-3596"/>
          <a:stretch>
            <a:fillRect/>
          </a:stretch>
        </p:blipFill>
        <p:spPr bwMode="auto">
          <a:xfrm>
            <a:off x="6423948" y="0"/>
            <a:ext cx="6746540" cy="7185294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94396A1-3C81-4D47-AF3C-05C1F25D9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4583" y="2399175"/>
            <a:ext cx="6056577" cy="1772545"/>
          </a:xfrm>
        </p:spPr>
        <p:txBody>
          <a:bodyPr anchor="b">
            <a:normAutofit/>
          </a:bodyPr>
          <a:lstStyle/>
          <a:p>
            <a:r>
              <a:rPr lang="fi-FI" i="1"/>
              <a:t>Kiitos!</a:t>
            </a:r>
            <a:br>
              <a:rPr lang="fi-FI"/>
            </a:br>
            <a:endParaRPr lang="fi-FI" sz="2800" b="0">
              <a:cs typeface="Segoe UI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3B9F957-7EC0-F23E-FD89-7BD9E0600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783" y="4171720"/>
            <a:ext cx="6049431" cy="1448210"/>
          </a:xfrm>
        </p:spPr>
        <p:txBody>
          <a:bodyPr vert="horz" lIns="0" tIns="0" rIns="0" bIns="0" rtlCol="0" anchor="t">
            <a:normAutofit/>
          </a:bodyPr>
          <a:lstStyle/>
          <a:p>
            <a:endParaRPr lang="en-GB">
              <a:cs typeface="Segoe UI"/>
            </a:endParaRPr>
          </a:p>
          <a:p>
            <a:endParaRPr lang="en-GB" noProof="0">
              <a:cs typeface="Segoe UI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2ED7FF9-06E6-ED98-9038-85409EC88C9F}"/>
              </a:ext>
            </a:extLst>
          </p:cNvPr>
          <p:cNvSpPr txBox="1"/>
          <p:nvPr/>
        </p:nvSpPr>
        <p:spPr>
          <a:xfrm>
            <a:off x="1054583" y="3964111"/>
            <a:ext cx="4022225" cy="7437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</a:rPr>
              <a:t>Kari.vaatainen@luke.fi</a:t>
            </a:r>
          </a:p>
        </p:txBody>
      </p:sp>
    </p:spTree>
    <p:extLst>
      <p:ext uri="{BB962C8B-B14F-4D97-AF65-F5344CB8AC3E}">
        <p14:creationId xmlns:p14="http://schemas.microsoft.com/office/powerpoint/2010/main" val="115163075"/>
      </p:ext>
    </p:extLst>
  </p:cSld>
  <p:clrMapOvr>
    <a:masterClrMapping/>
  </p:clrMapOvr>
</p:sld>
</file>

<file path=ppt/theme/theme1.xml><?xml version="1.0" encoding="utf-8"?>
<a:theme xmlns:a="http://schemas.openxmlformats.org/drawingml/2006/main" name="Luke2024">
  <a:themeElements>
    <a:clrScheme name="LukeNOW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8200"/>
      </a:accent1>
      <a:accent2>
        <a:srgbClr val="004151"/>
      </a:accent2>
      <a:accent3>
        <a:srgbClr val="78BE20"/>
      </a:accent3>
      <a:accent4>
        <a:srgbClr val="00B5E2"/>
      </a:accent4>
      <a:accent5>
        <a:srgbClr val="00442B"/>
      </a:accent5>
      <a:accent6>
        <a:srgbClr val="545859"/>
      </a:accent6>
      <a:hlink>
        <a:srgbClr val="0033A0"/>
      </a:hlink>
      <a:folHlink>
        <a:srgbClr val="000000"/>
      </a:folHlink>
    </a:clrScheme>
    <a:fontScheme name="Luke UUS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6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solidFill>
              <a:schemeClr val="tx2"/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uke2024" id="{549245E3-6898-4000-B975-016AEF2931D0}" vid="{0F19C3BD-EED1-4322-8BF7-C0DEEB254285}"/>
    </a:ext>
  </a:extLst>
</a:theme>
</file>

<file path=ppt/theme/theme2.xml><?xml version="1.0" encoding="utf-8"?>
<a:theme xmlns:a="http://schemas.openxmlformats.org/drawingml/2006/main" name="1_Luke2024">
  <a:themeElements>
    <a:clrScheme name="LukeNOW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8200"/>
      </a:accent1>
      <a:accent2>
        <a:srgbClr val="004151"/>
      </a:accent2>
      <a:accent3>
        <a:srgbClr val="78BE20"/>
      </a:accent3>
      <a:accent4>
        <a:srgbClr val="00B5E2"/>
      </a:accent4>
      <a:accent5>
        <a:srgbClr val="00442B"/>
      </a:accent5>
      <a:accent6>
        <a:srgbClr val="545859"/>
      </a:accent6>
      <a:hlink>
        <a:srgbClr val="0033A0"/>
      </a:hlink>
      <a:folHlink>
        <a:srgbClr val="000000"/>
      </a:folHlink>
    </a:clrScheme>
    <a:fontScheme name="Luke UUS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6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solidFill>
              <a:schemeClr val="tx2"/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uke2024" id="{549245E3-6898-4000-B975-016AEF2931D0}" vid="{0F19C3BD-EED1-4322-8BF7-C0DEEB254285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E70E9F2FE51A46B8C49E5FF04F6C68" ma:contentTypeVersion="3" ma:contentTypeDescription="Create a new document." ma:contentTypeScope="" ma:versionID="76976964b49ce5b38e7785a33b5da1b3">
  <xsd:schema xmlns:xsd="http://www.w3.org/2001/XMLSchema" xmlns:xs="http://www.w3.org/2001/XMLSchema" xmlns:p="http://schemas.microsoft.com/office/2006/metadata/properties" xmlns:ns2="f679575a-b39b-473d-adf6-f48d955b6967" targetNamespace="http://schemas.microsoft.com/office/2006/metadata/properties" ma:root="true" ma:fieldsID="e7b4bd74295a7ecc265478dc0693e971" ns2:_="">
    <xsd:import namespace="f679575a-b39b-473d-adf6-f48d955b69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9575a-b39b-473d-adf6-f48d955b6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7AA809-D48C-47FD-A423-65BABFA73366}">
  <ds:schemaRefs>
    <ds:schemaRef ds:uri="f679575a-b39b-473d-adf6-f48d955b69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234DDD8-45CE-46E1-9F6D-F1138BF02E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4296F3-DAD9-48E4-A2E1-EACC012CCB77}">
  <ds:schemaRefs>
    <ds:schemaRef ds:uri="62b8aa26-f67d-4fc3-bd00-cab66be6010b"/>
    <ds:schemaRef ds:uri="834ee8bf-1068-4876-ada1-521255f3ea2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c14dfa4-c0fc-4725-9f04-76a443deb095}" enabled="0" method="" siteId="{7c14dfa4-c0fc-4725-9f04-76a443deb09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12</Slides>
  <Notes>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Luke2024</vt:lpstr>
      <vt:lpstr>1_Luke2024</vt:lpstr>
      <vt:lpstr>ASF-rajoitusten vaikutukset metsätaloudelle </vt:lpstr>
      <vt:lpstr>Sisältö</vt:lpstr>
      <vt:lpstr>Tartuntavyöhykkeet ja ydinalue</vt:lpstr>
      <vt:lpstr>Rajoitusten muuttuminen </vt:lpstr>
      <vt:lpstr>    Varautumis- ja vaikutusanalyysi  – laskentaesimerkki alkuperäisen A-tartuntavyöhykkeen kustannusvaikutuksista</vt:lpstr>
      <vt:lpstr>Alkuperäisen A-tartuntavyöhykkeen (Virolahti, Miehikkälä, osa Lappeenrannasta) valtakunnallinen merkitys metsäsektorille pieni, mutta alueellinen merkitys suuri</vt:lpstr>
      <vt:lpstr>Kustannusvaikutus puunhankintaan (korjuu ja kuljetus) kahdelle aluekoolle</vt:lpstr>
      <vt:lpstr>Vuotuinen kustannusvaikutus aluetalouteen tartuntavyökykkeellä A </vt:lpstr>
      <vt:lpstr>Nykytila: tiukat rajoitukset keskittyvät ydinalueelle</vt:lpstr>
      <vt:lpstr>Nykytila: Tartuntavyöhykkeellä lievät rajoitukset</vt:lpstr>
      <vt:lpstr>Elokuun 2026 rajoitusten kustannusvaikutukset metsätaloudessa</vt:lpstr>
      <vt:lpstr>Kiitos!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Ruuskanen Sini (LUKE)</dc:creator>
  <cp:revision>1</cp:revision>
  <dcterms:created xsi:type="dcterms:W3CDTF">2023-12-19T05:53:40Z</dcterms:created>
  <dcterms:modified xsi:type="dcterms:W3CDTF">2026-09-08T06:48:55Z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0x01010066E70E9F2FE51A46B8C49E5FF04F6C68</vt:lpwstr>
  </property>
</Properties>
</file>