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709" r:id="rId6"/>
  </p:sldMasterIdLst>
  <p:notesMasterIdLst>
    <p:notesMasterId r:id="rId13"/>
  </p:notesMasterIdLst>
  <p:sldIdLst>
    <p:sldId id="6192" r:id="rId7"/>
    <p:sldId id="6199" r:id="rId8"/>
    <p:sldId id="6197" r:id="rId9"/>
    <p:sldId id="6202" r:id="rId10"/>
    <p:sldId id="6203" r:id="rId11"/>
    <p:sldId id="619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164FD-B2FF-4D68-A809-8511FA6D9673}" v="139" dt="2024-05-13T09:34:02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6A3D-99AF-4181-843C-4A04FF7EC42B}" type="datetimeFigureOut">
              <a:rPr lang="fi-FI" smtClean="0"/>
              <a:t>13.5.2024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943BB-2FB6-4457-88B9-CC50349305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0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14D61-3831-460C-BF93-A742821404E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4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27D96-4DF9-5414-B8B5-8EE7E3FA2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65CA958-3DFB-AE92-9FBF-BD2E7A6FD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5937785-A1D9-E416-1787-D7B2DF396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F2B4A9-A0A1-CBA0-0FCE-748A0F0E9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14D61-3831-460C-BF93-A742821404E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2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27D96-4DF9-5414-B8B5-8EE7E3FA2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65CA958-3DFB-AE92-9FBF-BD2E7A6FD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5937785-A1D9-E416-1787-D7B2DF396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F2B4A9-A0A1-CBA0-0FCE-748A0F0E9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14D61-3831-460C-BF93-A742821404E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7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6587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6301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2008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74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3101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2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10.10.2022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 Nykänen</a:t>
            </a:r>
          </a:p>
        </p:txBody>
      </p:sp>
    </p:spTree>
    <p:extLst>
      <p:ext uri="{BB962C8B-B14F-4D97-AF65-F5344CB8AC3E}">
        <p14:creationId xmlns:p14="http://schemas.microsoft.com/office/powerpoint/2010/main" val="37386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8869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Ari Koski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00670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6650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8375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5285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8988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0762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5799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464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9025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7942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0187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612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23254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1646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732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6944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9339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8157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694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2211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45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59706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989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512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815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8743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28487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0109" y="742720"/>
            <a:ext cx="9431782" cy="2852737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fi-FI" noProof="0"/>
              <a:t>JTF-rahoituksesta vauhtia vesistökunnostuksiin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259C7-C2DC-45A0-B2A9-EB7C1ABEB1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Pikkuselän lintuvesikunnostuksellinen ruoppaus, Alavus 2024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80446F8-BC13-44CA-99B8-CBD1404B95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Belinda Mäki, Etelä-Pohjanmaan ELY-keskus</a:t>
            </a:r>
          </a:p>
        </p:txBody>
      </p:sp>
    </p:spTree>
    <p:extLst>
      <p:ext uri="{BB962C8B-B14F-4D97-AF65-F5344CB8AC3E}">
        <p14:creationId xmlns:p14="http://schemas.microsoft.com/office/powerpoint/2010/main" val="3898964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6C5FA4F7-EB9C-9F4C-85BF-D6DBE33605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77F7B4A0-EF2A-9147-9185-78343B8EC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1098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4637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25277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31159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35118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10773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638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6237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0373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4312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88606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3401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41353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2933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33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98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E1EB0E-1041-2B4E-5E69-B51347EE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74969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D710E-2CD1-D951-106F-CCBA3D87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4321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32BEB-604D-1141-FDD1-29FCB77F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6085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103446" y="2084238"/>
            <a:ext cx="1037692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10320469" y="6356351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35361" y="6357939"/>
            <a:ext cx="847724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71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202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777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82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E36BCD2-351E-4146-92AC-C038F550E9A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188" y="5894173"/>
            <a:ext cx="2476593" cy="8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40694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D1E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po.fi/fi/etela-pohjanma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hatpintaan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ri.koski@ely-keskus.f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9EE7F-2D5D-C22A-542F-6F4EAEC52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/>
              <a:t>Turvetuotantoalueiden alapuolisten vesistöjen</a:t>
            </a:r>
            <a:br>
              <a:rPr lang="fi-FI" sz="6000"/>
            </a:br>
            <a:r>
              <a:rPr lang="fi-FI" sz="6000"/>
              <a:t>kunnostukset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B9D2DED-F5FC-224C-1572-5FF20EABC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err="1"/>
              <a:t>POHjaneva</a:t>
            </a:r>
            <a:r>
              <a:rPr lang="fi-FI"/>
              <a:t> – vauhtia pohjalaismaakuntien </a:t>
            </a:r>
            <a:r>
              <a:rPr lang="fi-FI" err="1"/>
              <a:t>jtf</a:t>
            </a:r>
            <a:r>
              <a:rPr lang="fi-FI"/>
              <a:t>-ennallistamisiin</a:t>
            </a:r>
          </a:p>
        </p:txBody>
      </p:sp>
    </p:spTree>
    <p:extLst>
      <p:ext uri="{BB962C8B-B14F-4D97-AF65-F5344CB8AC3E}">
        <p14:creationId xmlns:p14="http://schemas.microsoft.com/office/powerpoint/2010/main" val="169444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BA0985-2F8D-9AC5-96CD-8E865388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r>
              <a:rPr lang="fi-FI" sz="3700" b="1"/>
              <a:t>PohjaNeva - Vauhtia pohjalaismaakuntien JTF-ennallistamisiin</a:t>
            </a:r>
            <a:endParaRPr lang="fi-FI" sz="3700"/>
          </a:p>
        </p:txBody>
      </p:sp>
      <p:pic>
        <p:nvPicPr>
          <p:cNvPr id="5" name="Kuva 4" descr="Turvetuotannosta poistunut alue">
            <a:extLst>
              <a:ext uri="{FF2B5EF4-FFF2-40B4-BE49-F238E27FC236}">
                <a16:creationId xmlns:a16="http://schemas.microsoft.com/office/drawing/2014/main" id="{6B9DAA5F-84BC-AA66-3CC2-0F2CEDB50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86786"/>
            <a:ext cx="4889066" cy="3645334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1E6B0C-1146-0E76-76EF-EB8C1A8470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/>
              <a:t>Hankkeen toteuttaja Etelä-Pohjanmaan ELY-keskus, rahoitus JTF-rahastosta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/>
              <a:t>Hankeaika </a:t>
            </a:r>
            <a:r>
              <a:rPr lang="fi-FI" b="1"/>
              <a:t>1.1.2024 - 30.6.2026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/>
              <a:t>Projektipäällikkö </a:t>
            </a:r>
            <a:r>
              <a:rPr lang="fi-FI" b="1"/>
              <a:t>Ari Koski</a:t>
            </a:r>
            <a:r>
              <a:rPr lang="fi-FI"/>
              <a:t>, suunnittelija </a:t>
            </a:r>
            <a:r>
              <a:rPr lang="fi-FI" b="1"/>
              <a:t>Viivi Kuusisto</a:t>
            </a:r>
            <a:r>
              <a:rPr lang="fi-FI"/>
              <a:t> ja viestinnän asiantuntija </a:t>
            </a:r>
            <a:r>
              <a:rPr lang="fi-FI" b="1"/>
              <a:t>Emilia Tuomikoski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/>
              <a:t>Hanke edistää Etelä-Pohjanmaan ELY-keskuksen alueella sijaitsevien turvetuotantoalueiden ennallistamista sekä turvetuotannon kuormittamien vesistöjen kunnostuksia</a:t>
            </a:r>
          </a:p>
        </p:txBody>
      </p:sp>
    </p:spTree>
    <p:extLst>
      <p:ext uri="{BB962C8B-B14F-4D97-AF65-F5344CB8AC3E}">
        <p14:creationId xmlns:p14="http://schemas.microsoft.com/office/powerpoint/2010/main" val="121307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9A8A-C639-6860-2C51-957E7A84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4CE044-7F9A-E28D-F845-B288D9C8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8125"/>
            <a:ext cx="11595100" cy="624431"/>
          </a:xfrm>
        </p:spPr>
        <p:txBody>
          <a:bodyPr/>
          <a:lstStyle/>
          <a:p>
            <a:r>
              <a:rPr lang="fi-FI" sz="2800" b="1"/>
              <a:t>Vesistökunnostukset JTF-rahoituksella</a:t>
            </a:r>
            <a:endParaRPr lang="fi-FI" sz="2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EFE73C-98B7-719F-6F4F-8843B584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24125"/>
            <a:ext cx="6877246" cy="4173954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ea typeface="Tahoma"/>
                <a:cs typeface="Tahoma"/>
              </a:rPr>
              <a:t>JTF-</a:t>
            </a:r>
            <a:r>
              <a:rPr lang="en-US" b="0" i="0" err="1">
                <a:solidFill>
                  <a:srgbClr val="000000"/>
                </a:solidFill>
                <a:effectLst/>
                <a:ea typeface="Tahoma"/>
                <a:cs typeface="Tahoma"/>
              </a:rPr>
              <a:t>rahoituksella</a:t>
            </a:r>
            <a:r>
              <a:rPr lang="en-US" b="0" i="0">
                <a:solidFill>
                  <a:srgbClr val="000000"/>
                </a:solidFill>
                <a:effectLst/>
                <a:ea typeface="Tahoma"/>
                <a:cs typeface="Tahoma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ea typeface="Tahoma"/>
                <a:cs typeface="Tahoma"/>
              </a:rPr>
              <a:t>tuettava</a:t>
            </a:r>
            <a:r>
              <a:rPr lang="en-US" b="0" i="0">
                <a:solidFill>
                  <a:srgbClr val="000000"/>
                </a:solidFill>
                <a:effectLst/>
                <a:ea typeface="Tahoma"/>
                <a:cs typeface="Tahoma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ea typeface="Tahoma"/>
                <a:cs typeface="Tahoma"/>
              </a:rPr>
              <a:t>toiminta</a:t>
            </a:r>
            <a:r>
              <a:rPr lang="en-US" b="0" i="0">
                <a:solidFill>
                  <a:srgbClr val="000000"/>
                </a:solidFill>
                <a:effectLst/>
                <a:ea typeface="Tahoma"/>
                <a:cs typeface="Tahoma"/>
              </a:rPr>
              <a:t> </a:t>
            </a:r>
            <a:r>
              <a:rPr lang="fi-FI" b="0" i="0">
                <a:solidFill>
                  <a:srgbClr val="000000"/>
                </a:solidFill>
                <a:effectLst/>
                <a:ea typeface="Tahoma"/>
                <a:cs typeface="Tahoma"/>
              </a:rPr>
              <a:t>kattaa myös turvetuotannosta poistuvien soiden yhteydessä olevat vesistöalueet, mikäli niiden kunnostamisen tarve liittyy turvetuotannon loppumiseen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Vesistökunnostuksella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korjataan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turvetuotannosta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aiheutuneita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vaikutuksia</a:t>
            </a:r>
            <a:endParaRPr lang="en-US">
              <a:solidFill>
                <a:srgbClr val="000000"/>
              </a:solidFill>
              <a:ea typeface="Tahoma"/>
              <a:cs typeface="Tahoma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Turvetuotannon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kuormitus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tulee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olla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vähentynyt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,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jolloin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kunnostuksella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pysyvämpi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vaikutus</a:t>
            </a:r>
            <a:endParaRPr lang="en-US">
              <a:solidFill>
                <a:srgbClr val="000000"/>
              </a:solidFill>
              <a:ea typeface="Tahoma"/>
              <a:cs typeface="Tahoma"/>
            </a:endParaRPr>
          </a:p>
          <a:p>
            <a:pPr fontAlgn="base"/>
            <a:r>
              <a:rPr lang="en-US">
                <a:solidFill>
                  <a:srgbClr val="000000"/>
                </a:solidFill>
                <a:ea typeface="Tahoma"/>
                <a:cs typeface="Tahoma"/>
                <a:hlinkClick r:id="rId3"/>
              </a:rPr>
              <a:t>Vesienhoidon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  <a:hlinkClick r:id="rId3"/>
              </a:rPr>
              <a:t>toimenpideohjelmassa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on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tunnistettu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vesistöihin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kohdistuvat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paineet</a:t>
            </a:r>
            <a:endParaRPr lang="en-US">
              <a:solidFill>
                <a:srgbClr val="000000"/>
              </a:solidFill>
              <a:ea typeface="Tahoma"/>
              <a:cs typeface="Tahoma"/>
            </a:endParaRPr>
          </a:p>
          <a:p>
            <a:pPr fontAlgn="base"/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Tuki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kunnostushankkeissa</a:t>
            </a:r>
            <a:r>
              <a:rPr lang="en-US">
                <a:solidFill>
                  <a:srgbClr val="000000"/>
                </a:solidFill>
                <a:ea typeface="Tahoma"/>
                <a:cs typeface="Tahoma"/>
              </a:rPr>
              <a:t> 80 </a:t>
            </a:r>
            <a:r>
              <a:rPr lang="en-US" err="1">
                <a:solidFill>
                  <a:srgbClr val="000000"/>
                </a:solidFill>
                <a:ea typeface="Tahoma"/>
                <a:cs typeface="Tahoma"/>
              </a:rPr>
              <a:t>prosenttia</a:t>
            </a:r>
            <a:endParaRPr lang="en-US">
              <a:solidFill>
                <a:srgbClr val="000000"/>
              </a:solidFill>
              <a:ea typeface="Tahoma"/>
              <a:cs typeface="Tahoma"/>
            </a:endParaRPr>
          </a:p>
        </p:txBody>
      </p:sp>
      <p:pic>
        <p:nvPicPr>
          <p:cNvPr id="6" name="Kuva 5" descr="Pistekuormittajat Etelä-Pohjanmaan ELY-keskuksen toimenpideohjelma-alueella">
            <a:extLst>
              <a:ext uri="{FF2B5EF4-FFF2-40B4-BE49-F238E27FC236}">
                <a16:creationId xmlns:a16="http://schemas.microsoft.com/office/drawing/2014/main" id="{BFF5D1A3-0721-4A4A-B61C-11F19D426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346" y="0"/>
            <a:ext cx="4895654" cy="589828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EAD8FC0-EAE5-78C9-13C5-D9B63836EE2B}"/>
              </a:ext>
            </a:extLst>
          </p:cNvPr>
          <p:cNvSpPr txBox="1"/>
          <p:nvPr/>
        </p:nvSpPr>
        <p:spPr>
          <a:xfrm>
            <a:off x="238950" y="5382738"/>
            <a:ext cx="74485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Kuvan lähde: Vesienhoidon toimenpideohjelma 2022–2027.</a:t>
            </a:r>
          </a:p>
          <a:p>
            <a:pPr algn="l"/>
            <a:r>
              <a:rPr lang="fi-FI" sz="1400"/>
              <a:t>Etelä-Pohjanmaa, Pohjanmaa ja Keski-Pohjanmaa. Raportteja 41/2022.</a:t>
            </a:r>
          </a:p>
        </p:txBody>
      </p:sp>
    </p:spTree>
    <p:extLst>
      <p:ext uri="{BB962C8B-B14F-4D97-AF65-F5344CB8AC3E}">
        <p14:creationId xmlns:p14="http://schemas.microsoft.com/office/powerpoint/2010/main" val="236559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9A8A-C639-6860-2C51-957E7A84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4CE044-7F9A-E28D-F845-B288D9C8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 anchor="b">
            <a:normAutofit/>
          </a:bodyPr>
          <a:lstStyle/>
          <a:p>
            <a:r>
              <a:rPr lang="fi-FI" sz="3400" b="1"/>
              <a:t>Vesistökunnostukset käytännössä</a:t>
            </a:r>
            <a:endParaRPr lang="fi-FI" sz="3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EFE73C-98B7-719F-6F4F-8843B584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5678010" cy="3645334"/>
          </a:xfrm>
        </p:spPr>
        <p:txBody>
          <a:bodyPr vert="horz" lIns="0" tIns="0" rIns="0" bIns="0" rtlCol="0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dirty="0" err="1"/>
              <a:t>Turvetuotannon</a:t>
            </a:r>
            <a:r>
              <a:rPr lang="en-US" sz="2400" dirty="0"/>
              <a:t> </a:t>
            </a:r>
            <a:r>
              <a:rPr lang="en-US" sz="2400" dirty="0" err="1"/>
              <a:t>vaikutusalueilla</a:t>
            </a:r>
            <a:r>
              <a:rPr lang="en-US" sz="2400" dirty="0"/>
              <a:t> </a:t>
            </a:r>
            <a:r>
              <a:rPr lang="en-US" sz="2400" dirty="0" err="1"/>
              <a:t>olevia</a:t>
            </a:r>
            <a:r>
              <a:rPr lang="en-US" sz="2400" dirty="0"/>
              <a:t> </a:t>
            </a:r>
            <a:r>
              <a:rPr lang="en-US" sz="2400" dirty="0" err="1"/>
              <a:t>vesistöjä</a:t>
            </a:r>
            <a:r>
              <a:rPr lang="en-US" sz="2400" dirty="0"/>
              <a:t> </a:t>
            </a:r>
            <a:r>
              <a:rPr lang="en-US" sz="2400" dirty="0" err="1"/>
              <a:t>voidan</a:t>
            </a:r>
            <a:r>
              <a:rPr lang="en-US" sz="2400" dirty="0"/>
              <a:t> </a:t>
            </a:r>
            <a:r>
              <a:rPr lang="en-US" sz="2400" dirty="0" err="1"/>
              <a:t>kunnostaa</a:t>
            </a:r>
            <a:r>
              <a:rPr lang="en-US" sz="2400" dirty="0"/>
              <a:t> </a:t>
            </a:r>
            <a:r>
              <a:rPr lang="en-US" sz="2400" dirty="0" err="1"/>
              <a:t>esimerkiksi</a:t>
            </a:r>
            <a:endParaRPr lang="en-US" sz="24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 err="1"/>
              <a:t>ravintoketjukunnostuksilla</a:t>
            </a:r>
            <a:endParaRPr lang="en-US" sz="20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 err="1"/>
              <a:t>ruoppauksilla</a:t>
            </a:r>
            <a:endParaRPr lang="en-US" sz="20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 err="1"/>
              <a:t>niitoilla</a:t>
            </a:r>
            <a:endParaRPr lang="en-US" sz="20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 err="1"/>
              <a:t>vedenpinnan</a:t>
            </a:r>
            <a:r>
              <a:rPr lang="en-US" sz="2000" dirty="0"/>
              <a:t> </a:t>
            </a:r>
            <a:r>
              <a:rPr lang="en-US" sz="2000" dirty="0" err="1"/>
              <a:t>nostoilla</a:t>
            </a:r>
            <a:endParaRPr lang="en-US" sz="20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 err="1"/>
              <a:t>virtavesikunnostuksilla</a:t>
            </a:r>
            <a:endParaRPr lang="en-US" sz="2000" dirty="0"/>
          </a:p>
          <a:p>
            <a:pPr fontAlgn="base"/>
            <a:r>
              <a:rPr lang="en-US" sz="2200" dirty="0" err="1"/>
              <a:t>Vesilain</a:t>
            </a:r>
            <a:r>
              <a:rPr lang="en-US" sz="2200" dirty="0"/>
              <a:t> </a:t>
            </a:r>
            <a:r>
              <a:rPr lang="en-US" sz="2200" dirty="0" err="1"/>
              <a:t>mukainen</a:t>
            </a:r>
            <a:r>
              <a:rPr lang="en-US" sz="2200" dirty="0"/>
              <a:t> </a:t>
            </a:r>
            <a:r>
              <a:rPr lang="en-US" sz="2200" dirty="0" err="1"/>
              <a:t>luvantarve</a:t>
            </a:r>
            <a:r>
              <a:rPr lang="en-US" sz="2200" dirty="0"/>
              <a:t> </a:t>
            </a:r>
            <a:r>
              <a:rPr lang="en-US" sz="2200" dirty="0" err="1"/>
              <a:t>selvitettävä</a:t>
            </a:r>
            <a:r>
              <a:rPr lang="en-US" sz="2200" dirty="0"/>
              <a:t> ELY-</a:t>
            </a:r>
            <a:r>
              <a:rPr lang="en-US" sz="2200" dirty="0" err="1"/>
              <a:t>keskuksesta</a:t>
            </a:r>
            <a:endParaRPr lang="en-US" sz="2200" dirty="0"/>
          </a:p>
          <a:p>
            <a:pPr fontAlgn="base"/>
            <a:r>
              <a:rPr lang="en-US" sz="2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Muitakin</a:t>
            </a:r>
            <a:r>
              <a:rPr lang="en-US" sz="2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rahoitusmahdollisuuksia</a:t>
            </a:r>
            <a:r>
              <a:rPr lang="en-US" sz="2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on, </a:t>
            </a:r>
            <a:r>
              <a:rPr lang="en-US" sz="2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lisätietoa</a:t>
            </a:r>
            <a:r>
              <a:rPr lang="en-US" sz="2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3"/>
              </a:rPr>
              <a:t>Rahat </a:t>
            </a:r>
            <a:r>
              <a:rPr lang="en-US" sz="2200" dirty="0" err="1">
                <a:solidFill>
                  <a:srgbClr val="000000"/>
                </a:solidFill>
                <a:latin typeface="Tahoma"/>
                <a:ea typeface="Tahoma"/>
                <a:cs typeface="Tahoma"/>
                <a:hlinkClick r:id="rId3"/>
              </a:rPr>
              <a:t>pintaan</a:t>
            </a:r>
            <a:r>
              <a:rPr lang="en-US" sz="2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-</a:t>
            </a:r>
            <a:r>
              <a:rPr lang="en-US" sz="22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sivustolta</a:t>
            </a:r>
            <a:endParaRPr lang="en-US" sz="1700" dirty="0"/>
          </a:p>
          <a:p>
            <a:pPr lvl="1" fontAlgn="base"/>
            <a:endParaRPr lang="en-US" sz="2000" dirty="0"/>
          </a:p>
          <a:p>
            <a:pPr lvl="1" fontAlgn="base"/>
            <a:endParaRPr lang="en-US" sz="2000" dirty="0"/>
          </a:p>
        </p:txBody>
      </p:sp>
      <p:pic>
        <p:nvPicPr>
          <p:cNvPr id="4" name="Kuva 3" descr="Puro, jossa kolme ihmistä tekemässä kunnostusta">
            <a:extLst>
              <a:ext uri="{FF2B5EF4-FFF2-40B4-BE49-F238E27FC236}">
                <a16:creationId xmlns:a16="http://schemas.microsoft.com/office/drawing/2014/main" id="{21B87F4E-933D-F6C6-A9DC-6732E8840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688" y="0"/>
            <a:ext cx="3933112" cy="589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08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263127A-69FD-4334-8A95-D1F5152D32E2}"/>
              </a:ext>
            </a:extLst>
          </p:cNvPr>
          <p:cNvSpPr txBox="1">
            <a:spLocks/>
          </p:cNvSpPr>
          <p:nvPr/>
        </p:nvSpPr>
        <p:spPr>
          <a:xfrm>
            <a:off x="278423" y="408372"/>
            <a:ext cx="9966408" cy="4616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err="1"/>
              <a:t>Esimerkki</a:t>
            </a:r>
            <a:r>
              <a:rPr lang="en-US" sz="3200"/>
              <a:t>: </a:t>
            </a:r>
            <a:r>
              <a:rPr lang="en-US" sz="3200" err="1"/>
              <a:t>Suomen</a:t>
            </a:r>
            <a:r>
              <a:rPr lang="en-US" sz="3200"/>
              <a:t> </a:t>
            </a:r>
            <a:r>
              <a:rPr lang="en-US" sz="3200" err="1"/>
              <a:t>suurin</a:t>
            </a:r>
            <a:r>
              <a:rPr lang="en-US" sz="3200"/>
              <a:t> </a:t>
            </a:r>
            <a:r>
              <a:rPr lang="en-US" sz="3200" err="1"/>
              <a:t>lintuvesikunnostus</a:t>
            </a:r>
            <a:endParaRPr lang="fi-FI" sz="320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A5171A5-C8D6-4536-9589-4BE929F7D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234" y="1247408"/>
            <a:ext cx="5505364" cy="4611854"/>
          </a:xfrm>
        </p:spPr>
        <p:txBody>
          <a:bodyPr/>
          <a:lstStyle/>
          <a:p>
            <a:endParaRPr lang="fi-FI" sz="1800" dirty="0"/>
          </a:p>
          <a:p>
            <a:r>
              <a:rPr lang="fi-FI" sz="1800" dirty="0"/>
              <a:t>Kuivasjärvi, Alavus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Lintuvesiensuojeluohjelman kohde vuodesta 1982</a:t>
            </a:r>
            <a:r>
              <a:rPr lang="en-US" sz="1800" b="0" i="0" dirty="0">
                <a:solidFill>
                  <a:srgbClr val="808080"/>
                </a:solidFill>
                <a:effectLst/>
              </a:rPr>
              <a:t>​</a:t>
            </a:r>
            <a:endParaRPr lang="en-US" sz="1800" dirty="0">
              <a:solidFill>
                <a:srgbClr val="808080"/>
              </a:solidFill>
            </a:endParaRPr>
          </a:p>
          <a:p>
            <a:pPr marL="457200" lvl="1" indent="0" fontAlgn="base">
              <a:buNone/>
            </a:pPr>
            <a:r>
              <a:rPr lang="en-US" sz="1200" b="0" i="0" u="none" strike="noStrike" dirty="0">
                <a:effectLst/>
                <a:sym typeface="Wingdings" panose="05000000000000000000" pitchFamily="2" charset="2"/>
              </a:rPr>
              <a:t> </a:t>
            </a:r>
            <a:r>
              <a:rPr lang="fi-FI" sz="1400" dirty="0">
                <a:solidFill>
                  <a:srgbClr val="000000"/>
                </a:solidFill>
                <a:sym typeface="Wingdings" panose="05000000000000000000" pitchFamily="2" charset="2"/>
              </a:rPr>
              <a:t>l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</a:rPr>
              <a:t>aajalla alueella ainoa rehevä lintujärv</a:t>
            </a:r>
            <a:r>
              <a:rPr lang="fi-FI" sz="1400" dirty="0">
                <a:solidFill>
                  <a:srgbClr val="000000"/>
                </a:solidFill>
              </a:rPr>
              <a:t>i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Natura 2000 –verkoston kohde, suojeltu lintujen ja luontotyyppien vuoksi</a:t>
            </a:r>
            <a:r>
              <a:rPr lang="en-US" sz="1800" b="0" i="0" dirty="0">
                <a:solidFill>
                  <a:srgbClr val="80808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 err="1"/>
              <a:t>Kuivasjärven</a:t>
            </a:r>
            <a:r>
              <a:rPr lang="en-US" sz="1800" dirty="0"/>
              <a:t> </a:t>
            </a:r>
            <a:r>
              <a:rPr lang="en-US" sz="1800" dirty="0" err="1"/>
              <a:t>Pikkuselän</a:t>
            </a:r>
            <a:r>
              <a:rPr lang="en-US" sz="1800" dirty="0"/>
              <a:t> </a:t>
            </a:r>
            <a:r>
              <a:rPr lang="en-US" sz="1800" dirty="0" err="1"/>
              <a:t>lintuvesikunnostus</a:t>
            </a:r>
            <a:r>
              <a:rPr lang="en-US" sz="1800" dirty="0"/>
              <a:t>, ELY-</a:t>
            </a:r>
            <a:r>
              <a:rPr lang="en-US" sz="1800" dirty="0" err="1"/>
              <a:t>keskuksen</a:t>
            </a:r>
            <a:r>
              <a:rPr lang="en-US" sz="1800" dirty="0"/>
              <a:t> </a:t>
            </a:r>
            <a:r>
              <a:rPr lang="en-US" sz="1800" dirty="0" err="1"/>
              <a:t>toteuttama</a:t>
            </a:r>
            <a:r>
              <a:rPr lang="en-US" sz="1800" dirty="0"/>
              <a:t> JTF-</a:t>
            </a:r>
            <a:r>
              <a:rPr lang="en-US" sz="1800" dirty="0" err="1"/>
              <a:t>hanke</a:t>
            </a:r>
            <a:endParaRPr lang="en-US" sz="1800" b="0" i="0" dirty="0">
              <a:effectLst/>
            </a:endParaRPr>
          </a:p>
          <a:p>
            <a:r>
              <a:rPr lang="fi-FI" sz="1800" dirty="0"/>
              <a:t>Toimenpideala 7,2 ha, n. </a:t>
            </a:r>
            <a:r>
              <a:rPr lang="fi-FI" sz="1800" b="1" dirty="0"/>
              <a:t>72 000 m</a:t>
            </a:r>
            <a:r>
              <a:rPr lang="fi-FI" sz="1800" b="1" baseline="30000" dirty="0"/>
              <a:t>3 </a:t>
            </a:r>
            <a:endParaRPr lang="fi-FI" sz="1800" dirty="0"/>
          </a:p>
          <a:p>
            <a:r>
              <a:rPr lang="fi-FI" sz="1800" dirty="0"/>
              <a:t>Allikoita ja kanavia, leveys 20-50 m, syvyys n. 1 m</a:t>
            </a:r>
          </a:p>
          <a:p>
            <a:r>
              <a:rPr lang="fi-FI" sz="1800" dirty="0"/>
              <a:t>Ruoppaus toteutettiin talvella 2024 jäältä käsin</a:t>
            </a:r>
          </a:p>
          <a:p>
            <a:r>
              <a:rPr lang="fi-FI" sz="1800" dirty="0"/>
              <a:t>Massojen läjitys Pikkuselän länsipuolisille pelloille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632F8FF-226A-9461-45D5-7AD7754008E8}"/>
              </a:ext>
            </a:extLst>
          </p:cNvPr>
          <p:cNvSpPr txBox="1"/>
          <p:nvPr/>
        </p:nvSpPr>
        <p:spPr>
          <a:xfrm>
            <a:off x="3923932" y="3244333"/>
            <a:ext cx="1828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>
                <a:solidFill>
                  <a:schemeClr val="bg1"/>
                </a:solidFill>
              </a:rPr>
              <a:t>Ilmakuva 2023 (MML)</a:t>
            </a:r>
          </a:p>
        </p:txBody>
      </p:sp>
      <p:pic>
        <p:nvPicPr>
          <p:cNvPr id="3" name="Kuva 2" descr="Kaivinkoneet ruoppaavat Pikkuselkää jään päältä">
            <a:extLst>
              <a:ext uri="{FF2B5EF4-FFF2-40B4-BE49-F238E27FC236}">
                <a16:creationId xmlns:a16="http://schemas.microsoft.com/office/drawing/2014/main" id="{7BFF8097-E372-76F5-1525-4706C97DC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02" y="1413768"/>
            <a:ext cx="6042653" cy="403046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67A2E5C-FCCB-1C71-87C0-B9D8FF2D6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394" y="138099"/>
            <a:ext cx="1834204" cy="184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466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1C61A2-8E2E-B174-18AC-9D754A7A7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/>
              <a:t>Kiitos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BD7FBFCB-390A-2FF4-A6A6-5A7827EE4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/>
              <a:t>PohjaNeva-hankkeen projektipäällikkö</a:t>
            </a:r>
          </a:p>
          <a:p>
            <a:r>
              <a:rPr lang="fi-FI" sz="1800"/>
              <a:t>Ari Koski, puh </a:t>
            </a:r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0295 027 350, </a:t>
            </a:r>
            <a:r>
              <a:rPr lang="fi-FI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ari.koski@ely-keskus.fi</a:t>
            </a:r>
            <a:endParaRPr lang="fi-FI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9657195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2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3.xml><?xml version="1.0" encoding="utf-8"?>
<a:theme xmlns:a="http://schemas.openxmlformats.org/drawingml/2006/main" name="JTF_teema 1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TF_teema 1" id="{40385FBE-7581-466E-8D4A-0F280AD79D6A}" vid="{E98F24F7-F559-4E39-9E34-5875F76A4732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209877-8f5f-4520-b93a-b6dbea47501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515673B5878F46A6E28F50AC882112" ma:contentTypeVersion="13" ma:contentTypeDescription="Luo uusi asiakirja." ma:contentTypeScope="" ma:versionID="34c6a79d33d10b566c4129485108bf24">
  <xsd:schema xmlns:xsd="http://www.w3.org/2001/XMLSchema" xmlns:xs="http://www.w3.org/2001/XMLSchema" xmlns:p="http://schemas.microsoft.com/office/2006/metadata/properties" xmlns:ns2="ad209877-8f5f-4520-b93a-b6dbea475012" xmlns:ns3="470ac867-6528-4b56-a375-2747123c2393" targetNamespace="http://schemas.microsoft.com/office/2006/metadata/properties" ma:root="true" ma:fieldsID="a098b435182784ac9bc7db572041736c" ns2:_="" ns3:_="">
    <xsd:import namespace="ad209877-8f5f-4520-b93a-b6dbea475012"/>
    <xsd:import namespace="470ac867-6528-4b56-a375-2747123c23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09877-8f5f-4520-b93a-b6dbea475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ac867-6528-4b56-a375-2747123c2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3F9468-CDDE-4C06-87A3-7D6C3547DCD6}">
  <ds:schemaRefs>
    <ds:schemaRef ds:uri="ad209877-8f5f-4520-b93a-b6dbea4750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7D1963-9675-4759-AB4F-A6B5B98C3F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846D4-532C-475E-8436-9C7FA60E915B}">
  <ds:schemaRefs>
    <ds:schemaRef ds:uri="470ac867-6528-4b56-a375-2747123c2393"/>
    <ds:schemaRef ds:uri="ad209877-8f5f-4520-b93a-b6dbea4750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241</Words>
  <Application>Microsoft Office PowerPoint</Application>
  <PresentationFormat>Laajakuva</PresentationFormat>
  <Paragraphs>42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System Font Regular</vt:lpstr>
      <vt:lpstr>Tahoma</vt:lpstr>
      <vt:lpstr>Wingdings</vt:lpstr>
      <vt:lpstr>2_Office-teema</vt:lpstr>
      <vt:lpstr>ely_new2021</vt:lpstr>
      <vt:lpstr>JTF_teema 1</vt:lpstr>
      <vt:lpstr>Turvetuotantoalueiden alapuolisten vesistöjen kunnostukset</vt:lpstr>
      <vt:lpstr>PohjaNeva - Vauhtia pohjalaismaakuntien JTF-ennallistamisiin</vt:lpstr>
      <vt:lpstr>Vesistökunnostukset JTF-rahoituksella</vt:lpstr>
      <vt:lpstr>Vesistökunnostukset käytännössä</vt:lpstr>
      <vt:lpstr>PowerPoint-esitys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NEVALA - Turvetuotantoalueiden ennallistamisen selvitystä ja neuvontaa Keski-Suomen, Satakunnan ja Pirkanmaan maakunnissa 901738</dc:title>
  <dc:creator>Nummi Janne (ELY)</dc:creator>
  <cp:lastModifiedBy>Jylhä Paula (LUKE)</cp:lastModifiedBy>
  <cp:revision>2</cp:revision>
  <dcterms:created xsi:type="dcterms:W3CDTF">2023-09-25T08:56:15Z</dcterms:created>
  <dcterms:modified xsi:type="dcterms:W3CDTF">2024-05-13T09:47:57Z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0x010100BC515673B5878F46A6E28F50AC882112</vt:lpwstr>
  </property>
  <property fmtid="{D5CDD505-2E9C-101B-9397-08002B2CF9AE}" pid="3" name="MediaServiceImageTags">
    <vt:lpwstr/>
  </property>
</Properties>
</file>