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7" r:id="rId5"/>
    <p:sldMasterId id="2147483709" r:id="rId6"/>
  </p:sldMasterIdLst>
  <p:notesMasterIdLst>
    <p:notesMasterId r:id="rId13"/>
  </p:notesMasterIdLst>
  <p:sldIdLst>
    <p:sldId id="6192" r:id="rId7"/>
    <p:sldId id="6199" r:id="rId8"/>
    <p:sldId id="6197" r:id="rId9"/>
    <p:sldId id="6202" r:id="rId10"/>
    <p:sldId id="6203" r:id="rId11"/>
    <p:sldId id="6194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164FD-B2FF-4D68-A809-8511FA6D9673}" v="139" dt="2024-05-13T09:34:02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36A3D-99AF-4181-843C-4A04FF7EC42B}" type="datetimeFigureOut">
              <a:rPr lang="fi-FI" smtClean="0"/>
              <a:t>13.5.2024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943BB-2FB6-4457-88B9-CC503493054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60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214D61-3831-460C-BF93-A742821404EA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847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27D96-4DF9-5414-B8B5-8EE7E3FA2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65CA958-3DFB-AE92-9FBF-BD2E7A6FD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5937785-A1D9-E416-1787-D7B2DF396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EF2B4A9-A0A1-CBA0-0FCE-748A0F0E9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214D61-3831-460C-BF93-A742821404EA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52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27D96-4DF9-5414-B8B5-8EE7E3FA2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65CA958-3DFB-AE92-9FBF-BD2E7A6FD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5937785-A1D9-E416-1787-D7B2DF396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EF2B4A9-A0A1-CBA0-0FCE-748A0F0E9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214D61-3831-460C-BF93-A742821404EA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97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5D100CF-BE2E-9D42-9DFA-07F68F907E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E5FF0748-A3B1-8241-ADBD-A3017D48D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06587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16301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16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4925B0-A7C3-443B-83E9-526A2BE64B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20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820082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744" y="758762"/>
            <a:ext cx="9431782" cy="285273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BEED2-7281-4966-AB72-5E594107A5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9536" y="419184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F2496A5-3E1B-4BA1-B42F-6D9B3BBB98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89536" y="456025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740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" y="365125"/>
            <a:ext cx="10663428" cy="626999"/>
          </a:xfrm>
        </p:spPr>
        <p:txBody>
          <a:bodyPr/>
          <a:lstStyle>
            <a:lvl1pPr>
              <a:defRPr b="0"/>
            </a:lvl1pPr>
          </a:lstStyle>
          <a:p>
            <a:r>
              <a:rPr lang="fi-FI" noProof="0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31019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7243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userDrawn="1">
  <p:cSld name="1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4B3679A-A389-400D-A744-C43C227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EF9C706D-5C6A-42FA-B522-02CB8028F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08CEC9F-7456-473A-8F4A-6918F37BC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10.10.2022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9A5411A7-57B3-491D-9820-EBA16DCC4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Mari Nykänen</a:t>
            </a:r>
          </a:p>
        </p:txBody>
      </p:sp>
    </p:spTree>
    <p:extLst>
      <p:ext uri="{BB962C8B-B14F-4D97-AF65-F5344CB8AC3E}">
        <p14:creationId xmlns:p14="http://schemas.microsoft.com/office/powerpoint/2010/main" val="37386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 2" userDrawn="1">
  <p:cSld name="Sisältö kaarevalla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065E56D1-9BA4-4424-AA13-FA7AB947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889983E-086F-483E-ACC1-0D3B42D4E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C519B920-C56F-4E32-B399-E7C752AC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88691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AF5ED276-0204-40E6-B3D6-A29A0811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510394"/>
            <a:ext cx="11834341" cy="3159498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  <a:gd name="connsiteX0" fmla="*/ 0 w 10000"/>
              <a:gd name="connsiteY0" fmla="*/ 4445 h 10553"/>
              <a:gd name="connsiteX1" fmla="*/ 0 w 10000"/>
              <a:gd name="connsiteY1" fmla="*/ 10553 h 10553"/>
              <a:gd name="connsiteX2" fmla="*/ 4985 w 10000"/>
              <a:gd name="connsiteY2" fmla="*/ 5425 h 10553"/>
              <a:gd name="connsiteX3" fmla="*/ 10000 w 10000"/>
              <a:gd name="connsiteY3" fmla="*/ 5419 h 10553"/>
              <a:gd name="connsiteX4" fmla="*/ 10000 w 10000"/>
              <a:gd name="connsiteY4" fmla="*/ 553 h 10553"/>
              <a:gd name="connsiteX5" fmla="*/ 4601 w 10000"/>
              <a:gd name="connsiteY5" fmla="*/ 0 h 10553"/>
              <a:gd name="connsiteX6" fmla="*/ 0 w 10000"/>
              <a:gd name="connsiteY6" fmla="*/ 4445 h 10553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576">
                <a:moveTo>
                  <a:pt x="0" y="4468"/>
                </a:moveTo>
                <a:lnTo>
                  <a:pt x="0" y="10576"/>
                </a:lnTo>
                <a:cubicBezTo>
                  <a:pt x="1195" y="6090"/>
                  <a:pt x="3644" y="5440"/>
                  <a:pt x="4985" y="5448"/>
                </a:cubicBezTo>
                <a:lnTo>
                  <a:pt x="10000" y="5442"/>
                </a:lnTo>
                <a:lnTo>
                  <a:pt x="10000" y="576"/>
                </a:lnTo>
                <a:cubicBezTo>
                  <a:pt x="7689" y="-155"/>
                  <a:pt x="4944" y="14"/>
                  <a:pt x="4601" y="23"/>
                </a:cubicBezTo>
                <a:cubicBezTo>
                  <a:pt x="2299" y="83"/>
                  <a:pt x="342" y="2596"/>
                  <a:pt x="0" y="4468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18A66D6D-8F98-4660-A768-97FB85B4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3166" y="11041"/>
                  <a:pt x="8177" y="9815"/>
                  <a:pt x="15744" y="9766"/>
                </a:cubicBezTo>
                <a:cubicBezTo>
                  <a:pt x="16871" y="9758"/>
                  <a:pt x="24550" y="9754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378395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5732590"/>
            <a:ext cx="7060949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88DF8E-5E02-40AB-90C4-DE45B779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14879" y="5732590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tx2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79E75F-9A0D-4860-913E-C4C401DA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28116" y="5455057"/>
            <a:ext cx="4114800" cy="204601"/>
          </a:xfrm>
        </p:spPr>
        <p:txBody>
          <a:bodyPr/>
          <a:lstStyle>
            <a:lvl1pPr algn="r">
              <a:defRPr lang="fi-FI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i-FI"/>
              <a:t>Ari Koski</a:t>
            </a:r>
            <a:endParaRPr lang="fi-FI" sz="16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52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2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39871"/>
            <a:ext cx="11834341" cy="272045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2864">
                <a:moveTo>
                  <a:pt x="32870" y="11160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1116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20931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4737495"/>
            <a:ext cx="7068698" cy="642035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9075F1A-02C4-4735-B1E3-C64DC67F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4156" y="4737495"/>
            <a:ext cx="1240109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BD6B811-C650-4A18-9C6D-CB0DEFCA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4459962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4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3" preserve="1" userDrawn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19E26A5B-0527-2A40-8198-D97AB2849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0" y="180000"/>
            <a:ext cx="11834343" cy="5653369"/>
          </a:xfrm>
          <a:custGeom>
            <a:avLst/>
            <a:gdLst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4632577 h 5653369"/>
              <a:gd name="connsiteX7" fmla="*/ 2 w 11834343"/>
              <a:gd name="connsiteY7" fmla="*/ 2262418 h 5653369"/>
              <a:gd name="connsiteX8" fmla="*/ 2 w 11834343"/>
              <a:gd name="connsiteY8" fmla="*/ 1515743 h 5653369"/>
              <a:gd name="connsiteX9" fmla="*/ 4173164 w 11834343"/>
              <a:gd name="connsiteY9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2262418 h 5653369"/>
              <a:gd name="connsiteX7" fmla="*/ 2 w 11834343"/>
              <a:gd name="connsiteY7" fmla="*/ 1515743 h 5653369"/>
              <a:gd name="connsiteX8" fmla="*/ 4173164 w 11834343"/>
              <a:gd name="connsiteY8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1515743 h 5653369"/>
              <a:gd name="connsiteX7" fmla="*/ 4173164 w 11834343"/>
              <a:gd name="connsiteY7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4781242 h 5653369"/>
              <a:gd name="connsiteX4" fmla="*/ 2 w 11834343"/>
              <a:gd name="connsiteY4" fmla="*/ 5653369 h 5653369"/>
              <a:gd name="connsiteX5" fmla="*/ 2 w 11834343"/>
              <a:gd name="connsiteY5" fmla="*/ 1515743 h 5653369"/>
              <a:gd name="connsiteX6" fmla="*/ 4173164 w 11834343"/>
              <a:gd name="connsiteY6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4781242 h 5653369"/>
              <a:gd name="connsiteX3" fmla="*/ 2 w 11834343"/>
              <a:gd name="connsiteY3" fmla="*/ 5653369 h 5653369"/>
              <a:gd name="connsiteX4" fmla="*/ 2 w 11834343"/>
              <a:gd name="connsiteY4" fmla="*/ 1515743 h 5653369"/>
              <a:gd name="connsiteX5" fmla="*/ 4173164 w 11834343"/>
              <a:gd name="connsiteY5" fmla="*/ 0 h 565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343" h="5653369">
                <a:moveTo>
                  <a:pt x="4173164" y="0"/>
                </a:moveTo>
                <a:lnTo>
                  <a:pt x="11834343" y="0"/>
                </a:lnTo>
                <a:lnTo>
                  <a:pt x="11834343" y="4781242"/>
                </a:lnTo>
                <a:cubicBezTo>
                  <a:pt x="11819942" y="4767138"/>
                  <a:pt x="-5758" y="5651802"/>
                  <a:pt x="2" y="5653369"/>
                </a:cubicBezTo>
                <a:lnTo>
                  <a:pt x="2" y="1515743"/>
                </a:lnTo>
                <a:cubicBezTo>
                  <a:pt x="2819434" y="1624499"/>
                  <a:pt x="3916820" y="928388"/>
                  <a:pt x="4173164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i-FI"/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8858" y="3996390"/>
            <a:ext cx="11834341" cy="268161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35341" h="2994355">
                <a:moveTo>
                  <a:pt x="0" y="898261"/>
                </a:moveTo>
                <a:cubicBezTo>
                  <a:pt x="436248" y="646332"/>
                  <a:pt x="1024862" y="449117"/>
                  <a:pt x="2025820" y="264554"/>
                </a:cubicBezTo>
                <a:cubicBezTo>
                  <a:pt x="3026778" y="79991"/>
                  <a:pt x="3851536" y="-24505"/>
                  <a:pt x="5916845" y="4924"/>
                </a:cubicBezTo>
                <a:lnTo>
                  <a:pt x="11835341" y="6932"/>
                </a:lnTo>
                <a:lnTo>
                  <a:pt x="11835341" y="2994355"/>
                </a:lnTo>
                <a:lnTo>
                  <a:pt x="1000" y="2994355"/>
                </a:lnTo>
                <a:cubicBezTo>
                  <a:pt x="667" y="2295657"/>
                  <a:pt x="333" y="1596959"/>
                  <a:pt x="0" y="8982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 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 tai poistamalla kuvan ja lisäämällä uuden kuvan napsauttamalla kuvaketta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84148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2948" y="3325673"/>
            <a:ext cx="6950798" cy="642034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885340FB-A085-44AC-B06C-1418A7E1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3972" y="3326656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F912D628-CD7A-4946-A2B4-D103992E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3052610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2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icture Background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7">
            <a:extLst>
              <a:ext uri="{FF2B5EF4-FFF2-40B4-BE49-F238E27FC236}">
                <a16:creationId xmlns:a16="http://schemas.microsoft.com/office/drawing/2014/main" id="{8C8AA788-1511-D443-BE5F-7908AB2BA881}"/>
              </a:ext>
            </a:extLst>
          </p:cNvPr>
          <p:cNvSpPr/>
          <p:nvPr userDrawn="1"/>
        </p:nvSpPr>
        <p:spPr>
          <a:xfrm>
            <a:off x="0" y="-1"/>
            <a:ext cx="12192000" cy="5936347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42018"/>
            <a:ext cx="9144000" cy="1655762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4006703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4" preserve="1" userDrawn="1">
  <p:cSld name="Otsikko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8">
            <a:extLst>
              <a:ext uri="{FF2B5EF4-FFF2-40B4-BE49-F238E27FC236}">
                <a16:creationId xmlns:a16="http://schemas.microsoft.com/office/drawing/2014/main" id="{9D79146F-FB5D-482D-BEE2-42A25810F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2661957"/>
            <a:ext cx="11834341" cy="398504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  <a:gd name="connsiteX0" fmla="*/ 32870 w 32870"/>
              <a:gd name="connsiteY0" fmla="*/ 15500 h 15500"/>
              <a:gd name="connsiteX1" fmla="*/ 32870 w 32870"/>
              <a:gd name="connsiteY1" fmla="*/ 0 h 15500"/>
              <a:gd name="connsiteX2" fmla="*/ 32870 w 32870"/>
              <a:gd name="connsiteY2" fmla="*/ 4650 h 15500"/>
              <a:gd name="connsiteX3" fmla="*/ 19067 w 32870"/>
              <a:gd name="connsiteY3" fmla="*/ 4661 h 15500"/>
              <a:gd name="connsiteX4" fmla="*/ 0 w 32870"/>
              <a:gd name="connsiteY4" fmla="*/ 11678 h 15500"/>
              <a:gd name="connsiteX5" fmla="*/ 0 w 32870"/>
              <a:gd name="connsiteY5" fmla="*/ 15500 h 15500"/>
              <a:gd name="connsiteX6" fmla="*/ 32870 w 32870"/>
              <a:gd name="connsiteY6" fmla="*/ 15500 h 15500"/>
              <a:gd name="connsiteX0" fmla="*/ 32870 w 32870"/>
              <a:gd name="connsiteY0" fmla="*/ 10850 h 10850"/>
              <a:gd name="connsiteX1" fmla="*/ 32870 w 32870"/>
              <a:gd name="connsiteY1" fmla="*/ 0 h 10850"/>
              <a:gd name="connsiteX2" fmla="*/ 19067 w 32870"/>
              <a:gd name="connsiteY2" fmla="*/ 11 h 10850"/>
              <a:gd name="connsiteX3" fmla="*/ 0 w 32870"/>
              <a:gd name="connsiteY3" fmla="*/ 7028 h 10850"/>
              <a:gd name="connsiteX4" fmla="*/ 0 w 32870"/>
              <a:gd name="connsiteY4" fmla="*/ 10850 h 10850"/>
              <a:gd name="connsiteX5" fmla="*/ 32870 w 32870"/>
              <a:gd name="connsiteY5" fmla="*/ 10850 h 1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0850">
                <a:moveTo>
                  <a:pt x="32870" y="10850"/>
                </a:moveTo>
                <a:lnTo>
                  <a:pt x="32870" y="0"/>
                </a:lnTo>
                <a:lnTo>
                  <a:pt x="19067" y="11"/>
                </a:lnTo>
                <a:cubicBezTo>
                  <a:pt x="13563" y="3"/>
                  <a:pt x="2671" y="800"/>
                  <a:pt x="0" y="7028"/>
                </a:cubicBezTo>
                <a:lnTo>
                  <a:pt x="0" y="10850"/>
                </a:lnTo>
                <a:lnTo>
                  <a:pt x="32870" y="1085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B5B976A8-CE61-4DC9-871A-17A9AC0F8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4341" cy="4209096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2671" y="5450"/>
                  <a:pt x="13563" y="4653"/>
                  <a:pt x="19067" y="4661"/>
                </a:cubicBezTo>
                <a:cubicBezTo>
                  <a:pt x="20406" y="4663"/>
                  <a:pt x="28166" y="4655"/>
                  <a:pt x="32870" y="4650"/>
                </a:cubicBezTo>
                <a:lnTo>
                  <a:pt x="32870" y="0"/>
                </a:lnTo>
                <a:cubicBezTo>
                  <a:pt x="28197" y="2"/>
                  <a:pt x="20433" y="7"/>
                  <a:pt x="18389" y="20"/>
                </a:cubicBez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12948" y="3387374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012949" y="5597458"/>
            <a:ext cx="6969312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985E3F4-62CC-4CEC-8965-E8A66FB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2260" y="559745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253E613E-3102-404E-9128-95F7165B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9460" y="5307460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5" preserve="1" userDrawn="1">
  <p:cSld name="Otsikko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Freeform 24">
            <a:extLst>
              <a:ext uri="{FF2B5EF4-FFF2-40B4-BE49-F238E27FC236}">
                <a16:creationId xmlns:a16="http://schemas.microsoft.com/office/drawing/2014/main" id="{1A042BF1-EF78-493D-A6DE-B399BD8FC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8284039" cy="6515254"/>
          </a:xfrm>
          <a:custGeom>
            <a:avLst/>
            <a:gdLst>
              <a:gd name="T0" fmla="*/ 23006 w 23006"/>
              <a:gd name="T1" fmla="*/ 0 h 18070"/>
              <a:gd name="T2" fmla="*/ 11591 w 23006"/>
              <a:gd name="T3" fmla="*/ 0 h 18070"/>
              <a:gd name="T4" fmla="*/ 0 w 23006"/>
              <a:gd name="T5" fmla="*/ 4209 h 18070"/>
              <a:gd name="T6" fmla="*/ 0 w 23006"/>
              <a:gd name="T7" fmla="*/ 18070 h 18070"/>
              <a:gd name="T8" fmla="*/ 18262 w 23006"/>
              <a:gd name="T9" fmla="*/ 18070 h 18070"/>
              <a:gd name="T10" fmla="*/ 18262 w 23006"/>
              <a:gd name="T11" fmla="*/ 17566 h 18070"/>
              <a:gd name="T12" fmla="*/ 23006 w 23006"/>
              <a:gd name="T13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18295 w 23006"/>
              <a:gd name="connsiteY5" fmla="*/ 17555 h 18070"/>
              <a:gd name="connsiteX6" fmla="*/ 23006 w 23006"/>
              <a:gd name="connsiteY6" fmla="*/ 0 h 18070"/>
              <a:gd name="connsiteX0" fmla="*/ 23006 w 23120"/>
              <a:gd name="connsiteY0" fmla="*/ 0 h 18070"/>
              <a:gd name="connsiteX1" fmla="*/ 11591 w 23120"/>
              <a:gd name="connsiteY1" fmla="*/ 0 h 18070"/>
              <a:gd name="connsiteX2" fmla="*/ 0 w 23120"/>
              <a:gd name="connsiteY2" fmla="*/ 4209 h 18070"/>
              <a:gd name="connsiteX3" fmla="*/ 0 w 23120"/>
              <a:gd name="connsiteY3" fmla="*/ 18070 h 18070"/>
              <a:gd name="connsiteX4" fmla="*/ 18262 w 23120"/>
              <a:gd name="connsiteY4" fmla="*/ 18070 h 18070"/>
              <a:gd name="connsiteX5" fmla="*/ 23120 w 23120"/>
              <a:gd name="connsiteY5" fmla="*/ 7420 h 18070"/>
              <a:gd name="connsiteX6" fmla="*/ 23006 w 23120"/>
              <a:gd name="connsiteY6" fmla="*/ 0 h 18070"/>
              <a:gd name="connsiteX0" fmla="*/ 23006 w 23309"/>
              <a:gd name="connsiteY0" fmla="*/ 0 h 18070"/>
              <a:gd name="connsiteX1" fmla="*/ 11591 w 23309"/>
              <a:gd name="connsiteY1" fmla="*/ 0 h 18070"/>
              <a:gd name="connsiteX2" fmla="*/ 0 w 23309"/>
              <a:gd name="connsiteY2" fmla="*/ 4209 h 18070"/>
              <a:gd name="connsiteX3" fmla="*/ 0 w 23309"/>
              <a:gd name="connsiteY3" fmla="*/ 18070 h 18070"/>
              <a:gd name="connsiteX4" fmla="*/ 18262 w 23309"/>
              <a:gd name="connsiteY4" fmla="*/ 18070 h 18070"/>
              <a:gd name="connsiteX5" fmla="*/ 23006 w 23309"/>
              <a:gd name="connsiteY5" fmla="*/ 0 h 18070"/>
              <a:gd name="connsiteX0" fmla="*/ 23006 w 23146"/>
              <a:gd name="connsiteY0" fmla="*/ 0 h 18070"/>
              <a:gd name="connsiteX1" fmla="*/ 11591 w 23146"/>
              <a:gd name="connsiteY1" fmla="*/ 0 h 18070"/>
              <a:gd name="connsiteX2" fmla="*/ 0 w 23146"/>
              <a:gd name="connsiteY2" fmla="*/ 4209 h 18070"/>
              <a:gd name="connsiteX3" fmla="*/ 0 w 23146"/>
              <a:gd name="connsiteY3" fmla="*/ 18070 h 18070"/>
              <a:gd name="connsiteX4" fmla="*/ 18262 w 23146"/>
              <a:gd name="connsiteY4" fmla="*/ 18070 h 18070"/>
              <a:gd name="connsiteX5" fmla="*/ 23006 w 23146"/>
              <a:gd name="connsiteY5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23006 w 23006"/>
              <a:gd name="connsiteY5" fmla="*/ 0 h 1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6" h="18070">
                <a:moveTo>
                  <a:pt x="23006" y="0"/>
                </a:move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8070"/>
                </a:lnTo>
                <a:lnTo>
                  <a:pt x="18262" y="18070"/>
                </a:lnTo>
                <a:cubicBezTo>
                  <a:pt x="18287" y="18090"/>
                  <a:pt x="22931" y="62"/>
                  <a:pt x="23006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29868" y="2825496"/>
            <a:ext cx="5143500" cy="2391156"/>
          </a:xfrm>
        </p:spPr>
        <p:txBody>
          <a:bodyPr anchor="ctr" anchorCtr="0"/>
          <a:lstStyle>
            <a:lvl1pPr algn="l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2074" y="5703145"/>
            <a:ext cx="4195818" cy="642035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47818" y="180000"/>
            <a:ext cx="5266800" cy="651600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  <a:gd name="connsiteX0" fmla="*/ 0 w 11835341"/>
              <a:gd name="connsiteY0" fmla="*/ 901345 h 2997439"/>
              <a:gd name="connsiteX1" fmla="*/ 2025820 w 11835341"/>
              <a:gd name="connsiteY1" fmla="*/ 267638 h 2997439"/>
              <a:gd name="connsiteX2" fmla="*/ 3810844 w 11835341"/>
              <a:gd name="connsiteY2" fmla="*/ 3863 h 2997439"/>
              <a:gd name="connsiteX3" fmla="*/ 11835341 w 11835341"/>
              <a:gd name="connsiteY3" fmla="*/ 10016 h 2997439"/>
              <a:gd name="connsiteX4" fmla="*/ 11835341 w 11835341"/>
              <a:gd name="connsiteY4" fmla="*/ 2997439 h 2997439"/>
              <a:gd name="connsiteX5" fmla="*/ 1000 w 11835341"/>
              <a:gd name="connsiteY5" fmla="*/ 2997439 h 2997439"/>
              <a:gd name="connsiteX6" fmla="*/ 0 w 11835341"/>
              <a:gd name="connsiteY6" fmla="*/ 901345 h 2997439"/>
              <a:gd name="connsiteX0" fmla="*/ 0 w 11835341"/>
              <a:gd name="connsiteY0" fmla="*/ 897482 h 2993576"/>
              <a:gd name="connsiteX1" fmla="*/ 2025820 w 11835341"/>
              <a:gd name="connsiteY1" fmla="*/ 263775 h 2993576"/>
              <a:gd name="connsiteX2" fmla="*/ 3810844 w 11835341"/>
              <a:gd name="connsiteY2" fmla="*/ 0 h 2993576"/>
              <a:gd name="connsiteX3" fmla="*/ 11835341 w 11835341"/>
              <a:gd name="connsiteY3" fmla="*/ 6153 h 2993576"/>
              <a:gd name="connsiteX4" fmla="*/ 11835341 w 11835341"/>
              <a:gd name="connsiteY4" fmla="*/ 2993576 h 2993576"/>
              <a:gd name="connsiteX5" fmla="*/ 1000 w 11835341"/>
              <a:gd name="connsiteY5" fmla="*/ 2993576 h 2993576"/>
              <a:gd name="connsiteX6" fmla="*/ 0 w 11835341"/>
              <a:gd name="connsiteY6" fmla="*/ 897482 h 2993576"/>
              <a:gd name="connsiteX0" fmla="*/ 478839 w 12313180"/>
              <a:gd name="connsiteY0" fmla="*/ 2993576 h 2993576"/>
              <a:gd name="connsiteX1" fmla="*/ 2503659 w 12313180"/>
              <a:gd name="connsiteY1" fmla="*/ 263775 h 2993576"/>
              <a:gd name="connsiteX2" fmla="*/ 4288683 w 12313180"/>
              <a:gd name="connsiteY2" fmla="*/ 0 h 2993576"/>
              <a:gd name="connsiteX3" fmla="*/ 12313180 w 12313180"/>
              <a:gd name="connsiteY3" fmla="*/ 6153 h 2993576"/>
              <a:gd name="connsiteX4" fmla="*/ 12313180 w 12313180"/>
              <a:gd name="connsiteY4" fmla="*/ 2993576 h 2993576"/>
              <a:gd name="connsiteX5" fmla="*/ 478839 w 12313180"/>
              <a:gd name="connsiteY5" fmla="*/ 2993576 h 2993576"/>
              <a:gd name="connsiteX0" fmla="*/ 478855 w 12313196"/>
              <a:gd name="connsiteY0" fmla="*/ 2993576 h 2993576"/>
              <a:gd name="connsiteX1" fmla="*/ 2503675 w 12313196"/>
              <a:gd name="connsiteY1" fmla="*/ 263775 h 2993576"/>
              <a:gd name="connsiteX2" fmla="*/ 4288699 w 12313196"/>
              <a:gd name="connsiteY2" fmla="*/ 0 h 2993576"/>
              <a:gd name="connsiteX3" fmla="*/ 12313196 w 12313196"/>
              <a:gd name="connsiteY3" fmla="*/ 6153 h 2993576"/>
              <a:gd name="connsiteX4" fmla="*/ 12313196 w 12313196"/>
              <a:gd name="connsiteY4" fmla="*/ 2993576 h 2993576"/>
              <a:gd name="connsiteX5" fmla="*/ 478855 w 12313196"/>
              <a:gd name="connsiteY5" fmla="*/ 2993576 h 2993576"/>
              <a:gd name="connsiteX0" fmla="*/ 455988 w 12290329"/>
              <a:gd name="connsiteY0" fmla="*/ 2993576 h 2993576"/>
              <a:gd name="connsiteX1" fmla="*/ 2694909 w 12290329"/>
              <a:gd name="connsiteY1" fmla="*/ 983556 h 2993576"/>
              <a:gd name="connsiteX2" fmla="*/ 4265832 w 12290329"/>
              <a:gd name="connsiteY2" fmla="*/ 0 h 2993576"/>
              <a:gd name="connsiteX3" fmla="*/ 12290329 w 12290329"/>
              <a:gd name="connsiteY3" fmla="*/ 6153 h 2993576"/>
              <a:gd name="connsiteX4" fmla="*/ 12290329 w 12290329"/>
              <a:gd name="connsiteY4" fmla="*/ 2993576 h 2993576"/>
              <a:gd name="connsiteX5" fmla="*/ 455988 w 12290329"/>
              <a:gd name="connsiteY5" fmla="*/ 2993576 h 2993576"/>
              <a:gd name="connsiteX0" fmla="*/ 611227 w 12445568"/>
              <a:gd name="connsiteY0" fmla="*/ 2993576 h 2993576"/>
              <a:gd name="connsiteX1" fmla="*/ 1703514 w 12445568"/>
              <a:gd name="connsiteY1" fmla="*/ 1061475 h 2993576"/>
              <a:gd name="connsiteX2" fmla="*/ 4421071 w 12445568"/>
              <a:gd name="connsiteY2" fmla="*/ 0 h 2993576"/>
              <a:gd name="connsiteX3" fmla="*/ 12445568 w 12445568"/>
              <a:gd name="connsiteY3" fmla="*/ 6153 h 2993576"/>
              <a:gd name="connsiteX4" fmla="*/ 12445568 w 12445568"/>
              <a:gd name="connsiteY4" fmla="*/ 2993576 h 2993576"/>
              <a:gd name="connsiteX5" fmla="*/ 611227 w 12445568"/>
              <a:gd name="connsiteY5" fmla="*/ 2993576 h 2993576"/>
              <a:gd name="connsiteX0" fmla="*/ 591975 w 12426316"/>
              <a:gd name="connsiteY0" fmla="*/ 2993576 h 2993576"/>
              <a:gd name="connsiteX1" fmla="*/ 1684262 w 12426316"/>
              <a:gd name="connsiteY1" fmla="*/ 1061475 h 2993576"/>
              <a:gd name="connsiteX2" fmla="*/ 4401819 w 12426316"/>
              <a:gd name="connsiteY2" fmla="*/ 0 h 2993576"/>
              <a:gd name="connsiteX3" fmla="*/ 12426316 w 12426316"/>
              <a:gd name="connsiteY3" fmla="*/ 6153 h 2993576"/>
              <a:gd name="connsiteX4" fmla="*/ 12426316 w 12426316"/>
              <a:gd name="connsiteY4" fmla="*/ 2993576 h 2993576"/>
              <a:gd name="connsiteX5" fmla="*/ 591975 w 12426316"/>
              <a:gd name="connsiteY5" fmla="*/ 2993576 h 2993576"/>
              <a:gd name="connsiteX0" fmla="*/ 0 w 11834341"/>
              <a:gd name="connsiteY0" fmla="*/ 2993576 h 2993576"/>
              <a:gd name="connsiteX1" fmla="*/ 1092287 w 11834341"/>
              <a:gd name="connsiteY1" fmla="*/ 1061475 h 2993576"/>
              <a:gd name="connsiteX2" fmla="*/ 3809844 w 11834341"/>
              <a:gd name="connsiteY2" fmla="*/ 0 h 2993576"/>
              <a:gd name="connsiteX3" fmla="*/ 11834341 w 11834341"/>
              <a:gd name="connsiteY3" fmla="*/ 6153 h 2993576"/>
              <a:gd name="connsiteX4" fmla="*/ 11834341 w 11834341"/>
              <a:gd name="connsiteY4" fmla="*/ 2993576 h 2993576"/>
              <a:gd name="connsiteX5" fmla="*/ 0 w 11834341"/>
              <a:gd name="connsiteY5" fmla="*/ 2993576 h 2993576"/>
              <a:gd name="connsiteX0" fmla="*/ 274 w 11834615"/>
              <a:gd name="connsiteY0" fmla="*/ 2993576 h 2993576"/>
              <a:gd name="connsiteX1" fmla="*/ 1092561 w 11834615"/>
              <a:gd name="connsiteY1" fmla="*/ 1061475 h 2993576"/>
              <a:gd name="connsiteX2" fmla="*/ 3810118 w 11834615"/>
              <a:gd name="connsiteY2" fmla="*/ 0 h 2993576"/>
              <a:gd name="connsiteX3" fmla="*/ 11834615 w 11834615"/>
              <a:gd name="connsiteY3" fmla="*/ 6153 h 2993576"/>
              <a:gd name="connsiteX4" fmla="*/ 11834615 w 11834615"/>
              <a:gd name="connsiteY4" fmla="*/ 2993576 h 2993576"/>
              <a:gd name="connsiteX5" fmla="*/ 274 w 11834615"/>
              <a:gd name="connsiteY5" fmla="*/ 2993576 h 2993576"/>
              <a:gd name="connsiteX0" fmla="*/ 400 w 11834741"/>
              <a:gd name="connsiteY0" fmla="*/ 2993576 h 2993576"/>
              <a:gd name="connsiteX1" fmla="*/ 900311 w 11834741"/>
              <a:gd name="connsiteY1" fmla="*/ 1204494 h 2993576"/>
              <a:gd name="connsiteX2" fmla="*/ 3810244 w 11834741"/>
              <a:gd name="connsiteY2" fmla="*/ 0 h 2993576"/>
              <a:gd name="connsiteX3" fmla="*/ 11834741 w 11834741"/>
              <a:gd name="connsiteY3" fmla="*/ 6153 h 2993576"/>
              <a:gd name="connsiteX4" fmla="*/ 11834741 w 11834741"/>
              <a:gd name="connsiteY4" fmla="*/ 2993576 h 2993576"/>
              <a:gd name="connsiteX5" fmla="*/ 400 w 11834741"/>
              <a:gd name="connsiteY5" fmla="*/ 2993576 h 2993576"/>
              <a:gd name="connsiteX0" fmla="*/ 494 w 11834835"/>
              <a:gd name="connsiteY0" fmla="*/ 2993576 h 2993576"/>
              <a:gd name="connsiteX1" fmla="*/ 900405 w 11834835"/>
              <a:gd name="connsiteY1" fmla="*/ 1204494 h 2993576"/>
              <a:gd name="connsiteX2" fmla="*/ 3810338 w 11834835"/>
              <a:gd name="connsiteY2" fmla="*/ 0 h 2993576"/>
              <a:gd name="connsiteX3" fmla="*/ 11834835 w 11834835"/>
              <a:gd name="connsiteY3" fmla="*/ 6153 h 2993576"/>
              <a:gd name="connsiteX4" fmla="*/ 11834835 w 11834835"/>
              <a:gd name="connsiteY4" fmla="*/ 2993576 h 2993576"/>
              <a:gd name="connsiteX5" fmla="*/ 494 w 11834835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566 w 11834907"/>
              <a:gd name="connsiteY0" fmla="*/ 2991384 h 2991384"/>
              <a:gd name="connsiteX1" fmla="*/ 900477 w 11834907"/>
              <a:gd name="connsiteY1" fmla="*/ 1202302 h 2991384"/>
              <a:gd name="connsiteX2" fmla="*/ 3813977 w 11834907"/>
              <a:gd name="connsiteY2" fmla="*/ 0 h 2991384"/>
              <a:gd name="connsiteX3" fmla="*/ 11834907 w 11834907"/>
              <a:gd name="connsiteY3" fmla="*/ 3961 h 2991384"/>
              <a:gd name="connsiteX4" fmla="*/ 11834907 w 11834907"/>
              <a:gd name="connsiteY4" fmla="*/ 2991384 h 2991384"/>
              <a:gd name="connsiteX5" fmla="*/ 566 w 11834907"/>
              <a:gd name="connsiteY5" fmla="*/ 2991384 h 299138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99 w 11834940"/>
              <a:gd name="connsiteY0" fmla="*/ 2992114 h 2992114"/>
              <a:gd name="connsiteX1" fmla="*/ 889804 w 11834940"/>
              <a:gd name="connsiteY1" fmla="*/ 1201573 h 2992114"/>
              <a:gd name="connsiteX2" fmla="*/ 3853263 w 11834940"/>
              <a:gd name="connsiteY2" fmla="*/ 0 h 2992114"/>
              <a:gd name="connsiteX3" fmla="*/ 11834940 w 11834940"/>
              <a:gd name="connsiteY3" fmla="*/ 4691 h 2992114"/>
              <a:gd name="connsiteX4" fmla="*/ 11834940 w 11834940"/>
              <a:gd name="connsiteY4" fmla="*/ 2992114 h 2992114"/>
              <a:gd name="connsiteX5" fmla="*/ 599 w 11834940"/>
              <a:gd name="connsiteY5" fmla="*/ 2992114 h 299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940" h="2992114">
                <a:moveTo>
                  <a:pt x="599" y="2992114"/>
                </a:moveTo>
                <a:cubicBezTo>
                  <a:pt x="-14320" y="2456311"/>
                  <a:pt x="247693" y="1700259"/>
                  <a:pt x="889804" y="1201573"/>
                </a:cubicBezTo>
                <a:cubicBezTo>
                  <a:pt x="1531915" y="702887"/>
                  <a:pt x="2418364" y="284089"/>
                  <a:pt x="3853263" y="0"/>
                </a:cubicBezTo>
                <a:lnTo>
                  <a:pt x="11834940" y="4691"/>
                </a:lnTo>
                <a:lnTo>
                  <a:pt x="11834940" y="2992114"/>
                </a:lnTo>
                <a:lnTo>
                  <a:pt x="599" y="2992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C6FEECCB-0ADF-4D17-9F84-4B82085D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9867" y="571956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15.2.2023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580B187D-B133-4F32-8568-D26ED15F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868" y="5462054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66507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yksipalstainen.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     Toinen tekstitaso, jos sivulle tulee enemmän tekstiä.</a:t>
            </a:r>
            <a:br>
              <a:rPr lang="fi-FI"/>
            </a:br>
            <a:r>
              <a:rPr lang="fi-FI"/>
              <a:t>           Kolmas tekstitaso, jos haluat esittää enemmän tekstiä.</a:t>
            </a:r>
            <a:br>
              <a:rPr lang="fi-FI"/>
            </a:br>
            <a:r>
              <a:rPr lang="fi-FI"/>
              <a:t>Muistathan, että kun tekstin koko pienenee, myös viesti pienenee.</a:t>
            </a:r>
            <a:br>
              <a:rPr lang="fi-FI"/>
            </a:br>
            <a:r>
              <a:rPr lang="fi-FI" noProof="0"/>
              <a:t>Esityksen tulee olla myös kaukaa luettavissa.</a:t>
            </a:r>
            <a:endParaRPr lang="fi-FI"/>
          </a:p>
          <a:p>
            <a:pPr marL="715963" marR="0" lvl="1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59A7EFB5-C255-48FB-AC67-FD651DD26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AFC3A855-B6C3-4D1E-B148-55910A257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32AC8CB-3366-4A2A-8272-93E368384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83758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avio" preserve="1" userDrawn="1">
  <p:cSld name="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Graafisivu</a:t>
            </a:r>
            <a:endParaRPr lang="fi-FI"/>
          </a:p>
        </p:txBody>
      </p:sp>
      <p:sp>
        <p:nvSpPr>
          <p:cNvPr id="7" name="Kaavion paikkamerkki 6">
            <a:extLst>
              <a:ext uri="{FF2B5EF4-FFF2-40B4-BE49-F238E27FC236}">
                <a16:creationId xmlns:a16="http://schemas.microsoft.com/office/drawing/2014/main" id="{0579DF22-3A20-4908-84E3-C2B55F28B85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2338" y="1857375"/>
            <a:ext cx="10636236" cy="408781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Käytä graafissa esityspohjan väripalettiin määriteltyjä värejä.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209C6B0D-979F-4D60-BDCD-B9E08FEB1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C29B563-2EC1-44DE-A678-D8C61D32B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1" name="Alatunnisteen paikkamerkki 4">
            <a:extLst>
              <a:ext uri="{FF2B5EF4-FFF2-40B4-BE49-F238E27FC236}">
                <a16:creationId xmlns:a16="http://schemas.microsoft.com/office/drawing/2014/main" id="{26AFE581-53A8-4FFC-BC3A-F2173293E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52855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kaksi palstaa. 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8EEFB21-D5D7-40FA-809A-551ABC7D90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608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D47A3072-D8CC-4075-92AE-6CB4C819B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980BC45E-8E9E-4CF2-9961-01D999365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B063AE42-CA71-44E3-9D58-B8058F37E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89881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avio" preserve="1" userDrawn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Graafisivu</a:t>
            </a:r>
            <a:br>
              <a:rPr lang="fi-FI" noProof="0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3827881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err="1"/>
              <a:t>Värejä</a:t>
            </a:r>
            <a:r>
              <a:rPr lang="en-GB"/>
              <a:t> </a:t>
            </a:r>
            <a:r>
              <a:rPr lang="en-GB" err="1"/>
              <a:t>käytetään</a:t>
            </a:r>
            <a:r>
              <a:rPr lang="en-GB"/>
              <a:t> </a:t>
            </a:r>
            <a:r>
              <a:rPr lang="en-GB" err="1"/>
              <a:t>malliesimerkin</a:t>
            </a:r>
            <a:r>
              <a:rPr lang="en-GB"/>
              <a:t> </a:t>
            </a:r>
            <a:r>
              <a:rPr lang="en-GB" err="1"/>
              <a:t>järjestyksessä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E32C4822-3ED1-4503-A322-1C32778E2B1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866468" y="1860550"/>
            <a:ext cx="6692117" cy="4084638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133760A-D9BD-4C93-958B-C47029D5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32B50DE-A870-4680-8BF1-626B59A7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660E423A-B2D8-4B91-B7C0-AB18B43AB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07624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ulukko" preserve="1" userDrawn="1">
  <p:cSld name="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err="1"/>
              <a:t>Taulukkosivu</a:t>
            </a:r>
            <a:br>
              <a:rPr lang="en-GB"/>
            </a:br>
            <a:r>
              <a:rPr lang="fi-FI"/>
              <a:t>Otsikon pituus korkeintaan kaksi riviä</a:t>
            </a:r>
          </a:p>
        </p:txBody>
      </p:sp>
      <p:sp>
        <p:nvSpPr>
          <p:cNvPr id="3" name="Taulukon paikkamerkki 2">
            <a:extLst>
              <a:ext uri="{FF2B5EF4-FFF2-40B4-BE49-F238E27FC236}">
                <a16:creationId xmlns:a16="http://schemas.microsoft.com/office/drawing/2014/main" id="{E46430B6-E098-40A9-A388-1C65D76FE095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22338" y="1857375"/>
            <a:ext cx="10636236" cy="408781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7027DE1D-8E91-406F-8B96-045A387C4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E58D47DE-4D0E-4225-AD7A-47FB6CC38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34D358F0-BE1E-4ABA-A0E1-A93C9E529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57993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/>
              <a:t>Tekstisivu kapealla kuvalla</a:t>
            </a:r>
            <a:br>
              <a:rPr lang="fi-FI"/>
            </a:br>
            <a:r>
              <a:rPr lang="fi-FI"/>
              <a:t>ja lyhyellä otsikolla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FD8799F-5DA0-4FBF-A2A7-B65BDEB3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1F75C40-780C-491C-87BC-6A3B74DBF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A3A71661-0388-4C74-813D-CFA192A733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14654" y="180000"/>
            <a:ext cx="3598545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1464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set kuvat" preserve="1" userDrawn="1">
  <p:cSld name="Kuvatekstilliset ku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 noProof="0"/>
              <a:t>Tekstisivu kahdella kuvalla</a:t>
            </a:r>
            <a:br>
              <a:rPr lang="fi-FI" noProof="0"/>
            </a:br>
            <a:r>
              <a:rPr lang="fi-FI" noProof="0"/>
              <a:t>ja lyhyellä otsikolla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5" name="Kuvan paikkamerkki 2">
            <a:extLst>
              <a:ext uri="{FF2B5EF4-FFF2-40B4-BE49-F238E27FC236}">
                <a16:creationId xmlns:a16="http://schemas.microsoft.com/office/drawing/2014/main" id="{FC94B34F-00DC-4D30-896A-91EC80CD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427599" y="180000"/>
            <a:ext cx="3585600" cy="315537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7599" y="3527892"/>
            <a:ext cx="3585600" cy="3150108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7012681-75A7-47D7-8444-7D3FBA4E5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0FBAD70-7499-4E1B-A701-03775CBA2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7" name="Alatunnisteen paikkamerkki 4">
            <a:extLst>
              <a:ext uri="{FF2B5EF4-FFF2-40B4-BE49-F238E27FC236}">
                <a16:creationId xmlns:a16="http://schemas.microsoft.com/office/drawing/2014/main" id="{0AB49502-F625-40AF-9F75-9B1F2A7FD3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90258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 iso" preserve="1" userDrawn="1">
  <p:cSld name="Kuvatekstillinen 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5224068" cy="1119501"/>
          </a:xfrm>
        </p:spPr>
        <p:txBody>
          <a:bodyPr/>
          <a:lstStyle/>
          <a:p>
            <a:r>
              <a:rPr lang="fi-FI" noProof="0"/>
              <a:t>Tekstisivu isolla  kuvalla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5224068" cy="40892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Kuvasivun teksti tulee tiivistää lyhyeksi.</a:t>
            </a:r>
            <a:br>
              <a:rPr lang="fi-FI"/>
            </a:br>
            <a:r>
              <a:rPr lang="fi-FI"/>
              <a:t>Käytä laadukkaita kuvia.</a:t>
            </a:r>
            <a:br>
              <a:rPr lang="fi-FI"/>
            </a:br>
            <a:r>
              <a:rPr lang="fi-FI"/>
              <a:t>Vältä tiedostokooltaan isoja kuvia, jotta esityksestä ei tule liian raskasta.</a:t>
            </a:r>
            <a:br>
              <a:rPr lang="fi-FI"/>
            </a:br>
            <a:r>
              <a:rPr lang="fi-FI"/>
              <a:t>Sivun tulee olla helposti silmäiltävissä ja teksti koon tulee olla luettavissa.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28597" y="180000"/>
            <a:ext cx="5584602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5F3AB46-DDE8-48A9-B165-54E07D0B6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0AA848AD-B333-42B9-B9E4-08ABFCD61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97CFB4B-70A9-4C59-8AFC-86477E70A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179422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000" y="692594"/>
            <a:ext cx="4694400" cy="4784662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72FC982-DA0F-4EC6-9E18-B415AECBA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00187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" preserve="1" userDrawn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9999" y="180000"/>
            <a:ext cx="11833200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3612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" preserve="1" userDrawn="1">
  <p:cSld name="Sisältö kaarevall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03725" y="180000"/>
            <a:ext cx="440947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6488358 h 6488358"/>
              <a:gd name="connsiteX5" fmla="*/ 0 w 4408944"/>
              <a:gd name="connsiteY5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991817 w 4408944"/>
              <a:gd name="connsiteY4" fmla="*/ 3753413 h 6488358"/>
              <a:gd name="connsiteX5" fmla="*/ 0 w 4408944"/>
              <a:gd name="connsiteY5" fmla="*/ 0 h 6488358"/>
              <a:gd name="connsiteX0" fmla="*/ 144667 w 4553611"/>
              <a:gd name="connsiteY0" fmla="*/ 0 h 6488358"/>
              <a:gd name="connsiteX1" fmla="*/ 4553611 w 4553611"/>
              <a:gd name="connsiteY1" fmla="*/ 0 h 6488358"/>
              <a:gd name="connsiteX2" fmla="*/ 4553611 w 4553611"/>
              <a:gd name="connsiteY2" fmla="*/ 6488358 h 6488358"/>
              <a:gd name="connsiteX3" fmla="*/ 1854034 w 4553611"/>
              <a:gd name="connsiteY3" fmla="*/ 6487088 h 6488358"/>
              <a:gd name="connsiteX4" fmla="*/ 1136484 w 4553611"/>
              <a:gd name="connsiteY4" fmla="*/ 3753413 h 6488358"/>
              <a:gd name="connsiteX5" fmla="*/ 144667 w 4553611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530 w 4409474"/>
              <a:gd name="connsiteY0" fmla="*/ 0 h 6488358"/>
              <a:gd name="connsiteX1" fmla="*/ 4409474 w 4409474"/>
              <a:gd name="connsiteY1" fmla="*/ 0 h 6488358"/>
              <a:gd name="connsiteX2" fmla="*/ 4409474 w 4409474"/>
              <a:gd name="connsiteY2" fmla="*/ 6488358 h 6488358"/>
              <a:gd name="connsiteX3" fmla="*/ 1709897 w 4409474"/>
              <a:gd name="connsiteY3" fmla="*/ 6487088 h 6488358"/>
              <a:gd name="connsiteX4" fmla="*/ 427197 w 4409474"/>
              <a:gd name="connsiteY4" fmla="*/ 4051863 h 6488358"/>
              <a:gd name="connsiteX5" fmla="*/ 530 w 4409474"/>
              <a:gd name="connsiteY5" fmla="*/ 0 h 648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9474" h="6488358">
                <a:moveTo>
                  <a:pt x="530" y="0"/>
                </a:moveTo>
                <a:lnTo>
                  <a:pt x="4409474" y="0"/>
                </a:lnTo>
                <a:lnTo>
                  <a:pt x="4409474" y="6488358"/>
                </a:lnTo>
                <a:lnTo>
                  <a:pt x="1709897" y="6487088"/>
                </a:lnTo>
                <a:cubicBezTo>
                  <a:pt x="1168951" y="5999514"/>
                  <a:pt x="712091" y="5133044"/>
                  <a:pt x="427197" y="4051863"/>
                </a:cubicBezTo>
                <a:cubicBezTo>
                  <a:pt x="142303" y="2970682"/>
                  <a:pt x="-10191" y="1358994"/>
                  <a:pt x="5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8CBE0249-DC84-4C39-89AB-E97D6F0F8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71815122-4A8E-4281-87AC-8D44BE6CC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788FD0A6-21DD-4310-9D7C-EC77DE9DF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232547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 2" preserve="1" userDrawn="1">
  <p:cSld name="Sisältö kaarevalla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065E56D1-9BA4-4424-AA13-FA7AB947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889983E-086F-483E-ACC1-0D3B42D4E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C519B920-C56F-4E32-B399-E7C752AC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1646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ältö kaarevalla kuvalla 3" preserve="1" userDrawn="1">
  <p:cSld name="Sisältö kaarevalla kuval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7491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7491" y="470390"/>
            <a:ext cx="6482227" cy="1119501"/>
          </a:xfrm>
        </p:spPr>
        <p:txBody>
          <a:bodyPr/>
          <a:lstStyle/>
          <a:p>
            <a:r>
              <a:rPr lang="fi-FI" noProof="0"/>
              <a:t>Tekstisivu isolla </a:t>
            </a:r>
            <a:br>
              <a:rPr lang="fi-FI" noProof="0"/>
            </a:br>
            <a:r>
              <a:rPr lang="fi-FI" noProof="0"/>
              <a:t>kaarevalla kuvalla</a:t>
            </a:r>
            <a:endParaRPr lang="fi-FI"/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FFA32AF2-F2A2-4E4F-9C2B-365AAA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79999" y="180000"/>
            <a:ext cx="4420767" cy="6498000"/>
          </a:xfrm>
          <a:custGeom>
            <a:avLst/>
            <a:gdLst>
              <a:gd name="connsiteX0" fmla="*/ 0 w 4430891"/>
              <a:gd name="connsiteY0" fmla="*/ 0 h 6488358"/>
              <a:gd name="connsiteX1" fmla="*/ 4430891 w 4430891"/>
              <a:gd name="connsiteY1" fmla="*/ 0 h 6488358"/>
              <a:gd name="connsiteX2" fmla="*/ 4430891 w 4430891"/>
              <a:gd name="connsiteY2" fmla="*/ 6488358 h 6488358"/>
              <a:gd name="connsiteX3" fmla="*/ 0 w 4430891"/>
              <a:gd name="connsiteY3" fmla="*/ 6488358 h 6488358"/>
              <a:gd name="connsiteX4" fmla="*/ 0 w 4430891"/>
              <a:gd name="connsiteY4" fmla="*/ 0 h 6488358"/>
              <a:gd name="connsiteX0" fmla="*/ 0 w 4430891"/>
              <a:gd name="connsiteY0" fmla="*/ 2986 h 6491344"/>
              <a:gd name="connsiteX1" fmla="*/ 2727596 w 4430891"/>
              <a:gd name="connsiteY1" fmla="*/ 0 h 6491344"/>
              <a:gd name="connsiteX2" fmla="*/ 4430891 w 4430891"/>
              <a:gd name="connsiteY2" fmla="*/ 2986 h 6491344"/>
              <a:gd name="connsiteX3" fmla="*/ 4430891 w 4430891"/>
              <a:gd name="connsiteY3" fmla="*/ 6491344 h 6491344"/>
              <a:gd name="connsiteX4" fmla="*/ 0 w 4430891"/>
              <a:gd name="connsiteY4" fmla="*/ 6491344 h 6491344"/>
              <a:gd name="connsiteX5" fmla="*/ 0 w 4430891"/>
              <a:gd name="connsiteY5" fmla="*/ 2986 h 6491344"/>
              <a:gd name="connsiteX0" fmla="*/ 0 w 4831678"/>
              <a:gd name="connsiteY0" fmla="*/ 481615 h 6969973"/>
              <a:gd name="connsiteX1" fmla="*/ 2727596 w 4831678"/>
              <a:gd name="connsiteY1" fmla="*/ 478629 h 6969973"/>
              <a:gd name="connsiteX2" fmla="*/ 4430891 w 4831678"/>
              <a:gd name="connsiteY2" fmla="*/ 481615 h 6969973"/>
              <a:gd name="connsiteX3" fmla="*/ 4430891 w 4831678"/>
              <a:gd name="connsiteY3" fmla="*/ 6969973 h 6969973"/>
              <a:gd name="connsiteX4" fmla="*/ 0 w 4831678"/>
              <a:gd name="connsiteY4" fmla="*/ 6969973 h 6969973"/>
              <a:gd name="connsiteX5" fmla="*/ 0 w 4831678"/>
              <a:gd name="connsiteY5" fmla="*/ 481615 h 6969973"/>
              <a:gd name="connsiteX0" fmla="*/ 0 w 4706556"/>
              <a:gd name="connsiteY0" fmla="*/ 2986 h 6491344"/>
              <a:gd name="connsiteX1" fmla="*/ 2727596 w 4706556"/>
              <a:gd name="connsiteY1" fmla="*/ 0 h 6491344"/>
              <a:gd name="connsiteX2" fmla="*/ 3937832 w 4706556"/>
              <a:gd name="connsiteY2" fmla="*/ 2217269 h 6491344"/>
              <a:gd name="connsiteX3" fmla="*/ 4430891 w 4706556"/>
              <a:gd name="connsiteY3" fmla="*/ 6491344 h 6491344"/>
              <a:gd name="connsiteX4" fmla="*/ 0 w 4706556"/>
              <a:gd name="connsiteY4" fmla="*/ 6491344 h 6491344"/>
              <a:gd name="connsiteX5" fmla="*/ 0 w 4706556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1482" h="6491344">
                <a:moveTo>
                  <a:pt x="0" y="2986"/>
                </a:moveTo>
                <a:lnTo>
                  <a:pt x="2727596" y="0"/>
                </a:lnTo>
                <a:cubicBezTo>
                  <a:pt x="3107490" y="349624"/>
                  <a:pt x="3613608" y="1148825"/>
                  <a:pt x="3937832" y="2217269"/>
                </a:cubicBezTo>
                <a:cubicBezTo>
                  <a:pt x="4262056" y="3285713"/>
                  <a:pt x="4443231" y="4809316"/>
                  <a:pt x="4430891" y="6491344"/>
                </a:cubicBezTo>
                <a:lnTo>
                  <a:pt x="0" y="6491344"/>
                </a:lnTo>
                <a:lnTo>
                  <a:pt x="0" y="29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67323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4020341"/>
            <a:ext cx="11832392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69442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2" preserve="1" userDrawn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B6B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9339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3" preserve="1" userDrawn="1">
  <p:cSld name="Osan ylätunnis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81575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4" preserve="1" userDrawn="1">
  <p:cSld name="Osan ylätunnis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5770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76943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5" preserve="1" userDrawn="1">
  <p:cSld name="Osan ylätunnis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B6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81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2211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6" preserve="1" userDrawn="1">
  <p:cSld name="Osan ylätunnist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90CE7767-6758-4913-9796-391DDD99B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62899"/>
            <a:ext cx="11834341" cy="2705260"/>
          </a:xfrm>
          <a:custGeom>
            <a:avLst/>
            <a:gdLst>
              <a:gd name="T0" fmla="*/ 0 w 32870"/>
              <a:gd name="T1" fmla="*/ 2226 h 7510"/>
              <a:gd name="T2" fmla="*/ 0 w 32870"/>
              <a:gd name="T3" fmla="*/ 7510 h 7510"/>
              <a:gd name="T4" fmla="*/ 14422 w 32870"/>
              <a:gd name="T5" fmla="*/ 4695 h 7510"/>
              <a:gd name="T6" fmla="*/ 32870 w 32870"/>
              <a:gd name="T7" fmla="*/ 4690 h 7510"/>
              <a:gd name="T8" fmla="*/ 32870 w 32870"/>
              <a:gd name="T9" fmla="*/ 0 h 7510"/>
              <a:gd name="T10" fmla="*/ 13779 w 32870"/>
              <a:gd name="T11" fmla="*/ 16 h 7510"/>
              <a:gd name="T12" fmla="*/ 0 w 32870"/>
              <a:gd name="T13" fmla="*/ 2226 h 7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510">
                <a:moveTo>
                  <a:pt x="0" y="2226"/>
                </a:moveTo>
                <a:lnTo>
                  <a:pt x="0" y="7510"/>
                </a:lnTo>
                <a:cubicBezTo>
                  <a:pt x="4241" y="5081"/>
                  <a:pt x="10659" y="4690"/>
                  <a:pt x="14422" y="4695"/>
                </a:cubicBezTo>
                <a:cubicBezTo>
                  <a:pt x="15294" y="4696"/>
                  <a:pt x="23963" y="4693"/>
                  <a:pt x="32870" y="469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C7A82CFE-FC2A-469E-AAFA-303040F09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0 w 32870"/>
              <a:gd name="T1" fmla="*/ 0 h 12864"/>
              <a:gd name="T2" fmla="*/ 0 w 32870"/>
              <a:gd name="T3" fmla="*/ 12864 h 12864"/>
              <a:gd name="T4" fmla="*/ 13779 w 32870"/>
              <a:gd name="T5" fmla="*/ 10654 h 12864"/>
              <a:gd name="T6" fmla="*/ 32870 w 32870"/>
              <a:gd name="T7" fmla="*/ 10638 h 12864"/>
              <a:gd name="T8" fmla="*/ 32870 w 32870"/>
              <a:gd name="T9" fmla="*/ 0 h 12864"/>
              <a:gd name="T10" fmla="*/ 0 w 32870"/>
              <a:gd name="T11" fmla="*/ 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2864">
                <a:moveTo>
                  <a:pt x="0" y="0"/>
                </a:move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74566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2597069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9">
            <a:extLst>
              <a:ext uri="{FF2B5EF4-FFF2-40B4-BE49-F238E27FC236}">
                <a16:creationId xmlns:a16="http://schemas.microsoft.com/office/drawing/2014/main" id="{14FF7E8B-4CDF-4CAC-83E6-4DFDE038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1865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9894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2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86227721-48B2-43B3-8526-34B0C73A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15127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3" preserve="1" userDrawn="1">
  <p:cSld name="Osan ylätunniste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F4B276F3-D064-4656-A9E4-A4F6D1ABB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58155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4B3679A-A389-400D-A744-C43C227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EF9C706D-5C6A-42FA-B522-02CB8028F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08CEC9F-7456-473A-8F4A-6918F37BC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9A5411A7-57B3-491D-9820-EBA16DCC4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387439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CB941E6F-111D-4022-8CFD-1CC1B2ADB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3A4A4694-9735-4EF6-8D9E-9C60AE285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 |   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78F21DE0-9EC0-4B8E-AE3C-CC8F7C9E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1" y="6374625"/>
            <a:ext cx="4114800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284871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" type="title" preserve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9603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  <a:gd name="connsiteX0" fmla="*/ 32870 w 32870"/>
              <a:gd name="connsiteY0" fmla="*/ 11160 h 13093"/>
              <a:gd name="connsiteX1" fmla="*/ 32870 w 32870"/>
              <a:gd name="connsiteY1" fmla="*/ 0 h 13093"/>
              <a:gd name="connsiteX2" fmla="*/ 11591 w 32870"/>
              <a:gd name="connsiteY2" fmla="*/ 0 h 13093"/>
              <a:gd name="connsiteX3" fmla="*/ 0 w 32870"/>
              <a:gd name="connsiteY3" fmla="*/ 4209 h 13093"/>
              <a:gd name="connsiteX4" fmla="*/ 0 w 32870"/>
              <a:gd name="connsiteY4" fmla="*/ 12864 h 13093"/>
              <a:gd name="connsiteX5" fmla="*/ 32870 w 32870"/>
              <a:gd name="connsiteY5" fmla="*/ 10638 h 13093"/>
              <a:gd name="connsiteX6" fmla="*/ 32870 w 32870"/>
              <a:gd name="connsiteY6" fmla="*/ 11160 h 13093"/>
              <a:gd name="connsiteX0" fmla="*/ 32870 w 32870"/>
              <a:gd name="connsiteY0" fmla="*/ 11160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6" fmla="*/ 32870 w 32870"/>
              <a:gd name="connsiteY6" fmla="*/ 11160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864">
                <a:moveTo>
                  <a:pt x="32870" y="10638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65" y="12881"/>
                  <a:pt x="32861" y="10626"/>
                  <a:pt x="32870" y="10638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16534"/>
            <a:ext cx="11834341" cy="266146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55647"/>
            <a:ext cx="8193024" cy="117092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4375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2" type="title" preserve="1">
  <p:cSld name="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7">
            <a:extLst>
              <a:ext uri="{FF2B5EF4-FFF2-40B4-BE49-F238E27FC236}">
                <a16:creationId xmlns:a16="http://schemas.microsoft.com/office/drawing/2014/main" id="{EB983361-D7DC-4F8A-A98B-CCC6C2C2A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  <a:gd name="connsiteX0" fmla="*/ 0 w 32870"/>
              <a:gd name="connsiteY0" fmla="*/ 4209 h 13212"/>
              <a:gd name="connsiteX1" fmla="*/ 0 w 32870"/>
              <a:gd name="connsiteY1" fmla="*/ 12980 h 13212"/>
              <a:gd name="connsiteX2" fmla="*/ 32870 w 32870"/>
              <a:gd name="connsiteY2" fmla="*/ 9751 h 13212"/>
              <a:gd name="connsiteX3" fmla="*/ 32870 w 32870"/>
              <a:gd name="connsiteY3" fmla="*/ 0 h 13212"/>
              <a:gd name="connsiteX4" fmla="*/ 11591 w 32870"/>
              <a:gd name="connsiteY4" fmla="*/ 0 h 13212"/>
              <a:gd name="connsiteX5" fmla="*/ 0 w 32870"/>
              <a:gd name="connsiteY5" fmla="*/ 4209 h 13212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-29" y="12959"/>
                  <a:pt x="32843" y="9745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425028E-4F6B-423C-8786-AC5A436EB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3690302"/>
            <a:ext cx="11832392" cy="2987423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8296">
                <a:moveTo>
                  <a:pt x="0" y="3229"/>
                </a:moveTo>
                <a:lnTo>
                  <a:pt x="0" y="8296"/>
                </a:lnTo>
                <a:cubicBezTo>
                  <a:pt x="3928" y="4574"/>
                  <a:pt x="11978" y="4035"/>
                  <a:pt x="16387" y="4042"/>
                </a:cubicBezTo>
                <a:cubicBezTo>
                  <a:pt x="17194" y="4043"/>
                  <a:pt x="24691" y="4041"/>
                  <a:pt x="32870" y="4037"/>
                </a:cubicBezTo>
                <a:lnTo>
                  <a:pt x="32870" y="0"/>
                </a:lnTo>
                <a:cubicBezTo>
                  <a:pt x="24550" y="3"/>
                  <a:pt x="16871" y="7"/>
                  <a:pt x="15744" y="14"/>
                </a:cubicBezTo>
                <a:cubicBezTo>
                  <a:pt x="8177" y="64"/>
                  <a:pt x="3166" y="1290"/>
                  <a:pt x="0" y="3229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26571"/>
            <a:ext cx="8193024" cy="1415461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518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4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3" type="title" preserve="1">
  <p:cSld name="Lopetu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9">
            <a:extLst>
              <a:ext uri="{FF2B5EF4-FFF2-40B4-BE49-F238E27FC236}">
                <a16:creationId xmlns:a16="http://schemas.microsoft.com/office/drawing/2014/main" id="{2F879CE6-F58E-498F-BFF8-897875D76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4209097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-29" y="11700"/>
                  <a:pt x="32880" y="4689"/>
                  <a:pt x="32870" y="4650"/>
                </a:cubicBezTo>
                <a:lnTo>
                  <a:pt x="32870" y="0"/>
                </a:lnTo>
                <a:lnTo>
                  <a:pt x="18389" y="20"/>
                </a:ln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3308B19E-C811-4A25-A76E-FD76B06ED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558818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5500">
                <a:moveTo>
                  <a:pt x="32870" y="15500"/>
                </a:moveTo>
                <a:lnTo>
                  <a:pt x="32870" y="0"/>
                </a:lnTo>
                <a:lnTo>
                  <a:pt x="32870" y="0"/>
                </a:lnTo>
                <a:lnTo>
                  <a:pt x="32870" y="4650"/>
                </a:lnTo>
                <a:cubicBezTo>
                  <a:pt x="28166" y="4655"/>
                  <a:pt x="20406" y="4664"/>
                  <a:pt x="19067" y="4661"/>
                </a:cubicBezTo>
                <a:cubicBezTo>
                  <a:pt x="13563" y="4653"/>
                  <a:pt x="2671" y="5450"/>
                  <a:pt x="0" y="11678"/>
                </a:cubicBezTo>
                <a:lnTo>
                  <a:pt x="0" y="15500"/>
                </a:lnTo>
                <a:lnTo>
                  <a:pt x="32870" y="1550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3428999"/>
            <a:ext cx="8193024" cy="112520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102352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1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san ylätunnis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0109" y="742720"/>
            <a:ext cx="9431782" cy="2852737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fi-FI" noProof="0"/>
              <a:t>JTF-rahoituksesta vauhtia vesistökunnostuksiin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259C7-C2DC-45A0-B2A9-EB7C1ABEB1E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9536" y="419184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Pikkuselän lintuvesikunnostuksellinen ruoppaus, Alavus 2024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80446F8-BC13-44CA-99B8-CBD1404B957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89536" y="456025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Belinda Mäki, Etelä-Pohjanmaan ELY-keskus</a:t>
            </a:r>
          </a:p>
        </p:txBody>
      </p:sp>
    </p:spTree>
    <p:extLst>
      <p:ext uri="{BB962C8B-B14F-4D97-AF65-F5344CB8AC3E}">
        <p14:creationId xmlns:p14="http://schemas.microsoft.com/office/powerpoint/2010/main" val="38989643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6C5FA4F7-EB9C-9F4C-85BF-D6DBE33605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77F7B4A0-EF2A-9147-9185-78343B8EC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391098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808"/>
            <a:ext cx="9360000" cy="36393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146376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ictur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7">
            <a:extLst>
              <a:ext uri="{FF2B5EF4-FFF2-40B4-BE49-F238E27FC236}">
                <a16:creationId xmlns:a16="http://schemas.microsoft.com/office/drawing/2014/main" id="{8C8AA788-1511-D443-BE5F-7908AB2BA881}"/>
              </a:ext>
            </a:extLst>
          </p:cNvPr>
          <p:cNvSpPr/>
          <p:nvPr/>
        </p:nvSpPr>
        <p:spPr>
          <a:xfrm>
            <a:off x="0" y="-1"/>
            <a:ext cx="12192000" cy="5936347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42018"/>
            <a:ext cx="9144000" cy="1655762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42252775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000" y="692594"/>
            <a:ext cx="4694400" cy="4784662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72FC982-DA0F-4EC6-9E18-B415AECBA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1311593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9351184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808"/>
            <a:ext cx="9360000" cy="36393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107731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96383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F3B56D-9577-4E8F-BADA-CE87085A997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9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A5A6492-7F8A-40F8-A303-F85F69C9F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930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86237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3203732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5937" y="274319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E8BC2DE-23EE-4F0E-A759-42E68FCA6E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5937" y="3054095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8143126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886065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16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4925B0-A7C3-443B-83E9-526A2BE64B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20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23401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413532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" y="365125"/>
            <a:ext cx="10663428" cy="626999"/>
          </a:xfrm>
        </p:spPr>
        <p:txBody>
          <a:bodyPr/>
          <a:lstStyle>
            <a:lvl1pPr>
              <a:defRPr b="0"/>
            </a:lvl1pPr>
          </a:lstStyle>
          <a:p>
            <a:r>
              <a:rPr lang="fi-FI" noProof="0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1293388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1339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989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E1EB0E-1041-2B4E-5E69-B51347EE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5749692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6D710E-2CD1-D951-106F-CCBA3D87C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7543217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532BEB-604D-1141-FDD1-29FCB77F0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9608525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1103445" y="1268760"/>
            <a:ext cx="10369152" cy="642942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7" name="Tekstin paikkamerkki 16"/>
          <p:cNvSpPr>
            <a:spLocks noGrp="1"/>
          </p:cNvSpPr>
          <p:nvPr>
            <p:ph type="body" sz="quarter" idx="10"/>
          </p:nvPr>
        </p:nvSpPr>
        <p:spPr>
          <a:xfrm>
            <a:off x="1103446" y="2084238"/>
            <a:ext cx="10376925" cy="3937050"/>
          </a:xfrm>
          <a:prstGeom prst="rect">
            <a:avLst/>
          </a:prstGeom>
        </p:spPr>
        <p:txBody>
          <a:bodyPr/>
          <a:lstStyle>
            <a:lvl1pPr>
              <a:buClr>
                <a:schemeClr val="accent6"/>
              </a:buClr>
              <a:buFont typeface="Wingdings" pitchFamily="2" charset="2"/>
              <a:buChar char="§"/>
              <a:defRPr sz="2200" baseline="0">
                <a:solidFill>
                  <a:schemeClr val="tx1"/>
                </a:solidFill>
              </a:defRPr>
            </a:lvl1pPr>
            <a:lvl2pPr>
              <a:buNone/>
              <a:defRPr sz="2200"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ian numeron paikkamerkki 9"/>
          <p:cNvSpPr>
            <a:spLocks noGrp="1"/>
          </p:cNvSpPr>
          <p:nvPr>
            <p:ph type="sldNum" sz="quarter" idx="11"/>
          </p:nvPr>
        </p:nvSpPr>
        <p:spPr>
          <a:xfrm>
            <a:off x="10320469" y="6356351"/>
            <a:ext cx="533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9A02-2183-4EC2-9978-996C81F899C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14"/>
          </p:nvPr>
        </p:nvSpPr>
        <p:spPr>
          <a:xfrm>
            <a:off x="335361" y="6357939"/>
            <a:ext cx="8477249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971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F3B56D-9577-4E8F-BADA-CE87085A997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9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A5A6492-7F8A-40F8-A303-F85F69C9F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930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32024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27773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5937" y="274319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E8BC2DE-23EE-4F0E-A759-42E68FCA6E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5937" y="3054095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48209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2">
            <a:extLst>
              <a:ext uri="{FF2B5EF4-FFF2-40B4-BE49-F238E27FC236}">
                <a16:creationId xmlns:a16="http://schemas.microsoft.com/office/drawing/2014/main" id="{D1E499DF-39A6-429A-A8B5-51C710E9F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94173"/>
            <a:ext cx="12192000" cy="9638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2808"/>
            <a:ext cx="10515600" cy="3639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DB7AEB-FC4F-44E0-8373-3FBAF0071727}"/>
              </a:ext>
            </a:extLst>
          </p:cNvPr>
          <p:cNvSpPr txBox="1"/>
          <p:nvPr userDrawn="1"/>
        </p:nvSpPr>
        <p:spPr>
          <a:xfrm>
            <a:off x="2971800" y="6240780"/>
            <a:ext cx="62499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i-FI" noProof="0"/>
              <a:t>Uudistuva ja osaava Suomi 2021–2027</a:t>
            </a:r>
          </a:p>
        </p:txBody>
      </p:sp>
      <p:pic>
        <p:nvPicPr>
          <p:cNvPr id="10" name="Kuva 8">
            <a:extLst>
              <a:ext uri="{FF2B5EF4-FFF2-40B4-BE49-F238E27FC236}">
                <a16:creationId xmlns:a16="http://schemas.microsoft.com/office/drawing/2014/main" id="{52E1622E-5A65-4724-91BA-D79AA8AD7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19" y="6048766"/>
            <a:ext cx="3153035" cy="66151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E36BCD2-351E-4146-92AC-C038F550E9A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9188" y="5894173"/>
            <a:ext cx="2476593" cy="8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3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D9176E3B-6C79-4FAA-BB36-05A4122C9DCF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1100" y="6186237"/>
            <a:ext cx="1487486" cy="382139"/>
          </a:xfrm>
          <a:prstGeom prst="rect">
            <a:avLst/>
          </a:prstGeom>
        </p:spPr>
      </p:pic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350" y="1856630"/>
            <a:ext cx="10636236" cy="408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7EE758-1955-4ECF-A6DD-011EFA3D6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01483E-483F-47D3-AD16-1A9A682B8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15.2.2023  |  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DCAB2B-23AF-4B8F-8F67-2952F4848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2" y="6374625"/>
            <a:ext cx="3600728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Ari Koski</a:t>
            </a:r>
          </a:p>
        </p:txBody>
      </p:sp>
    </p:spTree>
    <p:extLst>
      <p:ext uri="{BB962C8B-B14F-4D97-AF65-F5344CB8AC3E}">
        <p14:creationId xmlns:p14="http://schemas.microsoft.com/office/powerpoint/2010/main" val="406941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60363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8775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66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114">
          <p15:clr>
            <a:srgbClr val="F26B43"/>
          </p15:clr>
        </p15:guide>
        <p15:guide id="4" orient="horz" pos="108">
          <p15:clr>
            <a:srgbClr val="F26B43"/>
          </p15:clr>
        </p15:guide>
        <p15:guide id="5" orient="horz" pos="4212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2">
            <a:extLst>
              <a:ext uri="{FF2B5EF4-FFF2-40B4-BE49-F238E27FC236}">
                <a16:creationId xmlns:a16="http://schemas.microsoft.com/office/drawing/2014/main" id="{D1E499DF-39A6-429A-A8B5-51C710E9F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94173"/>
            <a:ext cx="12192000" cy="963826"/>
          </a:xfrm>
          <a:prstGeom prst="rect">
            <a:avLst/>
          </a:prstGeom>
          <a:solidFill>
            <a:srgbClr val="D1E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noProof="0"/>
              <a:t>Muokkaa </a:t>
            </a:r>
            <a:r>
              <a:rPr lang="fi-FI" noProof="0" err="1"/>
              <a:t>ots</a:t>
            </a:r>
            <a:r>
              <a:rPr lang="fi-FI" noProof="0"/>
              <a:t>. </a:t>
            </a:r>
            <a:r>
              <a:rPr lang="fi-FI" noProof="0" err="1"/>
              <a:t>perustyyl</a:t>
            </a:r>
            <a:r>
              <a:rPr lang="fi-FI" noProof="0"/>
              <a:t>. </a:t>
            </a:r>
            <a:r>
              <a:rPr lang="fi-FI" noProof="0" err="1"/>
              <a:t>napsautt</a:t>
            </a:r>
            <a:r>
              <a:rPr lang="fi-FI" noProof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2808"/>
            <a:ext cx="10515600" cy="3639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pic>
        <p:nvPicPr>
          <p:cNvPr id="10" name="Kuva 8">
            <a:extLst>
              <a:ext uri="{FF2B5EF4-FFF2-40B4-BE49-F238E27FC236}">
                <a16:creationId xmlns:a16="http://schemas.microsoft.com/office/drawing/2014/main" id="{52E1622E-5A65-4724-91BA-D79AA8AD7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19" y="6048766"/>
            <a:ext cx="3153035" cy="66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3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po.fi/fi/etela-pohjanma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hatpintaan.f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ari.koski@ely-keskus.f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09EE7F-2D5D-C22A-542F-6F4EAEC52B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6000"/>
              <a:t>Turvetuotantoalueiden alapuolisten vesistöjen</a:t>
            </a:r>
            <a:br>
              <a:rPr lang="fi-FI" sz="6000"/>
            </a:br>
            <a:r>
              <a:rPr lang="fi-FI" sz="6000"/>
              <a:t>kunnostukset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9D2DED-F5FC-224C-1572-5FF20EABCA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err="1"/>
              <a:t>POHjaneva</a:t>
            </a:r>
            <a:r>
              <a:rPr lang="fi-FI"/>
              <a:t> – vauhtia pohjalaismaakuntien </a:t>
            </a:r>
            <a:r>
              <a:rPr lang="fi-FI" err="1"/>
              <a:t>jtf</a:t>
            </a:r>
            <a:r>
              <a:rPr lang="fi-FI"/>
              <a:t>-ennallistamisiin</a:t>
            </a:r>
          </a:p>
        </p:txBody>
      </p:sp>
    </p:spTree>
    <p:extLst>
      <p:ext uri="{BB962C8B-B14F-4D97-AF65-F5344CB8AC3E}">
        <p14:creationId xmlns:p14="http://schemas.microsoft.com/office/powerpoint/2010/main" val="169444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BA0985-2F8D-9AC5-96CD-8E865388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</p:spPr>
        <p:txBody>
          <a:bodyPr anchor="b">
            <a:normAutofit/>
          </a:bodyPr>
          <a:lstStyle/>
          <a:p>
            <a:r>
              <a:rPr lang="fi-FI" sz="3700" b="1"/>
              <a:t>PohjaNeva - Vauhtia pohjalaismaakuntien JTF-ennallistamisiin</a:t>
            </a:r>
            <a:endParaRPr lang="fi-FI" sz="3700"/>
          </a:p>
        </p:txBody>
      </p:sp>
      <p:pic>
        <p:nvPicPr>
          <p:cNvPr id="5" name="Kuva 4" descr="Turvetuotannosta poistunut alue">
            <a:extLst>
              <a:ext uri="{FF2B5EF4-FFF2-40B4-BE49-F238E27FC236}">
                <a16:creationId xmlns:a16="http://schemas.microsoft.com/office/drawing/2014/main" id="{6B9DAA5F-84BC-AA66-3CC2-0F2CEDB506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886786"/>
            <a:ext cx="4889066" cy="3645334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1E6B0C-1146-0E76-76EF-EB8C1A8470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1886786"/>
            <a:ext cx="4889066" cy="3645334"/>
          </a:xfr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i-FI"/>
              <a:t>Hankkeen toteuttaja Etelä-Pohjanmaan ELY-keskus, rahoitus JTF-rahastosta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i-FI"/>
              <a:t>Hankeaika </a:t>
            </a:r>
            <a:r>
              <a:rPr lang="fi-FI" b="1"/>
              <a:t>1.1.2024 - 30.6.2026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i-FI"/>
              <a:t>Projektipäällikkö </a:t>
            </a:r>
            <a:r>
              <a:rPr lang="fi-FI" b="1"/>
              <a:t>Ari Koski</a:t>
            </a:r>
            <a:r>
              <a:rPr lang="fi-FI"/>
              <a:t>, suunnittelija </a:t>
            </a:r>
            <a:r>
              <a:rPr lang="fi-FI" b="1"/>
              <a:t>Viivi Kuusisto</a:t>
            </a:r>
            <a:r>
              <a:rPr lang="fi-FI"/>
              <a:t> ja viestinnän asiantuntija </a:t>
            </a:r>
            <a:r>
              <a:rPr lang="fi-FI" b="1"/>
              <a:t>Emilia Tuomikoski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i-FI"/>
              <a:t>Hanke edistää Etelä-Pohjanmaan ELY-keskuksen alueella sijaitsevien turvetuotantoalueiden ennallistamista sekä turvetuotannon kuormittamien vesistöjen kunnostuksia</a:t>
            </a:r>
          </a:p>
        </p:txBody>
      </p:sp>
    </p:spTree>
    <p:extLst>
      <p:ext uri="{BB962C8B-B14F-4D97-AF65-F5344CB8AC3E}">
        <p14:creationId xmlns:p14="http://schemas.microsoft.com/office/powerpoint/2010/main" val="121307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49A8A-C639-6860-2C51-957E7A845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4CE044-7F9A-E28D-F845-B288D9C8C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38125"/>
            <a:ext cx="11595100" cy="624431"/>
          </a:xfrm>
        </p:spPr>
        <p:txBody>
          <a:bodyPr/>
          <a:lstStyle/>
          <a:p>
            <a:r>
              <a:rPr lang="fi-FI" sz="2800" b="1"/>
              <a:t>Vesistökunnostukset JTF-rahoituksella</a:t>
            </a:r>
            <a:endParaRPr lang="fi-FI" sz="28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EFE73C-98B7-719F-6F4F-8843B584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124125"/>
            <a:ext cx="6877246" cy="4173954"/>
          </a:xfrm>
        </p:spPr>
        <p:txBody>
          <a:bodyPr vert="horz" lIns="0" tIns="0" rIns="0" bIns="0" rtlCol="0" anchor="t"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000000"/>
                </a:solidFill>
                <a:effectLst/>
                <a:ea typeface="Tahoma"/>
                <a:cs typeface="Tahoma"/>
              </a:rPr>
              <a:t>JTF-</a:t>
            </a:r>
            <a:r>
              <a:rPr lang="en-US" b="0" i="0" err="1">
                <a:solidFill>
                  <a:srgbClr val="000000"/>
                </a:solidFill>
                <a:effectLst/>
                <a:ea typeface="Tahoma"/>
                <a:cs typeface="Tahoma"/>
              </a:rPr>
              <a:t>rahoituksella</a:t>
            </a:r>
            <a:r>
              <a:rPr lang="en-US" b="0" i="0">
                <a:solidFill>
                  <a:srgbClr val="000000"/>
                </a:solidFill>
                <a:effectLst/>
                <a:ea typeface="Tahoma"/>
                <a:cs typeface="Tahoma"/>
              </a:rPr>
              <a:t> </a:t>
            </a:r>
            <a:r>
              <a:rPr lang="en-US" b="0" i="0" err="1">
                <a:solidFill>
                  <a:srgbClr val="000000"/>
                </a:solidFill>
                <a:effectLst/>
                <a:ea typeface="Tahoma"/>
                <a:cs typeface="Tahoma"/>
              </a:rPr>
              <a:t>tuettava</a:t>
            </a:r>
            <a:r>
              <a:rPr lang="en-US" b="0" i="0">
                <a:solidFill>
                  <a:srgbClr val="000000"/>
                </a:solidFill>
                <a:effectLst/>
                <a:ea typeface="Tahoma"/>
                <a:cs typeface="Tahoma"/>
              </a:rPr>
              <a:t> </a:t>
            </a:r>
            <a:r>
              <a:rPr lang="en-US" b="0" i="0" err="1">
                <a:solidFill>
                  <a:srgbClr val="000000"/>
                </a:solidFill>
                <a:effectLst/>
                <a:ea typeface="Tahoma"/>
                <a:cs typeface="Tahoma"/>
              </a:rPr>
              <a:t>toiminta</a:t>
            </a:r>
            <a:r>
              <a:rPr lang="en-US" b="0" i="0">
                <a:solidFill>
                  <a:srgbClr val="000000"/>
                </a:solidFill>
                <a:effectLst/>
                <a:ea typeface="Tahoma"/>
                <a:cs typeface="Tahoma"/>
              </a:rPr>
              <a:t> </a:t>
            </a:r>
            <a:r>
              <a:rPr lang="fi-FI" b="0" i="0">
                <a:solidFill>
                  <a:srgbClr val="000000"/>
                </a:solidFill>
                <a:effectLst/>
                <a:ea typeface="Tahoma"/>
                <a:cs typeface="Tahoma"/>
              </a:rPr>
              <a:t>kattaa myös turvetuotannosta poistuvien soiden yhteydessä olevat vesistöalueet, mikäli niiden kunnostamisen tarve liittyy turvetuotannon loppumiseen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.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Vesistökunnostuksella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korjataan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turvetuotannosta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aiheutuneita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vaikutuksia</a:t>
            </a:r>
            <a:endParaRPr lang="en-US">
              <a:solidFill>
                <a:srgbClr val="000000"/>
              </a:solidFill>
              <a:ea typeface="Tahoma"/>
              <a:cs typeface="Tahoma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Turvetuotannon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kuormitus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tulee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olla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vähentynyt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,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jolloin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kunnostuksella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pysyvämpi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vaikutus</a:t>
            </a:r>
            <a:endParaRPr lang="en-US">
              <a:solidFill>
                <a:srgbClr val="000000"/>
              </a:solidFill>
              <a:ea typeface="Tahoma"/>
              <a:cs typeface="Tahoma"/>
            </a:endParaRPr>
          </a:p>
          <a:p>
            <a:pPr fontAlgn="base"/>
            <a:r>
              <a:rPr lang="en-US">
                <a:solidFill>
                  <a:srgbClr val="000000"/>
                </a:solidFill>
                <a:ea typeface="Tahoma"/>
                <a:cs typeface="Tahoma"/>
                <a:hlinkClick r:id="rId3"/>
              </a:rPr>
              <a:t>Vesienhoidon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  <a:hlinkClick r:id="rId3"/>
              </a:rPr>
              <a:t>toimenpideohjelmassa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on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tunnistettu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vesistöihin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kohdistuvat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paineet</a:t>
            </a:r>
            <a:endParaRPr lang="en-US">
              <a:solidFill>
                <a:srgbClr val="000000"/>
              </a:solidFill>
              <a:ea typeface="Tahoma"/>
              <a:cs typeface="Tahoma"/>
            </a:endParaRPr>
          </a:p>
          <a:p>
            <a:pPr fontAlgn="base"/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Tuki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kunnostushankkeissa</a:t>
            </a:r>
            <a:r>
              <a:rPr lang="en-US">
                <a:solidFill>
                  <a:srgbClr val="000000"/>
                </a:solidFill>
                <a:ea typeface="Tahoma"/>
                <a:cs typeface="Tahoma"/>
              </a:rPr>
              <a:t> 80 </a:t>
            </a:r>
            <a:r>
              <a:rPr lang="en-US" err="1">
                <a:solidFill>
                  <a:srgbClr val="000000"/>
                </a:solidFill>
                <a:ea typeface="Tahoma"/>
                <a:cs typeface="Tahoma"/>
              </a:rPr>
              <a:t>prosenttia</a:t>
            </a:r>
            <a:endParaRPr lang="en-US">
              <a:solidFill>
                <a:srgbClr val="000000"/>
              </a:solidFill>
              <a:ea typeface="Tahoma"/>
              <a:cs typeface="Tahoma"/>
            </a:endParaRPr>
          </a:p>
        </p:txBody>
      </p:sp>
      <p:pic>
        <p:nvPicPr>
          <p:cNvPr id="6" name="Kuva 5" descr="Pistekuormittajat Etelä-Pohjanmaan ELY-keskuksen toimenpideohjelma-alueella">
            <a:extLst>
              <a:ext uri="{FF2B5EF4-FFF2-40B4-BE49-F238E27FC236}">
                <a16:creationId xmlns:a16="http://schemas.microsoft.com/office/drawing/2014/main" id="{BFF5D1A3-0721-4A4A-B61C-11F19D426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346" y="0"/>
            <a:ext cx="4895654" cy="5898284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EAD8FC0-EAE5-78C9-13C5-D9B63836EE2B}"/>
              </a:ext>
            </a:extLst>
          </p:cNvPr>
          <p:cNvSpPr txBox="1"/>
          <p:nvPr/>
        </p:nvSpPr>
        <p:spPr>
          <a:xfrm>
            <a:off x="238950" y="5382738"/>
            <a:ext cx="744855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1400"/>
              <a:t>Kuvan lähde: Vesienhoidon toimenpideohjelma 2022–2027.</a:t>
            </a:r>
          </a:p>
          <a:p>
            <a:pPr algn="l"/>
            <a:r>
              <a:rPr lang="fi-FI" sz="1400"/>
              <a:t>Etelä-Pohjanmaa, Pohjanmaa ja Keski-Pohjanmaa. Raportteja 41/2022.</a:t>
            </a:r>
          </a:p>
        </p:txBody>
      </p:sp>
    </p:spTree>
    <p:extLst>
      <p:ext uri="{BB962C8B-B14F-4D97-AF65-F5344CB8AC3E}">
        <p14:creationId xmlns:p14="http://schemas.microsoft.com/office/powerpoint/2010/main" val="236559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49A8A-C639-6860-2C51-957E7A845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4CE044-7F9A-E28D-F845-B288D9C8C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 anchor="b">
            <a:normAutofit/>
          </a:bodyPr>
          <a:lstStyle/>
          <a:p>
            <a:r>
              <a:rPr lang="fi-FI" sz="3400" b="1"/>
              <a:t>Vesistökunnostukset käytännössä</a:t>
            </a: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EFE73C-98B7-719F-6F4F-8843B584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5678010" cy="3645334"/>
          </a:xfrm>
        </p:spPr>
        <p:txBody>
          <a:bodyPr vert="horz" lIns="0" tIns="0" rIns="0" bIns="0" rtlCol="0">
            <a:normAutofit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 err="1"/>
              <a:t>Turvetuotannon</a:t>
            </a:r>
            <a:r>
              <a:rPr lang="en-US" sz="2400" dirty="0"/>
              <a:t> </a:t>
            </a:r>
            <a:r>
              <a:rPr lang="en-US" sz="2400" dirty="0" err="1"/>
              <a:t>vaikutusalueilla</a:t>
            </a:r>
            <a:r>
              <a:rPr lang="en-US" sz="2400" dirty="0"/>
              <a:t> </a:t>
            </a:r>
            <a:r>
              <a:rPr lang="en-US" sz="2400" dirty="0" err="1"/>
              <a:t>olevia</a:t>
            </a:r>
            <a:r>
              <a:rPr lang="en-US" sz="2400" dirty="0"/>
              <a:t> </a:t>
            </a:r>
            <a:r>
              <a:rPr lang="en-US" sz="2400" dirty="0" err="1"/>
              <a:t>vesistöjä</a:t>
            </a:r>
            <a:r>
              <a:rPr lang="en-US" sz="2400" dirty="0"/>
              <a:t> </a:t>
            </a:r>
            <a:r>
              <a:rPr lang="en-US" sz="2400" dirty="0" err="1"/>
              <a:t>voidan</a:t>
            </a:r>
            <a:r>
              <a:rPr lang="en-US" sz="2400" dirty="0"/>
              <a:t> </a:t>
            </a:r>
            <a:r>
              <a:rPr lang="en-US" sz="2400" dirty="0" err="1"/>
              <a:t>kunnostaa</a:t>
            </a:r>
            <a:r>
              <a:rPr lang="en-US" sz="2400" dirty="0"/>
              <a:t> </a:t>
            </a:r>
            <a:r>
              <a:rPr lang="en-US" sz="2400" dirty="0" err="1"/>
              <a:t>esimerkiksi</a:t>
            </a:r>
            <a:endParaRPr lang="en-US" sz="2400" dirty="0"/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ravintoketjukunnostuksilla</a:t>
            </a:r>
            <a:endParaRPr lang="en-US" sz="2000" dirty="0"/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ruoppauksilla</a:t>
            </a:r>
            <a:endParaRPr lang="en-US" sz="2000" dirty="0"/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niitoilla</a:t>
            </a:r>
            <a:endParaRPr lang="en-US" sz="2000" dirty="0"/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vedenpinnan</a:t>
            </a:r>
            <a:r>
              <a:rPr lang="en-US" sz="2000" dirty="0"/>
              <a:t> </a:t>
            </a:r>
            <a:r>
              <a:rPr lang="en-US" sz="2000" dirty="0" err="1"/>
              <a:t>nostoilla</a:t>
            </a:r>
            <a:endParaRPr lang="en-US" sz="2000" dirty="0"/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virtavesikunnostuksilla</a:t>
            </a:r>
            <a:endParaRPr lang="en-US" sz="2000" dirty="0"/>
          </a:p>
          <a:p>
            <a:pPr fontAlgn="base"/>
            <a:r>
              <a:rPr lang="en-US" sz="2200" dirty="0" err="1"/>
              <a:t>Vesilain</a:t>
            </a:r>
            <a:r>
              <a:rPr lang="en-US" sz="2200" dirty="0"/>
              <a:t> </a:t>
            </a:r>
            <a:r>
              <a:rPr lang="en-US" sz="2200" dirty="0" err="1"/>
              <a:t>mukainen</a:t>
            </a:r>
            <a:r>
              <a:rPr lang="en-US" sz="2200" dirty="0"/>
              <a:t> </a:t>
            </a:r>
            <a:r>
              <a:rPr lang="en-US" sz="2200" dirty="0" err="1"/>
              <a:t>luvantarve</a:t>
            </a:r>
            <a:r>
              <a:rPr lang="en-US" sz="2200" dirty="0"/>
              <a:t> </a:t>
            </a:r>
            <a:r>
              <a:rPr lang="en-US" sz="2200" dirty="0" err="1"/>
              <a:t>selvitettävä</a:t>
            </a:r>
            <a:r>
              <a:rPr lang="en-US" sz="2200" dirty="0"/>
              <a:t> ELY-</a:t>
            </a:r>
            <a:r>
              <a:rPr lang="en-US" sz="2200" dirty="0" err="1"/>
              <a:t>keskuksesta</a:t>
            </a:r>
            <a:endParaRPr lang="en-US" sz="2200" dirty="0"/>
          </a:p>
          <a:p>
            <a:pPr fontAlgn="base"/>
            <a:r>
              <a:rPr lang="en-US" sz="2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Muitakin</a:t>
            </a:r>
            <a:r>
              <a:rPr lang="en-US" sz="2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rahoitusmahdollisuuksia</a:t>
            </a:r>
            <a:r>
              <a:rPr lang="en-US" sz="2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on, </a:t>
            </a:r>
            <a:r>
              <a:rPr lang="en-US" sz="2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lisätietoa</a:t>
            </a:r>
            <a:r>
              <a:rPr lang="en-US" sz="2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Tahoma"/>
                <a:ea typeface="Tahoma"/>
                <a:cs typeface="Tahoma"/>
                <a:hlinkClick r:id="rId3"/>
              </a:rPr>
              <a:t>Rahat </a:t>
            </a:r>
            <a:r>
              <a:rPr lang="en-US" sz="2200" dirty="0" err="1">
                <a:solidFill>
                  <a:srgbClr val="000000"/>
                </a:solidFill>
                <a:latin typeface="Tahoma"/>
                <a:ea typeface="Tahoma"/>
                <a:cs typeface="Tahoma"/>
                <a:hlinkClick r:id="rId3"/>
              </a:rPr>
              <a:t>pintaan</a:t>
            </a:r>
            <a:r>
              <a:rPr lang="en-US" sz="2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-</a:t>
            </a:r>
            <a:r>
              <a:rPr lang="en-US" sz="2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sivustolta</a:t>
            </a:r>
            <a:endParaRPr lang="en-US" sz="1700" dirty="0"/>
          </a:p>
          <a:p>
            <a:pPr lvl="1" fontAlgn="base"/>
            <a:endParaRPr lang="en-US" sz="2000" dirty="0"/>
          </a:p>
          <a:p>
            <a:pPr lvl="1" fontAlgn="base"/>
            <a:endParaRPr lang="en-US" sz="2000" dirty="0"/>
          </a:p>
        </p:txBody>
      </p:sp>
      <p:pic>
        <p:nvPicPr>
          <p:cNvPr id="4" name="Kuva 3" descr="Puro, jossa kolme ihmistä tekemässä kunnostusta">
            <a:extLst>
              <a:ext uri="{FF2B5EF4-FFF2-40B4-BE49-F238E27FC236}">
                <a16:creationId xmlns:a16="http://schemas.microsoft.com/office/drawing/2014/main" id="{21B87F4E-933D-F6C6-A9DC-6732E8840F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688" y="0"/>
            <a:ext cx="3933112" cy="5892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508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9263127A-69FD-4334-8A95-D1F5152D32E2}"/>
              </a:ext>
            </a:extLst>
          </p:cNvPr>
          <p:cNvSpPr txBox="1">
            <a:spLocks/>
          </p:cNvSpPr>
          <p:nvPr/>
        </p:nvSpPr>
        <p:spPr>
          <a:xfrm>
            <a:off x="278423" y="408372"/>
            <a:ext cx="9966408" cy="46164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err="1"/>
              <a:t>Esimerkki</a:t>
            </a:r>
            <a:r>
              <a:rPr lang="en-US" sz="3200"/>
              <a:t>: </a:t>
            </a:r>
            <a:r>
              <a:rPr lang="en-US" sz="3200" err="1"/>
              <a:t>Suomen</a:t>
            </a:r>
            <a:r>
              <a:rPr lang="en-US" sz="3200"/>
              <a:t> </a:t>
            </a:r>
            <a:r>
              <a:rPr lang="en-US" sz="3200" err="1"/>
              <a:t>suurin</a:t>
            </a:r>
            <a:r>
              <a:rPr lang="en-US" sz="3200"/>
              <a:t> </a:t>
            </a:r>
            <a:r>
              <a:rPr lang="en-US" sz="3200" err="1"/>
              <a:t>lintuvesikunnostus</a:t>
            </a:r>
            <a:endParaRPr lang="fi-FI" sz="3200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2A5171A5-C8D6-4536-9589-4BE929F7D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9234" y="1247408"/>
            <a:ext cx="5505364" cy="4611854"/>
          </a:xfrm>
        </p:spPr>
        <p:txBody>
          <a:bodyPr/>
          <a:lstStyle/>
          <a:p>
            <a:endParaRPr lang="fi-FI" sz="1800" dirty="0"/>
          </a:p>
          <a:p>
            <a:r>
              <a:rPr lang="fi-FI" sz="1800" dirty="0"/>
              <a:t>Kuivasjärvi, Alavus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</a:rPr>
              <a:t>Lintuvesiensuojeluohjelman kohde vuodesta 1982</a:t>
            </a:r>
            <a:r>
              <a:rPr lang="en-US" sz="1800" b="0" i="0" dirty="0">
                <a:solidFill>
                  <a:srgbClr val="808080"/>
                </a:solidFill>
                <a:effectLst/>
              </a:rPr>
              <a:t>​</a:t>
            </a:r>
            <a:endParaRPr lang="en-US" sz="1800" dirty="0">
              <a:solidFill>
                <a:srgbClr val="808080"/>
              </a:solidFill>
            </a:endParaRPr>
          </a:p>
          <a:p>
            <a:pPr marL="457200" lvl="1" indent="0" fontAlgn="base">
              <a:buNone/>
            </a:pPr>
            <a:r>
              <a:rPr lang="en-US" sz="1200" b="0" i="0" u="none" strike="noStrike" dirty="0">
                <a:effectLst/>
                <a:sym typeface="Wingdings" panose="05000000000000000000" pitchFamily="2" charset="2"/>
              </a:rPr>
              <a:t> </a:t>
            </a:r>
            <a:r>
              <a:rPr lang="fi-FI" sz="1400" dirty="0">
                <a:solidFill>
                  <a:srgbClr val="000000"/>
                </a:solidFill>
                <a:sym typeface="Wingdings" panose="05000000000000000000" pitchFamily="2" charset="2"/>
              </a:rPr>
              <a:t>l</a:t>
            </a:r>
            <a:r>
              <a:rPr lang="fi-FI" sz="1400" b="0" i="0" u="none" strike="noStrike" dirty="0">
                <a:solidFill>
                  <a:srgbClr val="000000"/>
                </a:solidFill>
                <a:effectLst/>
              </a:rPr>
              <a:t>aajalla alueella ainoa rehevä lintujärv</a:t>
            </a:r>
            <a:r>
              <a:rPr lang="fi-FI" sz="1400" dirty="0">
                <a:solidFill>
                  <a:srgbClr val="000000"/>
                </a:solidFill>
              </a:rPr>
              <a:t>i</a:t>
            </a:r>
            <a:endParaRPr lang="en-US" sz="1800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</a:rPr>
              <a:t>Natura 2000 –verkoston kohde, suojeltu lintujen ja luontotyyppien vuoksi</a:t>
            </a:r>
            <a:r>
              <a:rPr lang="en-US" sz="1800" b="0" i="0" dirty="0">
                <a:solidFill>
                  <a:srgbClr val="80808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 err="1"/>
              <a:t>Kuivasjärven</a:t>
            </a:r>
            <a:r>
              <a:rPr lang="en-US" sz="1800" dirty="0"/>
              <a:t> </a:t>
            </a:r>
            <a:r>
              <a:rPr lang="en-US" sz="1800" dirty="0" err="1"/>
              <a:t>Pikkuselän</a:t>
            </a:r>
            <a:r>
              <a:rPr lang="en-US" sz="1800" dirty="0"/>
              <a:t> </a:t>
            </a:r>
            <a:r>
              <a:rPr lang="en-US" sz="1800" dirty="0" err="1"/>
              <a:t>lintuvesikunnostus</a:t>
            </a:r>
            <a:r>
              <a:rPr lang="en-US" sz="1800" dirty="0"/>
              <a:t>, ELY-</a:t>
            </a:r>
            <a:r>
              <a:rPr lang="en-US" sz="1800" dirty="0" err="1"/>
              <a:t>keskuksen</a:t>
            </a:r>
            <a:r>
              <a:rPr lang="en-US" sz="1800" dirty="0"/>
              <a:t> </a:t>
            </a:r>
            <a:r>
              <a:rPr lang="en-US" sz="1800" dirty="0" err="1"/>
              <a:t>toteuttama</a:t>
            </a:r>
            <a:r>
              <a:rPr lang="en-US" sz="1800" dirty="0"/>
              <a:t> JTF-</a:t>
            </a:r>
            <a:r>
              <a:rPr lang="en-US" sz="1800" dirty="0" err="1"/>
              <a:t>hanke</a:t>
            </a:r>
            <a:endParaRPr lang="en-US" sz="1800" b="0" i="0" dirty="0">
              <a:effectLst/>
            </a:endParaRPr>
          </a:p>
          <a:p>
            <a:r>
              <a:rPr lang="fi-FI" sz="1800" dirty="0"/>
              <a:t>Toimenpideala 7,2 ha, n. </a:t>
            </a:r>
            <a:r>
              <a:rPr lang="fi-FI" sz="1800" b="1" dirty="0"/>
              <a:t>72 000 m</a:t>
            </a:r>
            <a:r>
              <a:rPr lang="fi-FI" sz="1800" b="1" baseline="30000" dirty="0"/>
              <a:t>3 </a:t>
            </a:r>
            <a:endParaRPr lang="fi-FI" sz="1800" dirty="0"/>
          </a:p>
          <a:p>
            <a:r>
              <a:rPr lang="fi-FI" sz="1800" dirty="0"/>
              <a:t>Allikoita ja kanavia, leveys 20-50 m, syvyys n. 1 m</a:t>
            </a:r>
          </a:p>
          <a:p>
            <a:r>
              <a:rPr lang="fi-FI" sz="1800" dirty="0"/>
              <a:t>Ruoppaus toteutettiin talvella 2024 jäältä käsin</a:t>
            </a:r>
          </a:p>
          <a:p>
            <a:r>
              <a:rPr lang="fi-FI" sz="1800" dirty="0"/>
              <a:t>Massojen läjitys Pikkuselän länsipuolisille pelloille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632F8FF-226A-9461-45D5-7AD7754008E8}"/>
              </a:ext>
            </a:extLst>
          </p:cNvPr>
          <p:cNvSpPr txBox="1"/>
          <p:nvPr/>
        </p:nvSpPr>
        <p:spPr>
          <a:xfrm>
            <a:off x="3923932" y="3244333"/>
            <a:ext cx="18288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i-FI" sz="1200">
                <a:solidFill>
                  <a:schemeClr val="bg1"/>
                </a:solidFill>
              </a:rPr>
              <a:t>Ilmakuva 2023 (MML)</a:t>
            </a:r>
          </a:p>
        </p:txBody>
      </p:sp>
      <p:pic>
        <p:nvPicPr>
          <p:cNvPr id="3" name="Kuva 2" descr="Kaivinkoneet ruoppaavat Pikkuselkää jään päältä">
            <a:extLst>
              <a:ext uri="{FF2B5EF4-FFF2-40B4-BE49-F238E27FC236}">
                <a16:creationId xmlns:a16="http://schemas.microsoft.com/office/drawing/2014/main" id="{7BFF8097-E372-76F5-1525-4706C97DC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02" y="1413768"/>
            <a:ext cx="6042653" cy="403046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67A2E5C-FCCB-1C71-87C0-B9D8FF2D6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0394" y="138099"/>
            <a:ext cx="1834204" cy="1841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466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1C61A2-8E2E-B174-18AC-9D754A7A7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800"/>
              <a:t>Kiitos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BD7FBFCB-390A-2FF4-A6A6-5A7827EE4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1800"/>
              <a:t>PohjaNeva-hankkeen projektipäällikkö</a:t>
            </a:r>
          </a:p>
          <a:p>
            <a:r>
              <a:rPr lang="fi-FI" sz="1800"/>
              <a:t>Ari Koski, puh </a:t>
            </a:r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0295 027 350, </a:t>
            </a:r>
            <a:r>
              <a:rPr lang="fi-FI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2"/>
              </a:rPr>
              <a:t>ari.koski@ely-keskus.fi</a:t>
            </a:r>
            <a:endParaRPr lang="fi-FI" sz="1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396571950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-teema">
  <a:themeElements>
    <a:clrScheme name="TEM 1 cyan 2 vihreä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31E1E9"/>
      </a:accent1>
      <a:accent2>
        <a:srgbClr val="D1E371"/>
      </a:accent2>
      <a:accent3>
        <a:srgbClr val="767171"/>
      </a:accent3>
      <a:accent4>
        <a:srgbClr val="BFBFBF"/>
      </a:accent4>
      <a:accent5>
        <a:srgbClr val="98F0F4"/>
      </a:accent5>
      <a:accent6>
        <a:srgbClr val="E8F1B8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I_EU-rahastot_TEM_v2" id="{05E16302-CD32-3C42-9A4F-4AAC2D1E4E18}" vid="{99484D1B-D783-9743-BC76-8E3B53A37ADA}"/>
    </a:ext>
  </a:extLst>
</a:theme>
</file>

<file path=ppt/theme/theme2.xml><?xml version="1.0" encoding="utf-8"?>
<a:theme xmlns:a="http://schemas.openxmlformats.org/drawingml/2006/main" name="ely_new2021">
  <a:themeElements>
    <a:clrScheme name="ELY 2020">
      <a:dk1>
        <a:sysClr val="windowText" lastClr="000000"/>
      </a:dk1>
      <a:lt1>
        <a:sysClr val="window" lastClr="FFFFFF"/>
      </a:lt1>
      <a:dk2>
        <a:srgbClr val="003883"/>
      </a:dk2>
      <a:lt2>
        <a:srgbClr val="D8D8D8"/>
      </a:lt2>
      <a:accent1>
        <a:srgbClr val="003883"/>
      </a:accent1>
      <a:accent2>
        <a:srgbClr val="D9640C"/>
      </a:accent2>
      <a:accent3>
        <a:srgbClr val="5A8117"/>
      </a:accent3>
      <a:accent4>
        <a:srgbClr val="4460A5"/>
      </a:accent4>
      <a:accent5>
        <a:srgbClr val="623412"/>
      </a:accent5>
      <a:accent6>
        <a:srgbClr val="9E652E"/>
      </a:accent6>
      <a:hlink>
        <a:srgbClr val="0563C1"/>
      </a:hlink>
      <a:folHlink>
        <a:srgbClr val="954F72"/>
      </a:folHlink>
    </a:clrScheme>
    <a:fontScheme name="ELY_fontit_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ly_uusi_2021.potx" id="{543388CA-4464-4614-A257-6C25AE36A37D}" vid="{A3828C89-02CC-4779-BD92-33970237EB41}"/>
    </a:ext>
  </a:extLst>
</a:theme>
</file>

<file path=ppt/theme/theme3.xml><?xml version="1.0" encoding="utf-8"?>
<a:theme xmlns:a="http://schemas.openxmlformats.org/drawingml/2006/main" name="JTF_teema 1">
  <a:themeElements>
    <a:clrScheme name="TEM 1 cyan 2 vihreä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31E1E9"/>
      </a:accent1>
      <a:accent2>
        <a:srgbClr val="D1E371"/>
      </a:accent2>
      <a:accent3>
        <a:srgbClr val="767171"/>
      </a:accent3>
      <a:accent4>
        <a:srgbClr val="BFBFBF"/>
      </a:accent4>
      <a:accent5>
        <a:srgbClr val="98F0F4"/>
      </a:accent5>
      <a:accent6>
        <a:srgbClr val="E8F1B8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JTF_teema 1" id="{40385FBE-7581-466E-8D4A-0F280AD79D6A}" vid="{E98F24F7-F559-4E39-9E34-5875F76A4732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209877-8f5f-4520-b93a-b6dbea47501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C515673B5878F46A6E28F50AC882112" ma:contentTypeVersion="13" ma:contentTypeDescription="Luo uusi asiakirja." ma:contentTypeScope="" ma:versionID="34c6a79d33d10b566c4129485108bf24">
  <xsd:schema xmlns:xsd="http://www.w3.org/2001/XMLSchema" xmlns:xs="http://www.w3.org/2001/XMLSchema" xmlns:p="http://schemas.microsoft.com/office/2006/metadata/properties" xmlns:ns2="ad209877-8f5f-4520-b93a-b6dbea475012" xmlns:ns3="470ac867-6528-4b56-a375-2747123c2393" targetNamespace="http://schemas.microsoft.com/office/2006/metadata/properties" ma:root="true" ma:fieldsID="a098b435182784ac9bc7db572041736c" ns2:_="" ns3:_="">
    <xsd:import namespace="ad209877-8f5f-4520-b93a-b6dbea475012"/>
    <xsd:import namespace="470ac867-6528-4b56-a375-2747123c23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09877-8f5f-4520-b93a-b6dbea4750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d2c86073-d20c-4242-97f1-555d656055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0ac867-6528-4b56-a375-2747123c239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3F9468-CDDE-4C06-87A3-7D6C3547DCD6}">
  <ds:schemaRefs>
    <ds:schemaRef ds:uri="ad209877-8f5f-4520-b93a-b6dbea4750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F7D1963-9675-4759-AB4F-A6B5B98C3F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C846D4-532C-475E-8436-9C7FA60E915B}">
  <ds:schemaRefs>
    <ds:schemaRef ds:uri="470ac867-6528-4b56-a375-2747123c2393"/>
    <ds:schemaRef ds:uri="ad209877-8f5f-4520-b93a-b6dbea4750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241</Words>
  <Application>Microsoft Office PowerPoint</Application>
  <PresentationFormat>Laajakuva</PresentationFormat>
  <Paragraphs>42</Paragraphs>
  <Slides>6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6</vt:i4>
      </vt:variant>
    </vt:vector>
  </HeadingPairs>
  <TitlesOfParts>
    <vt:vector size="15" baseType="lpstr">
      <vt:lpstr>Arial</vt:lpstr>
      <vt:lpstr>Calibri</vt:lpstr>
      <vt:lpstr>Courier New</vt:lpstr>
      <vt:lpstr>System Font Regular</vt:lpstr>
      <vt:lpstr>Tahoma</vt:lpstr>
      <vt:lpstr>Wingdings</vt:lpstr>
      <vt:lpstr>2_Office-teema</vt:lpstr>
      <vt:lpstr>ely_new2021</vt:lpstr>
      <vt:lpstr>JTF_teema 1</vt:lpstr>
      <vt:lpstr>Turvetuotantoalueiden alapuolisten vesistöjen kunnostukset</vt:lpstr>
      <vt:lpstr>PohjaNeva - Vauhtia pohjalaismaakuntien JTF-ennallistamisiin</vt:lpstr>
      <vt:lpstr>Vesistökunnostukset JTF-rahoituksella</vt:lpstr>
      <vt:lpstr>Vesistökunnostukset käytännössä</vt:lpstr>
      <vt:lpstr>PowerPoint-esitys</vt:lpstr>
      <vt:lpstr>Kiitos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NEVALA - Turvetuotantoalueiden ennallistamisen selvitystä ja neuvontaa Keski-Suomen, Satakunnan ja Pirkanmaan maakunnissa 901738</dc:title>
  <dc:creator>Nummi Janne (ELY)</dc:creator>
  <cp:lastModifiedBy>Jylhä Paula (LUKE)</cp:lastModifiedBy>
  <cp:revision>2</cp:revision>
  <dcterms:created xsi:type="dcterms:W3CDTF">2023-09-25T08:56:15Z</dcterms:created>
  <dcterms:modified xsi:type="dcterms:W3CDTF">2024-05-13T09:47:57Z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0x010100BC515673B5878F46A6E28F50AC882112</vt:lpwstr>
  </property>
  <property fmtid="{D5CDD505-2E9C-101B-9397-08002B2CF9AE}" pid="3" name="MediaServiceImageTags">
    <vt:lpwstr/>
  </property>
</Properties>
</file>