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73" r:id="rId3"/>
    <p:sldId id="258" r:id="rId4"/>
    <p:sldId id="268" r:id="rId5"/>
    <p:sldId id="264" r:id="rId6"/>
    <p:sldId id="259" r:id="rId7"/>
    <p:sldId id="271" r:id="rId8"/>
    <p:sldId id="257" r:id="rId9"/>
    <p:sldId id="267" r:id="rId10"/>
    <p:sldId id="269" r:id="rId11"/>
    <p:sldId id="272" r:id="rId12"/>
    <p:sldId id="262" r:id="rId13"/>
    <p:sldId id="265" r:id="rId14"/>
    <p:sldId id="270" r:id="rId15"/>
    <p:sldId id="260" r:id="rId16"/>
    <p:sldId id="266" r:id="rId1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21" d="100"/>
          <a:sy n="121" d="100"/>
        </p:scale>
        <p:origin x="108"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B602886-4AFE-CEA9-9B1B-4612B60E0995}"/>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B16FDECA-2749-F1A7-E9E6-808A629F04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11941DE6-B412-410B-AE88-61145256D495}"/>
              </a:ext>
            </a:extLst>
          </p:cNvPr>
          <p:cNvSpPr>
            <a:spLocks noGrp="1"/>
          </p:cNvSpPr>
          <p:nvPr>
            <p:ph type="dt" sz="half" idx="10"/>
          </p:nvPr>
        </p:nvSpPr>
        <p:spPr/>
        <p:txBody>
          <a:bodyPr/>
          <a:lstStyle/>
          <a:p>
            <a:fld id="{87188293-CDF0-4392-9E47-AE7088AC074F}" type="datetimeFigureOut">
              <a:rPr lang="fi-FI" smtClean="0"/>
              <a:t>13.5.2024</a:t>
            </a:fld>
            <a:endParaRPr lang="fi-FI"/>
          </a:p>
        </p:txBody>
      </p:sp>
      <p:sp>
        <p:nvSpPr>
          <p:cNvPr id="5" name="Alatunnisteen paikkamerkki 4">
            <a:extLst>
              <a:ext uri="{FF2B5EF4-FFF2-40B4-BE49-F238E27FC236}">
                <a16:creationId xmlns:a16="http://schemas.microsoft.com/office/drawing/2014/main" id="{AC8B6294-98C6-4591-D56B-4000D5AEC06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359DEF9-372F-B00A-0D5B-B36E17430720}"/>
              </a:ext>
            </a:extLst>
          </p:cNvPr>
          <p:cNvSpPr>
            <a:spLocks noGrp="1"/>
          </p:cNvSpPr>
          <p:nvPr>
            <p:ph type="sldNum" sz="quarter" idx="12"/>
          </p:nvPr>
        </p:nvSpPr>
        <p:spPr/>
        <p:txBody>
          <a:bodyPr/>
          <a:lstStyle/>
          <a:p>
            <a:fld id="{58676898-75F8-403C-AF99-EE2E4B309043}" type="slidenum">
              <a:rPr lang="fi-FI" smtClean="0"/>
              <a:t>‹#›</a:t>
            </a:fld>
            <a:endParaRPr lang="fi-FI"/>
          </a:p>
        </p:txBody>
      </p:sp>
    </p:spTree>
    <p:extLst>
      <p:ext uri="{BB962C8B-B14F-4D97-AF65-F5344CB8AC3E}">
        <p14:creationId xmlns:p14="http://schemas.microsoft.com/office/powerpoint/2010/main" val="69143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3C5D57-2635-71EE-2B32-DCC6DCC0E83D}"/>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42835731-7E2C-F178-DA1A-1826AE377CD1}"/>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10F43EB-4FC7-8421-B019-70AEF5DC4CF7}"/>
              </a:ext>
            </a:extLst>
          </p:cNvPr>
          <p:cNvSpPr>
            <a:spLocks noGrp="1"/>
          </p:cNvSpPr>
          <p:nvPr>
            <p:ph type="dt" sz="half" idx="10"/>
          </p:nvPr>
        </p:nvSpPr>
        <p:spPr/>
        <p:txBody>
          <a:bodyPr/>
          <a:lstStyle/>
          <a:p>
            <a:fld id="{87188293-CDF0-4392-9E47-AE7088AC074F}" type="datetimeFigureOut">
              <a:rPr lang="fi-FI" smtClean="0"/>
              <a:t>13.5.2024</a:t>
            </a:fld>
            <a:endParaRPr lang="fi-FI"/>
          </a:p>
        </p:txBody>
      </p:sp>
      <p:sp>
        <p:nvSpPr>
          <p:cNvPr id="5" name="Alatunnisteen paikkamerkki 4">
            <a:extLst>
              <a:ext uri="{FF2B5EF4-FFF2-40B4-BE49-F238E27FC236}">
                <a16:creationId xmlns:a16="http://schemas.microsoft.com/office/drawing/2014/main" id="{3F13618F-A614-9318-A4AE-DEC8524A60A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6DB4721-97F7-3A1D-5F94-D4CE461A8BCC}"/>
              </a:ext>
            </a:extLst>
          </p:cNvPr>
          <p:cNvSpPr>
            <a:spLocks noGrp="1"/>
          </p:cNvSpPr>
          <p:nvPr>
            <p:ph type="sldNum" sz="quarter" idx="12"/>
          </p:nvPr>
        </p:nvSpPr>
        <p:spPr/>
        <p:txBody>
          <a:bodyPr/>
          <a:lstStyle/>
          <a:p>
            <a:fld id="{58676898-75F8-403C-AF99-EE2E4B309043}" type="slidenum">
              <a:rPr lang="fi-FI" smtClean="0"/>
              <a:t>‹#›</a:t>
            </a:fld>
            <a:endParaRPr lang="fi-FI"/>
          </a:p>
        </p:txBody>
      </p:sp>
    </p:spTree>
    <p:extLst>
      <p:ext uri="{BB962C8B-B14F-4D97-AF65-F5344CB8AC3E}">
        <p14:creationId xmlns:p14="http://schemas.microsoft.com/office/powerpoint/2010/main" val="2635649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F998CCFC-FE99-DD9D-28EA-B955E6076670}"/>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FFF9671E-44F8-7ED5-E07E-43B7837AA86A}"/>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62674C3-176D-BC94-959F-99089FBD78B7}"/>
              </a:ext>
            </a:extLst>
          </p:cNvPr>
          <p:cNvSpPr>
            <a:spLocks noGrp="1"/>
          </p:cNvSpPr>
          <p:nvPr>
            <p:ph type="dt" sz="half" idx="10"/>
          </p:nvPr>
        </p:nvSpPr>
        <p:spPr/>
        <p:txBody>
          <a:bodyPr/>
          <a:lstStyle/>
          <a:p>
            <a:fld id="{87188293-CDF0-4392-9E47-AE7088AC074F}" type="datetimeFigureOut">
              <a:rPr lang="fi-FI" smtClean="0"/>
              <a:t>13.5.2024</a:t>
            </a:fld>
            <a:endParaRPr lang="fi-FI"/>
          </a:p>
        </p:txBody>
      </p:sp>
      <p:sp>
        <p:nvSpPr>
          <p:cNvPr id="5" name="Alatunnisteen paikkamerkki 4">
            <a:extLst>
              <a:ext uri="{FF2B5EF4-FFF2-40B4-BE49-F238E27FC236}">
                <a16:creationId xmlns:a16="http://schemas.microsoft.com/office/drawing/2014/main" id="{726CE13F-15EC-B373-94CD-E8177812102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E2CBDD4F-5CD9-CFD5-AAEF-87D21ED4EE88}"/>
              </a:ext>
            </a:extLst>
          </p:cNvPr>
          <p:cNvSpPr>
            <a:spLocks noGrp="1"/>
          </p:cNvSpPr>
          <p:nvPr>
            <p:ph type="sldNum" sz="quarter" idx="12"/>
          </p:nvPr>
        </p:nvSpPr>
        <p:spPr/>
        <p:txBody>
          <a:bodyPr/>
          <a:lstStyle/>
          <a:p>
            <a:fld id="{58676898-75F8-403C-AF99-EE2E4B309043}" type="slidenum">
              <a:rPr lang="fi-FI" smtClean="0"/>
              <a:t>‹#›</a:t>
            </a:fld>
            <a:endParaRPr lang="fi-FI"/>
          </a:p>
        </p:txBody>
      </p:sp>
    </p:spTree>
    <p:extLst>
      <p:ext uri="{BB962C8B-B14F-4D97-AF65-F5344CB8AC3E}">
        <p14:creationId xmlns:p14="http://schemas.microsoft.com/office/powerpoint/2010/main" val="3106449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907F31-6199-29DE-C16C-909DAC46B50B}"/>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F0985353-7FDD-FCDB-7FB0-910F2B7F53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F8DA6109-E0FC-0927-1232-E8B51A4C98DD}"/>
              </a:ext>
            </a:extLst>
          </p:cNvPr>
          <p:cNvSpPr>
            <a:spLocks noGrp="1"/>
          </p:cNvSpPr>
          <p:nvPr>
            <p:ph type="dt" sz="half" idx="10"/>
          </p:nvPr>
        </p:nvSpPr>
        <p:spPr/>
        <p:txBody>
          <a:bodyPr/>
          <a:lstStyle/>
          <a:p>
            <a:fld id="{0E4CB22C-ACD5-406B-9376-E50CC27CB7AF}" type="datetimeFigureOut">
              <a:rPr lang="fi-FI" smtClean="0"/>
              <a:t>13.5.2024</a:t>
            </a:fld>
            <a:endParaRPr lang="fi-FI"/>
          </a:p>
        </p:txBody>
      </p:sp>
      <p:sp>
        <p:nvSpPr>
          <p:cNvPr id="5" name="Alatunnisteen paikkamerkki 4">
            <a:extLst>
              <a:ext uri="{FF2B5EF4-FFF2-40B4-BE49-F238E27FC236}">
                <a16:creationId xmlns:a16="http://schemas.microsoft.com/office/drawing/2014/main" id="{AA30F602-2643-F1F5-435A-F289F55BA92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89A9601-D02C-A90A-9F04-59AF5E4C3DD7}"/>
              </a:ext>
            </a:extLst>
          </p:cNvPr>
          <p:cNvSpPr>
            <a:spLocks noGrp="1"/>
          </p:cNvSpPr>
          <p:nvPr>
            <p:ph type="sldNum" sz="quarter" idx="12"/>
          </p:nvPr>
        </p:nvSpPr>
        <p:spPr/>
        <p:txBody>
          <a:bodyPr/>
          <a:lstStyle/>
          <a:p>
            <a:fld id="{976F465E-37E8-4508-93ED-B6123AAD0452}" type="slidenum">
              <a:rPr lang="fi-FI" smtClean="0"/>
              <a:t>‹#›</a:t>
            </a:fld>
            <a:endParaRPr lang="fi-FI"/>
          </a:p>
        </p:txBody>
      </p:sp>
    </p:spTree>
    <p:extLst>
      <p:ext uri="{BB962C8B-B14F-4D97-AF65-F5344CB8AC3E}">
        <p14:creationId xmlns:p14="http://schemas.microsoft.com/office/powerpoint/2010/main" val="16839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05D8F5-B896-C026-C035-C07143C77E02}"/>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4B9624C7-4FD2-66F9-31AB-05C5D01636A8}"/>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8250363-5727-2A66-6F7E-2776C2F9D1FF}"/>
              </a:ext>
            </a:extLst>
          </p:cNvPr>
          <p:cNvSpPr>
            <a:spLocks noGrp="1"/>
          </p:cNvSpPr>
          <p:nvPr>
            <p:ph type="dt" sz="half" idx="10"/>
          </p:nvPr>
        </p:nvSpPr>
        <p:spPr/>
        <p:txBody>
          <a:bodyPr/>
          <a:lstStyle/>
          <a:p>
            <a:fld id="{0E4CB22C-ACD5-406B-9376-E50CC27CB7AF}" type="datetimeFigureOut">
              <a:rPr lang="fi-FI" smtClean="0"/>
              <a:t>13.5.2024</a:t>
            </a:fld>
            <a:endParaRPr lang="fi-FI"/>
          </a:p>
        </p:txBody>
      </p:sp>
      <p:sp>
        <p:nvSpPr>
          <p:cNvPr id="5" name="Alatunnisteen paikkamerkki 4">
            <a:extLst>
              <a:ext uri="{FF2B5EF4-FFF2-40B4-BE49-F238E27FC236}">
                <a16:creationId xmlns:a16="http://schemas.microsoft.com/office/drawing/2014/main" id="{93E590D0-F71C-5C38-36EF-83F7DF5ADB5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7BDF81E-9C00-0B74-C16B-42A070D09203}"/>
              </a:ext>
            </a:extLst>
          </p:cNvPr>
          <p:cNvSpPr>
            <a:spLocks noGrp="1"/>
          </p:cNvSpPr>
          <p:nvPr>
            <p:ph type="sldNum" sz="quarter" idx="12"/>
          </p:nvPr>
        </p:nvSpPr>
        <p:spPr/>
        <p:txBody>
          <a:bodyPr/>
          <a:lstStyle/>
          <a:p>
            <a:fld id="{976F465E-37E8-4508-93ED-B6123AAD0452}" type="slidenum">
              <a:rPr lang="fi-FI" smtClean="0"/>
              <a:t>‹#›</a:t>
            </a:fld>
            <a:endParaRPr lang="fi-FI"/>
          </a:p>
        </p:txBody>
      </p:sp>
    </p:spTree>
    <p:extLst>
      <p:ext uri="{BB962C8B-B14F-4D97-AF65-F5344CB8AC3E}">
        <p14:creationId xmlns:p14="http://schemas.microsoft.com/office/powerpoint/2010/main" val="4012540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EA60CB-E7C0-9F0D-B4B8-659EB957D2F4}"/>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E4E751DE-D6BC-40F4-B6F8-9F72906EF7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DFF9E734-3918-B416-E02A-4B4B40F267F1}"/>
              </a:ext>
            </a:extLst>
          </p:cNvPr>
          <p:cNvSpPr>
            <a:spLocks noGrp="1"/>
          </p:cNvSpPr>
          <p:nvPr>
            <p:ph type="dt" sz="half" idx="10"/>
          </p:nvPr>
        </p:nvSpPr>
        <p:spPr/>
        <p:txBody>
          <a:bodyPr/>
          <a:lstStyle/>
          <a:p>
            <a:fld id="{0E4CB22C-ACD5-406B-9376-E50CC27CB7AF}" type="datetimeFigureOut">
              <a:rPr lang="fi-FI" smtClean="0"/>
              <a:t>13.5.2024</a:t>
            </a:fld>
            <a:endParaRPr lang="fi-FI"/>
          </a:p>
        </p:txBody>
      </p:sp>
      <p:sp>
        <p:nvSpPr>
          <p:cNvPr id="5" name="Alatunnisteen paikkamerkki 4">
            <a:extLst>
              <a:ext uri="{FF2B5EF4-FFF2-40B4-BE49-F238E27FC236}">
                <a16:creationId xmlns:a16="http://schemas.microsoft.com/office/drawing/2014/main" id="{B4B4D563-9F4C-AFD8-BFD5-809F60BC04B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2D2E9B9-073A-7D3D-BB32-7E2BDD3497D0}"/>
              </a:ext>
            </a:extLst>
          </p:cNvPr>
          <p:cNvSpPr>
            <a:spLocks noGrp="1"/>
          </p:cNvSpPr>
          <p:nvPr>
            <p:ph type="sldNum" sz="quarter" idx="12"/>
          </p:nvPr>
        </p:nvSpPr>
        <p:spPr/>
        <p:txBody>
          <a:bodyPr/>
          <a:lstStyle/>
          <a:p>
            <a:fld id="{976F465E-37E8-4508-93ED-B6123AAD0452}" type="slidenum">
              <a:rPr lang="fi-FI" smtClean="0"/>
              <a:t>‹#›</a:t>
            </a:fld>
            <a:endParaRPr lang="fi-FI"/>
          </a:p>
        </p:txBody>
      </p:sp>
    </p:spTree>
    <p:extLst>
      <p:ext uri="{BB962C8B-B14F-4D97-AF65-F5344CB8AC3E}">
        <p14:creationId xmlns:p14="http://schemas.microsoft.com/office/powerpoint/2010/main" val="3768445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F0B192C-F9B9-7C53-56DE-5A4187374EAE}"/>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5AA8604D-1914-A6BB-0569-6D40A31E3F4C}"/>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991247BE-752A-3B4E-2001-BD4CB0D67C86}"/>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027FDC1F-7FA1-38F0-912F-44A227856C93}"/>
              </a:ext>
            </a:extLst>
          </p:cNvPr>
          <p:cNvSpPr>
            <a:spLocks noGrp="1"/>
          </p:cNvSpPr>
          <p:nvPr>
            <p:ph type="dt" sz="half" idx="10"/>
          </p:nvPr>
        </p:nvSpPr>
        <p:spPr/>
        <p:txBody>
          <a:bodyPr/>
          <a:lstStyle/>
          <a:p>
            <a:fld id="{0E4CB22C-ACD5-406B-9376-E50CC27CB7AF}" type="datetimeFigureOut">
              <a:rPr lang="fi-FI" smtClean="0"/>
              <a:t>13.5.2024</a:t>
            </a:fld>
            <a:endParaRPr lang="fi-FI"/>
          </a:p>
        </p:txBody>
      </p:sp>
      <p:sp>
        <p:nvSpPr>
          <p:cNvPr id="6" name="Alatunnisteen paikkamerkki 5">
            <a:extLst>
              <a:ext uri="{FF2B5EF4-FFF2-40B4-BE49-F238E27FC236}">
                <a16:creationId xmlns:a16="http://schemas.microsoft.com/office/drawing/2014/main" id="{763AE00D-3324-CD33-BEEB-05EFA6B5FDA9}"/>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F0077D53-2BD4-FE10-8B48-12046D957FA8}"/>
              </a:ext>
            </a:extLst>
          </p:cNvPr>
          <p:cNvSpPr>
            <a:spLocks noGrp="1"/>
          </p:cNvSpPr>
          <p:nvPr>
            <p:ph type="sldNum" sz="quarter" idx="12"/>
          </p:nvPr>
        </p:nvSpPr>
        <p:spPr/>
        <p:txBody>
          <a:bodyPr/>
          <a:lstStyle/>
          <a:p>
            <a:fld id="{976F465E-37E8-4508-93ED-B6123AAD0452}" type="slidenum">
              <a:rPr lang="fi-FI" smtClean="0"/>
              <a:t>‹#›</a:t>
            </a:fld>
            <a:endParaRPr lang="fi-FI"/>
          </a:p>
        </p:txBody>
      </p:sp>
    </p:spTree>
    <p:extLst>
      <p:ext uri="{BB962C8B-B14F-4D97-AF65-F5344CB8AC3E}">
        <p14:creationId xmlns:p14="http://schemas.microsoft.com/office/powerpoint/2010/main" val="2002284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01BAE0-B819-B250-6122-8FAB5F7BDCCA}"/>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12E3EFCA-DB88-A21A-7B2F-2508379820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34F7B26F-A071-3A7F-4066-AEC326DD2F9B}"/>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40B80533-42C0-0D65-CA2D-3969CCE3B7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D10FE8B1-28F5-E804-730F-67047E7B4840}"/>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92E56EAA-5158-C393-35BB-D95730855052}"/>
              </a:ext>
            </a:extLst>
          </p:cNvPr>
          <p:cNvSpPr>
            <a:spLocks noGrp="1"/>
          </p:cNvSpPr>
          <p:nvPr>
            <p:ph type="dt" sz="half" idx="10"/>
          </p:nvPr>
        </p:nvSpPr>
        <p:spPr/>
        <p:txBody>
          <a:bodyPr/>
          <a:lstStyle/>
          <a:p>
            <a:fld id="{0E4CB22C-ACD5-406B-9376-E50CC27CB7AF}" type="datetimeFigureOut">
              <a:rPr lang="fi-FI" smtClean="0"/>
              <a:t>13.5.2024</a:t>
            </a:fld>
            <a:endParaRPr lang="fi-FI"/>
          </a:p>
        </p:txBody>
      </p:sp>
      <p:sp>
        <p:nvSpPr>
          <p:cNvPr id="8" name="Alatunnisteen paikkamerkki 7">
            <a:extLst>
              <a:ext uri="{FF2B5EF4-FFF2-40B4-BE49-F238E27FC236}">
                <a16:creationId xmlns:a16="http://schemas.microsoft.com/office/drawing/2014/main" id="{8B37E197-24DF-0B3A-ED71-DD82EBD5635E}"/>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1EF68B51-F0C5-7594-082D-28C2E21A5ED0}"/>
              </a:ext>
            </a:extLst>
          </p:cNvPr>
          <p:cNvSpPr>
            <a:spLocks noGrp="1"/>
          </p:cNvSpPr>
          <p:nvPr>
            <p:ph type="sldNum" sz="quarter" idx="12"/>
          </p:nvPr>
        </p:nvSpPr>
        <p:spPr/>
        <p:txBody>
          <a:bodyPr/>
          <a:lstStyle/>
          <a:p>
            <a:fld id="{976F465E-37E8-4508-93ED-B6123AAD0452}" type="slidenum">
              <a:rPr lang="fi-FI" smtClean="0"/>
              <a:t>‹#›</a:t>
            </a:fld>
            <a:endParaRPr lang="fi-FI"/>
          </a:p>
        </p:txBody>
      </p:sp>
    </p:spTree>
    <p:extLst>
      <p:ext uri="{BB962C8B-B14F-4D97-AF65-F5344CB8AC3E}">
        <p14:creationId xmlns:p14="http://schemas.microsoft.com/office/powerpoint/2010/main" val="18684617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A967A5-30FE-B526-01ED-34C83F06C9C3}"/>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B6471BEE-FAAF-4586-2004-BDB8F92336CD}"/>
              </a:ext>
            </a:extLst>
          </p:cNvPr>
          <p:cNvSpPr>
            <a:spLocks noGrp="1"/>
          </p:cNvSpPr>
          <p:nvPr>
            <p:ph type="dt" sz="half" idx="10"/>
          </p:nvPr>
        </p:nvSpPr>
        <p:spPr/>
        <p:txBody>
          <a:bodyPr/>
          <a:lstStyle/>
          <a:p>
            <a:fld id="{0E4CB22C-ACD5-406B-9376-E50CC27CB7AF}" type="datetimeFigureOut">
              <a:rPr lang="fi-FI" smtClean="0"/>
              <a:t>13.5.2024</a:t>
            </a:fld>
            <a:endParaRPr lang="fi-FI"/>
          </a:p>
        </p:txBody>
      </p:sp>
      <p:sp>
        <p:nvSpPr>
          <p:cNvPr id="4" name="Alatunnisteen paikkamerkki 3">
            <a:extLst>
              <a:ext uri="{FF2B5EF4-FFF2-40B4-BE49-F238E27FC236}">
                <a16:creationId xmlns:a16="http://schemas.microsoft.com/office/drawing/2014/main" id="{CAC45D38-36C9-12F7-9C32-97C7D5A35467}"/>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9B72614D-B2B3-AED1-B0E9-BF51477E5296}"/>
              </a:ext>
            </a:extLst>
          </p:cNvPr>
          <p:cNvSpPr>
            <a:spLocks noGrp="1"/>
          </p:cNvSpPr>
          <p:nvPr>
            <p:ph type="sldNum" sz="quarter" idx="12"/>
          </p:nvPr>
        </p:nvSpPr>
        <p:spPr/>
        <p:txBody>
          <a:bodyPr/>
          <a:lstStyle/>
          <a:p>
            <a:fld id="{976F465E-37E8-4508-93ED-B6123AAD0452}" type="slidenum">
              <a:rPr lang="fi-FI" smtClean="0"/>
              <a:t>‹#›</a:t>
            </a:fld>
            <a:endParaRPr lang="fi-FI"/>
          </a:p>
        </p:txBody>
      </p:sp>
    </p:spTree>
    <p:extLst>
      <p:ext uri="{BB962C8B-B14F-4D97-AF65-F5344CB8AC3E}">
        <p14:creationId xmlns:p14="http://schemas.microsoft.com/office/powerpoint/2010/main" val="31514205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49741DDD-18CD-FA4B-C0B1-07D9EAD6DBA7}"/>
              </a:ext>
            </a:extLst>
          </p:cNvPr>
          <p:cNvSpPr>
            <a:spLocks noGrp="1"/>
          </p:cNvSpPr>
          <p:nvPr>
            <p:ph type="dt" sz="half" idx="10"/>
          </p:nvPr>
        </p:nvSpPr>
        <p:spPr/>
        <p:txBody>
          <a:bodyPr/>
          <a:lstStyle/>
          <a:p>
            <a:fld id="{0E4CB22C-ACD5-406B-9376-E50CC27CB7AF}" type="datetimeFigureOut">
              <a:rPr lang="fi-FI" smtClean="0"/>
              <a:t>13.5.2024</a:t>
            </a:fld>
            <a:endParaRPr lang="fi-FI"/>
          </a:p>
        </p:txBody>
      </p:sp>
      <p:sp>
        <p:nvSpPr>
          <p:cNvPr id="3" name="Alatunnisteen paikkamerkki 2">
            <a:extLst>
              <a:ext uri="{FF2B5EF4-FFF2-40B4-BE49-F238E27FC236}">
                <a16:creationId xmlns:a16="http://schemas.microsoft.com/office/drawing/2014/main" id="{287C6631-B7D7-F43A-E1E9-D8A2C9CA55D5}"/>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692EEAD4-25E9-5192-E12A-3BCD2F1DBD21}"/>
              </a:ext>
            </a:extLst>
          </p:cNvPr>
          <p:cNvSpPr>
            <a:spLocks noGrp="1"/>
          </p:cNvSpPr>
          <p:nvPr>
            <p:ph type="sldNum" sz="quarter" idx="12"/>
          </p:nvPr>
        </p:nvSpPr>
        <p:spPr/>
        <p:txBody>
          <a:bodyPr/>
          <a:lstStyle/>
          <a:p>
            <a:fld id="{976F465E-37E8-4508-93ED-B6123AAD0452}" type="slidenum">
              <a:rPr lang="fi-FI" smtClean="0"/>
              <a:t>‹#›</a:t>
            </a:fld>
            <a:endParaRPr lang="fi-FI"/>
          </a:p>
        </p:txBody>
      </p:sp>
    </p:spTree>
    <p:extLst>
      <p:ext uri="{BB962C8B-B14F-4D97-AF65-F5344CB8AC3E}">
        <p14:creationId xmlns:p14="http://schemas.microsoft.com/office/powerpoint/2010/main" val="7741379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2B0C8C1-B217-322C-0AD7-058E3556A809}"/>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146E88BE-1794-E4AC-D942-1141150F1B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656E2357-02D5-5953-959F-926E589DD6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80CF75A8-9ABF-E5FD-51F9-DC06ACA6347C}"/>
              </a:ext>
            </a:extLst>
          </p:cNvPr>
          <p:cNvSpPr>
            <a:spLocks noGrp="1"/>
          </p:cNvSpPr>
          <p:nvPr>
            <p:ph type="dt" sz="half" idx="10"/>
          </p:nvPr>
        </p:nvSpPr>
        <p:spPr/>
        <p:txBody>
          <a:bodyPr/>
          <a:lstStyle/>
          <a:p>
            <a:fld id="{0E4CB22C-ACD5-406B-9376-E50CC27CB7AF}" type="datetimeFigureOut">
              <a:rPr lang="fi-FI" smtClean="0"/>
              <a:t>13.5.2024</a:t>
            </a:fld>
            <a:endParaRPr lang="fi-FI"/>
          </a:p>
        </p:txBody>
      </p:sp>
      <p:sp>
        <p:nvSpPr>
          <p:cNvPr id="6" name="Alatunnisteen paikkamerkki 5">
            <a:extLst>
              <a:ext uri="{FF2B5EF4-FFF2-40B4-BE49-F238E27FC236}">
                <a16:creationId xmlns:a16="http://schemas.microsoft.com/office/drawing/2014/main" id="{056ED173-A170-64FE-CCC3-BA2A1EBD80A1}"/>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FD4518E2-CFF7-52A0-8B06-5ED069EC1F43}"/>
              </a:ext>
            </a:extLst>
          </p:cNvPr>
          <p:cNvSpPr>
            <a:spLocks noGrp="1"/>
          </p:cNvSpPr>
          <p:nvPr>
            <p:ph type="sldNum" sz="quarter" idx="12"/>
          </p:nvPr>
        </p:nvSpPr>
        <p:spPr/>
        <p:txBody>
          <a:bodyPr/>
          <a:lstStyle/>
          <a:p>
            <a:fld id="{976F465E-37E8-4508-93ED-B6123AAD0452}" type="slidenum">
              <a:rPr lang="fi-FI" smtClean="0"/>
              <a:t>‹#›</a:t>
            </a:fld>
            <a:endParaRPr lang="fi-FI"/>
          </a:p>
        </p:txBody>
      </p:sp>
    </p:spTree>
    <p:extLst>
      <p:ext uri="{BB962C8B-B14F-4D97-AF65-F5344CB8AC3E}">
        <p14:creationId xmlns:p14="http://schemas.microsoft.com/office/powerpoint/2010/main" val="3241380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DA48777-4FDB-D4EC-371B-F41757574CD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3C26B633-CF3B-F50E-F17A-1B253B9A5CA6}"/>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BA6CDAF-5DF2-A60B-5492-0B3748DED8FD}"/>
              </a:ext>
            </a:extLst>
          </p:cNvPr>
          <p:cNvSpPr>
            <a:spLocks noGrp="1"/>
          </p:cNvSpPr>
          <p:nvPr>
            <p:ph type="dt" sz="half" idx="10"/>
          </p:nvPr>
        </p:nvSpPr>
        <p:spPr/>
        <p:txBody>
          <a:bodyPr/>
          <a:lstStyle/>
          <a:p>
            <a:fld id="{87188293-CDF0-4392-9E47-AE7088AC074F}" type="datetimeFigureOut">
              <a:rPr lang="fi-FI" smtClean="0"/>
              <a:t>13.5.2024</a:t>
            </a:fld>
            <a:endParaRPr lang="fi-FI"/>
          </a:p>
        </p:txBody>
      </p:sp>
      <p:sp>
        <p:nvSpPr>
          <p:cNvPr id="5" name="Alatunnisteen paikkamerkki 4">
            <a:extLst>
              <a:ext uri="{FF2B5EF4-FFF2-40B4-BE49-F238E27FC236}">
                <a16:creationId xmlns:a16="http://schemas.microsoft.com/office/drawing/2014/main" id="{D6F7C4F2-9A22-2E26-C9D5-0C4BE62D800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7D63196-90C0-DFC2-D2BC-5C0990D06316}"/>
              </a:ext>
            </a:extLst>
          </p:cNvPr>
          <p:cNvSpPr>
            <a:spLocks noGrp="1"/>
          </p:cNvSpPr>
          <p:nvPr>
            <p:ph type="sldNum" sz="quarter" idx="12"/>
          </p:nvPr>
        </p:nvSpPr>
        <p:spPr/>
        <p:txBody>
          <a:bodyPr/>
          <a:lstStyle/>
          <a:p>
            <a:fld id="{58676898-75F8-403C-AF99-EE2E4B309043}" type="slidenum">
              <a:rPr lang="fi-FI" smtClean="0"/>
              <a:t>‹#›</a:t>
            </a:fld>
            <a:endParaRPr lang="fi-FI"/>
          </a:p>
        </p:txBody>
      </p:sp>
    </p:spTree>
    <p:extLst>
      <p:ext uri="{BB962C8B-B14F-4D97-AF65-F5344CB8AC3E}">
        <p14:creationId xmlns:p14="http://schemas.microsoft.com/office/powerpoint/2010/main" val="17223133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7364F84-0916-33AA-BCF1-4A74B1B26AEA}"/>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29420E6C-01DF-FB84-758C-10F2033535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2937C406-42E1-4049-0383-AFF7EF2C63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86A17F48-B531-2B31-6FD5-8C3593AAF69A}"/>
              </a:ext>
            </a:extLst>
          </p:cNvPr>
          <p:cNvSpPr>
            <a:spLocks noGrp="1"/>
          </p:cNvSpPr>
          <p:nvPr>
            <p:ph type="dt" sz="half" idx="10"/>
          </p:nvPr>
        </p:nvSpPr>
        <p:spPr/>
        <p:txBody>
          <a:bodyPr/>
          <a:lstStyle/>
          <a:p>
            <a:fld id="{0E4CB22C-ACD5-406B-9376-E50CC27CB7AF}" type="datetimeFigureOut">
              <a:rPr lang="fi-FI" smtClean="0"/>
              <a:t>13.5.2024</a:t>
            </a:fld>
            <a:endParaRPr lang="fi-FI"/>
          </a:p>
        </p:txBody>
      </p:sp>
      <p:sp>
        <p:nvSpPr>
          <p:cNvPr id="6" name="Alatunnisteen paikkamerkki 5">
            <a:extLst>
              <a:ext uri="{FF2B5EF4-FFF2-40B4-BE49-F238E27FC236}">
                <a16:creationId xmlns:a16="http://schemas.microsoft.com/office/drawing/2014/main" id="{4967C5D0-C9C2-5C22-431D-F4BAB73DDD40}"/>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CCAAB6B8-9014-80DF-6ADA-E0708C985CCB}"/>
              </a:ext>
            </a:extLst>
          </p:cNvPr>
          <p:cNvSpPr>
            <a:spLocks noGrp="1"/>
          </p:cNvSpPr>
          <p:nvPr>
            <p:ph type="sldNum" sz="quarter" idx="12"/>
          </p:nvPr>
        </p:nvSpPr>
        <p:spPr/>
        <p:txBody>
          <a:bodyPr/>
          <a:lstStyle/>
          <a:p>
            <a:fld id="{976F465E-37E8-4508-93ED-B6123AAD0452}" type="slidenum">
              <a:rPr lang="fi-FI" smtClean="0"/>
              <a:t>‹#›</a:t>
            </a:fld>
            <a:endParaRPr lang="fi-FI"/>
          </a:p>
        </p:txBody>
      </p:sp>
    </p:spTree>
    <p:extLst>
      <p:ext uri="{BB962C8B-B14F-4D97-AF65-F5344CB8AC3E}">
        <p14:creationId xmlns:p14="http://schemas.microsoft.com/office/powerpoint/2010/main" val="33887645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78CE63B-90BD-1BA7-8DCF-1E5EDF8ABE53}"/>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C990B4EB-8779-CC7D-A26C-C3D15AAECB0A}"/>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5C4F2FF-5AE9-0927-92D5-BDE5DD7D3D46}"/>
              </a:ext>
            </a:extLst>
          </p:cNvPr>
          <p:cNvSpPr>
            <a:spLocks noGrp="1"/>
          </p:cNvSpPr>
          <p:nvPr>
            <p:ph type="dt" sz="half" idx="10"/>
          </p:nvPr>
        </p:nvSpPr>
        <p:spPr/>
        <p:txBody>
          <a:bodyPr/>
          <a:lstStyle/>
          <a:p>
            <a:fld id="{0E4CB22C-ACD5-406B-9376-E50CC27CB7AF}" type="datetimeFigureOut">
              <a:rPr lang="fi-FI" smtClean="0"/>
              <a:t>13.5.2024</a:t>
            </a:fld>
            <a:endParaRPr lang="fi-FI"/>
          </a:p>
        </p:txBody>
      </p:sp>
      <p:sp>
        <p:nvSpPr>
          <p:cNvPr id="5" name="Alatunnisteen paikkamerkki 4">
            <a:extLst>
              <a:ext uri="{FF2B5EF4-FFF2-40B4-BE49-F238E27FC236}">
                <a16:creationId xmlns:a16="http://schemas.microsoft.com/office/drawing/2014/main" id="{942DEE8D-F7A8-ECE0-048A-56EBD693795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DFA4F90-8D4F-1918-B214-D4EFF81DC6E5}"/>
              </a:ext>
            </a:extLst>
          </p:cNvPr>
          <p:cNvSpPr>
            <a:spLocks noGrp="1"/>
          </p:cNvSpPr>
          <p:nvPr>
            <p:ph type="sldNum" sz="quarter" idx="12"/>
          </p:nvPr>
        </p:nvSpPr>
        <p:spPr/>
        <p:txBody>
          <a:bodyPr/>
          <a:lstStyle/>
          <a:p>
            <a:fld id="{976F465E-37E8-4508-93ED-B6123AAD0452}" type="slidenum">
              <a:rPr lang="fi-FI" smtClean="0"/>
              <a:t>‹#›</a:t>
            </a:fld>
            <a:endParaRPr lang="fi-FI"/>
          </a:p>
        </p:txBody>
      </p:sp>
    </p:spTree>
    <p:extLst>
      <p:ext uri="{BB962C8B-B14F-4D97-AF65-F5344CB8AC3E}">
        <p14:creationId xmlns:p14="http://schemas.microsoft.com/office/powerpoint/2010/main" val="38234162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8623F168-09E9-53D8-BA68-92B8CD538D69}"/>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0654BF54-84BD-376A-3299-73F180CCE6BA}"/>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B9E2E0C-373C-93EC-1BAC-41CBE940A717}"/>
              </a:ext>
            </a:extLst>
          </p:cNvPr>
          <p:cNvSpPr>
            <a:spLocks noGrp="1"/>
          </p:cNvSpPr>
          <p:nvPr>
            <p:ph type="dt" sz="half" idx="10"/>
          </p:nvPr>
        </p:nvSpPr>
        <p:spPr/>
        <p:txBody>
          <a:bodyPr/>
          <a:lstStyle/>
          <a:p>
            <a:fld id="{0E4CB22C-ACD5-406B-9376-E50CC27CB7AF}" type="datetimeFigureOut">
              <a:rPr lang="fi-FI" smtClean="0"/>
              <a:t>13.5.2024</a:t>
            </a:fld>
            <a:endParaRPr lang="fi-FI"/>
          </a:p>
        </p:txBody>
      </p:sp>
      <p:sp>
        <p:nvSpPr>
          <p:cNvPr id="5" name="Alatunnisteen paikkamerkki 4">
            <a:extLst>
              <a:ext uri="{FF2B5EF4-FFF2-40B4-BE49-F238E27FC236}">
                <a16:creationId xmlns:a16="http://schemas.microsoft.com/office/drawing/2014/main" id="{4FB6FCEB-5FFF-D3FF-7298-50572D08787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DB1D75C-9F35-F2A6-B93C-C188A64341B8}"/>
              </a:ext>
            </a:extLst>
          </p:cNvPr>
          <p:cNvSpPr>
            <a:spLocks noGrp="1"/>
          </p:cNvSpPr>
          <p:nvPr>
            <p:ph type="sldNum" sz="quarter" idx="12"/>
          </p:nvPr>
        </p:nvSpPr>
        <p:spPr/>
        <p:txBody>
          <a:bodyPr/>
          <a:lstStyle/>
          <a:p>
            <a:fld id="{976F465E-37E8-4508-93ED-B6123AAD0452}" type="slidenum">
              <a:rPr lang="fi-FI" smtClean="0"/>
              <a:t>‹#›</a:t>
            </a:fld>
            <a:endParaRPr lang="fi-FI"/>
          </a:p>
        </p:txBody>
      </p:sp>
    </p:spTree>
    <p:extLst>
      <p:ext uri="{BB962C8B-B14F-4D97-AF65-F5344CB8AC3E}">
        <p14:creationId xmlns:p14="http://schemas.microsoft.com/office/powerpoint/2010/main" val="1797753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476B816-BC76-22BA-C04D-124F08D5EAF4}"/>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B033DC58-FB35-537C-0AD7-A49A8D532E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DF34514-2E22-3F4F-2627-7A8D8DA9B9B1}"/>
              </a:ext>
            </a:extLst>
          </p:cNvPr>
          <p:cNvSpPr>
            <a:spLocks noGrp="1"/>
          </p:cNvSpPr>
          <p:nvPr>
            <p:ph type="dt" sz="half" idx="10"/>
          </p:nvPr>
        </p:nvSpPr>
        <p:spPr/>
        <p:txBody>
          <a:bodyPr/>
          <a:lstStyle/>
          <a:p>
            <a:fld id="{87188293-CDF0-4392-9E47-AE7088AC074F}" type="datetimeFigureOut">
              <a:rPr lang="fi-FI" smtClean="0"/>
              <a:t>13.5.2024</a:t>
            </a:fld>
            <a:endParaRPr lang="fi-FI"/>
          </a:p>
        </p:txBody>
      </p:sp>
      <p:sp>
        <p:nvSpPr>
          <p:cNvPr id="5" name="Alatunnisteen paikkamerkki 4">
            <a:extLst>
              <a:ext uri="{FF2B5EF4-FFF2-40B4-BE49-F238E27FC236}">
                <a16:creationId xmlns:a16="http://schemas.microsoft.com/office/drawing/2014/main" id="{26A0D021-D92A-BEE9-ED39-D5F841541A1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9A1F90F-03CF-C7D0-249E-86533CC80324}"/>
              </a:ext>
            </a:extLst>
          </p:cNvPr>
          <p:cNvSpPr>
            <a:spLocks noGrp="1"/>
          </p:cNvSpPr>
          <p:nvPr>
            <p:ph type="sldNum" sz="quarter" idx="12"/>
          </p:nvPr>
        </p:nvSpPr>
        <p:spPr/>
        <p:txBody>
          <a:bodyPr/>
          <a:lstStyle/>
          <a:p>
            <a:fld id="{58676898-75F8-403C-AF99-EE2E4B309043}" type="slidenum">
              <a:rPr lang="fi-FI" smtClean="0"/>
              <a:t>‹#›</a:t>
            </a:fld>
            <a:endParaRPr lang="fi-FI"/>
          </a:p>
        </p:txBody>
      </p:sp>
    </p:spTree>
    <p:extLst>
      <p:ext uri="{BB962C8B-B14F-4D97-AF65-F5344CB8AC3E}">
        <p14:creationId xmlns:p14="http://schemas.microsoft.com/office/powerpoint/2010/main" val="766821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120C01-3877-EDE4-905D-B9AF12844B44}"/>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92CDB439-8DA6-3E26-272E-679AE61D8EC0}"/>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A00CF6D7-844E-74BA-7B24-C3166DBE4971}"/>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BC462FFA-0B9E-0802-3A7C-2AB0910D5569}"/>
              </a:ext>
            </a:extLst>
          </p:cNvPr>
          <p:cNvSpPr>
            <a:spLocks noGrp="1"/>
          </p:cNvSpPr>
          <p:nvPr>
            <p:ph type="dt" sz="half" idx="10"/>
          </p:nvPr>
        </p:nvSpPr>
        <p:spPr/>
        <p:txBody>
          <a:bodyPr/>
          <a:lstStyle/>
          <a:p>
            <a:fld id="{87188293-CDF0-4392-9E47-AE7088AC074F}" type="datetimeFigureOut">
              <a:rPr lang="fi-FI" smtClean="0"/>
              <a:t>13.5.2024</a:t>
            </a:fld>
            <a:endParaRPr lang="fi-FI"/>
          </a:p>
        </p:txBody>
      </p:sp>
      <p:sp>
        <p:nvSpPr>
          <p:cNvPr id="6" name="Alatunnisteen paikkamerkki 5">
            <a:extLst>
              <a:ext uri="{FF2B5EF4-FFF2-40B4-BE49-F238E27FC236}">
                <a16:creationId xmlns:a16="http://schemas.microsoft.com/office/drawing/2014/main" id="{BB76B684-5F8D-2EC1-DABC-A141E28A16A2}"/>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0328EE51-138F-2013-FC0B-06E6F2BB24FD}"/>
              </a:ext>
            </a:extLst>
          </p:cNvPr>
          <p:cNvSpPr>
            <a:spLocks noGrp="1"/>
          </p:cNvSpPr>
          <p:nvPr>
            <p:ph type="sldNum" sz="quarter" idx="12"/>
          </p:nvPr>
        </p:nvSpPr>
        <p:spPr/>
        <p:txBody>
          <a:bodyPr/>
          <a:lstStyle/>
          <a:p>
            <a:fld id="{58676898-75F8-403C-AF99-EE2E4B309043}" type="slidenum">
              <a:rPr lang="fi-FI" smtClean="0"/>
              <a:t>‹#›</a:t>
            </a:fld>
            <a:endParaRPr lang="fi-FI"/>
          </a:p>
        </p:txBody>
      </p:sp>
    </p:spTree>
    <p:extLst>
      <p:ext uri="{BB962C8B-B14F-4D97-AF65-F5344CB8AC3E}">
        <p14:creationId xmlns:p14="http://schemas.microsoft.com/office/powerpoint/2010/main" val="3197300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86688C-5429-0CE4-2BF4-1F8265C54B73}"/>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14A7C11A-5601-660D-B13D-1FF7E39962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94C55CA5-CE6E-9BDF-9D33-E4DD513EBC54}"/>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95B5F784-8972-CDFE-CEE1-453017E5AF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46F22B8F-1CBB-462D-D6D3-7843C5753E06}"/>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085CDEE6-12DA-1F0C-F5CF-054104E8EB03}"/>
              </a:ext>
            </a:extLst>
          </p:cNvPr>
          <p:cNvSpPr>
            <a:spLocks noGrp="1"/>
          </p:cNvSpPr>
          <p:nvPr>
            <p:ph type="dt" sz="half" idx="10"/>
          </p:nvPr>
        </p:nvSpPr>
        <p:spPr/>
        <p:txBody>
          <a:bodyPr/>
          <a:lstStyle/>
          <a:p>
            <a:fld id="{87188293-CDF0-4392-9E47-AE7088AC074F}" type="datetimeFigureOut">
              <a:rPr lang="fi-FI" smtClean="0"/>
              <a:t>13.5.2024</a:t>
            </a:fld>
            <a:endParaRPr lang="fi-FI"/>
          </a:p>
        </p:txBody>
      </p:sp>
      <p:sp>
        <p:nvSpPr>
          <p:cNvPr id="8" name="Alatunnisteen paikkamerkki 7">
            <a:extLst>
              <a:ext uri="{FF2B5EF4-FFF2-40B4-BE49-F238E27FC236}">
                <a16:creationId xmlns:a16="http://schemas.microsoft.com/office/drawing/2014/main" id="{8657F32A-BF88-C991-15F6-98E7F34608A7}"/>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2247B48F-8EEE-26C6-5B2B-AAB7CA76649B}"/>
              </a:ext>
            </a:extLst>
          </p:cNvPr>
          <p:cNvSpPr>
            <a:spLocks noGrp="1"/>
          </p:cNvSpPr>
          <p:nvPr>
            <p:ph type="sldNum" sz="quarter" idx="12"/>
          </p:nvPr>
        </p:nvSpPr>
        <p:spPr/>
        <p:txBody>
          <a:bodyPr/>
          <a:lstStyle/>
          <a:p>
            <a:fld id="{58676898-75F8-403C-AF99-EE2E4B309043}" type="slidenum">
              <a:rPr lang="fi-FI" smtClean="0"/>
              <a:t>‹#›</a:t>
            </a:fld>
            <a:endParaRPr lang="fi-FI"/>
          </a:p>
        </p:txBody>
      </p:sp>
    </p:spTree>
    <p:extLst>
      <p:ext uri="{BB962C8B-B14F-4D97-AF65-F5344CB8AC3E}">
        <p14:creationId xmlns:p14="http://schemas.microsoft.com/office/powerpoint/2010/main" val="862016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C3F32A-9931-1A58-8FD7-2A9894B29377}"/>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72F0A193-4835-E3B2-22C4-6FACF09240E6}"/>
              </a:ext>
            </a:extLst>
          </p:cNvPr>
          <p:cNvSpPr>
            <a:spLocks noGrp="1"/>
          </p:cNvSpPr>
          <p:nvPr>
            <p:ph type="dt" sz="half" idx="10"/>
          </p:nvPr>
        </p:nvSpPr>
        <p:spPr/>
        <p:txBody>
          <a:bodyPr/>
          <a:lstStyle/>
          <a:p>
            <a:fld id="{87188293-CDF0-4392-9E47-AE7088AC074F}" type="datetimeFigureOut">
              <a:rPr lang="fi-FI" smtClean="0"/>
              <a:t>13.5.2024</a:t>
            </a:fld>
            <a:endParaRPr lang="fi-FI"/>
          </a:p>
        </p:txBody>
      </p:sp>
      <p:sp>
        <p:nvSpPr>
          <p:cNvPr id="4" name="Alatunnisteen paikkamerkki 3">
            <a:extLst>
              <a:ext uri="{FF2B5EF4-FFF2-40B4-BE49-F238E27FC236}">
                <a16:creationId xmlns:a16="http://schemas.microsoft.com/office/drawing/2014/main" id="{8D3EB539-F44D-83C8-E56E-EEC65CC896D5}"/>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BCA74413-0D64-268F-FD49-17E1533314A6}"/>
              </a:ext>
            </a:extLst>
          </p:cNvPr>
          <p:cNvSpPr>
            <a:spLocks noGrp="1"/>
          </p:cNvSpPr>
          <p:nvPr>
            <p:ph type="sldNum" sz="quarter" idx="12"/>
          </p:nvPr>
        </p:nvSpPr>
        <p:spPr/>
        <p:txBody>
          <a:bodyPr/>
          <a:lstStyle/>
          <a:p>
            <a:fld id="{58676898-75F8-403C-AF99-EE2E4B309043}" type="slidenum">
              <a:rPr lang="fi-FI" smtClean="0"/>
              <a:t>‹#›</a:t>
            </a:fld>
            <a:endParaRPr lang="fi-FI"/>
          </a:p>
        </p:txBody>
      </p:sp>
    </p:spTree>
    <p:extLst>
      <p:ext uri="{BB962C8B-B14F-4D97-AF65-F5344CB8AC3E}">
        <p14:creationId xmlns:p14="http://schemas.microsoft.com/office/powerpoint/2010/main" val="747386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EAD0BA12-D27F-F036-AF14-8F8229DFF9BA}"/>
              </a:ext>
            </a:extLst>
          </p:cNvPr>
          <p:cNvSpPr>
            <a:spLocks noGrp="1"/>
          </p:cNvSpPr>
          <p:nvPr>
            <p:ph type="dt" sz="half" idx="10"/>
          </p:nvPr>
        </p:nvSpPr>
        <p:spPr/>
        <p:txBody>
          <a:bodyPr/>
          <a:lstStyle/>
          <a:p>
            <a:fld id="{87188293-CDF0-4392-9E47-AE7088AC074F}" type="datetimeFigureOut">
              <a:rPr lang="fi-FI" smtClean="0"/>
              <a:t>13.5.2024</a:t>
            </a:fld>
            <a:endParaRPr lang="fi-FI"/>
          </a:p>
        </p:txBody>
      </p:sp>
      <p:sp>
        <p:nvSpPr>
          <p:cNvPr id="3" name="Alatunnisteen paikkamerkki 2">
            <a:extLst>
              <a:ext uri="{FF2B5EF4-FFF2-40B4-BE49-F238E27FC236}">
                <a16:creationId xmlns:a16="http://schemas.microsoft.com/office/drawing/2014/main" id="{B6FE3776-8BD7-3CE7-6E6A-3F7654D5FF50}"/>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69D8AA74-9F91-BC16-C74D-9032B3E6D901}"/>
              </a:ext>
            </a:extLst>
          </p:cNvPr>
          <p:cNvSpPr>
            <a:spLocks noGrp="1"/>
          </p:cNvSpPr>
          <p:nvPr>
            <p:ph type="sldNum" sz="quarter" idx="12"/>
          </p:nvPr>
        </p:nvSpPr>
        <p:spPr/>
        <p:txBody>
          <a:bodyPr/>
          <a:lstStyle/>
          <a:p>
            <a:fld id="{58676898-75F8-403C-AF99-EE2E4B309043}" type="slidenum">
              <a:rPr lang="fi-FI" smtClean="0"/>
              <a:t>‹#›</a:t>
            </a:fld>
            <a:endParaRPr lang="fi-FI"/>
          </a:p>
        </p:txBody>
      </p:sp>
    </p:spTree>
    <p:extLst>
      <p:ext uri="{BB962C8B-B14F-4D97-AF65-F5344CB8AC3E}">
        <p14:creationId xmlns:p14="http://schemas.microsoft.com/office/powerpoint/2010/main" val="3505447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7B75A2-C9A6-3E66-FDE9-4C9F3CC4E4BA}"/>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086A6361-1B5D-D6AF-3FCF-ABB1618AF4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737EFFA1-6FFC-348E-1DFC-6EF67686B8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FB35026D-92F7-C42B-C3E2-91255D24B846}"/>
              </a:ext>
            </a:extLst>
          </p:cNvPr>
          <p:cNvSpPr>
            <a:spLocks noGrp="1"/>
          </p:cNvSpPr>
          <p:nvPr>
            <p:ph type="dt" sz="half" idx="10"/>
          </p:nvPr>
        </p:nvSpPr>
        <p:spPr/>
        <p:txBody>
          <a:bodyPr/>
          <a:lstStyle/>
          <a:p>
            <a:fld id="{87188293-CDF0-4392-9E47-AE7088AC074F}" type="datetimeFigureOut">
              <a:rPr lang="fi-FI" smtClean="0"/>
              <a:t>13.5.2024</a:t>
            </a:fld>
            <a:endParaRPr lang="fi-FI"/>
          </a:p>
        </p:txBody>
      </p:sp>
      <p:sp>
        <p:nvSpPr>
          <p:cNvPr id="6" name="Alatunnisteen paikkamerkki 5">
            <a:extLst>
              <a:ext uri="{FF2B5EF4-FFF2-40B4-BE49-F238E27FC236}">
                <a16:creationId xmlns:a16="http://schemas.microsoft.com/office/drawing/2014/main" id="{89FE30BA-836B-F7C7-B3E7-7A0F6BBEBE5A}"/>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5E28FD5C-44AF-C492-874B-FCA9E0495396}"/>
              </a:ext>
            </a:extLst>
          </p:cNvPr>
          <p:cNvSpPr>
            <a:spLocks noGrp="1"/>
          </p:cNvSpPr>
          <p:nvPr>
            <p:ph type="sldNum" sz="quarter" idx="12"/>
          </p:nvPr>
        </p:nvSpPr>
        <p:spPr/>
        <p:txBody>
          <a:bodyPr/>
          <a:lstStyle/>
          <a:p>
            <a:fld id="{58676898-75F8-403C-AF99-EE2E4B309043}" type="slidenum">
              <a:rPr lang="fi-FI" smtClean="0"/>
              <a:t>‹#›</a:t>
            </a:fld>
            <a:endParaRPr lang="fi-FI"/>
          </a:p>
        </p:txBody>
      </p:sp>
    </p:spTree>
    <p:extLst>
      <p:ext uri="{BB962C8B-B14F-4D97-AF65-F5344CB8AC3E}">
        <p14:creationId xmlns:p14="http://schemas.microsoft.com/office/powerpoint/2010/main" val="285556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0325E4-318E-93BE-F78D-3D1EF66CCBD5}"/>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530D8D03-150B-64A6-D07D-9C44500948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7FED6F60-ADC5-8382-E4D6-F6AF3203E4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4081A4E0-99C0-CC37-4563-45B566D37BE2}"/>
              </a:ext>
            </a:extLst>
          </p:cNvPr>
          <p:cNvSpPr>
            <a:spLocks noGrp="1"/>
          </p:cNvSpPr>
          <p:nvPr>
            <p:ph type="dt" sz="half" idx="10"/>
          </p:nvPr>
        </p:nvSpPr>
        <p:spPr/>
        <p:txBody>
          <a:bodyPr/>
          <a:lstStyle/>
          <a:p>
            <a:fld id="{87188293-CDF0-4392-9E47-AE7088AC074F}" type="datetimeFigureOut">
              <a:rPr lang="fi-FI" smtClean="0"/>
              <a:t>13.5.2024</a:t>
            </a:fld>
            <a:endParaRPr lang="fi-FI"/>
          </a:p>
        </p:txBody>
      </p:sp>
      <p:sp>
        <p:nvSpPr>
          <p:cNvPr id="6" name="Alatunnisteen paikkamerkki 5">
            <a:extLst>
              <a:ext uri="{FF2B5EF4-FFF2-40B4-BE49-F238E27FC236}">
                <a16:creationId xmlns:a16="http://schemas.microsoft.com/office/drawing/2014/main" id="{D6869DEC-D419-9B2A-8BAB-B556AEF96547}"/>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9D11A3DB-05CF-59CB-F45D-AB60CE960BF3}"/>
              </a:ext>
            </a:extLst>
          </p:cNvPr>
          <p:cNvSpPr>
            <a:spLocks noGrp="1"/>
          </p:cNvSpPr>
          <p:nvPr>
            <p:ph type="sldNum" sz="quarter" idx="12"/>
          </p:nvPr>
        </p:nvSpPr>
        <p:spPr/>
        <p:txBody>
          <a:bodyPr/>
          <a:lstStyle/>
          <a:p>
            <a:fld id="{58676898-75F8-403C-AF99-EE2E4B309043}" type="slidenum">
              <a:rPr lang="fi-FI" smtClean="0"/>
              <a:t>‹#›</a:t>
            </a:fld>
            <a:endParaRPr lang="fi-FI"/>
          </a:p>
        </p:txBody>
      </p:sp>
    </p:spTree>
    <p:extLst>
      <p:ext uri="{BB962C8B-B14F-4D97-AF65-F5344CB8AC3E}">
        <p14:creationId xmlns:p14="http://schemas.microsoft.com/office/powerpoint/2010/main" val="3752780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AF5A9872-7F13-1D39-C4C3-48084E63CF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F0E72CB5-9123-53C4-942D-788F01913C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27E59FC-765C-1F84-CF76-92819CBC65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7188293-CDF0-4392-9E47-AE7088AC074F}" type="datetimeFigureOut">
              <a:rPr lang="fi-FI" smtClean="0"/>
              <a:t>13.5.2024</a:t>
            </a:fld>
            <a:endParaRPr lang="fi-FI"/>
          </a:p>
        </p:txBody>
      </p:sp>
      <p:sp>
        <p:nvSpPr>
          <p:cNvPr id="5" name="Alatunnisteen paikkamerkki 4">
            <a:extLst>
              <a:ext uri="{FF2B5EF4-FFF2-40B4-BE49-F238E27FC236}">
                <a16:creationId xmlns:a16="http://schemas.microsoft.com/office/drawing/2014/main" id="{5342767D-3C08-F11D-2551-D9DBB08074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i-FI"/>
          </a:p>
        </p:txBody>
      </p:sp>
      <p:sp>
        <p:nvSpPr>
          <p:cNvPr id="6" name="Dian numeron paikkamerkki 5">
            <a:extLst>
              <a:ext uri="{FF2B5EF4-FFF2-40B4-BE49-F238E27FC236}">
                <a16:creationId xmlns:a16="http://schemas.microsoft.com/office/drawing/2014/main" id="{869FFA0A-25D0-5F1D-AA1F-1B873B6EBE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8676898-75F8-403C-AF99-EE2E4B309043}" type="slidenum">
              <a:rPr lang="fi-FI" smtClean="0"/>
              <a:t>‹#›</a:t>
            </a:fld>
            <a:endParaRPr lang="fi-FI"/>
          </a:p>
        </p:txBody>
      </p:sp>
    </p:spTree>
    <p:extLst>
      <p:ext uri="{BB962C8B-B14F-4D97-AF65-F5344CB8AC3E}">
        <p14:creationId xmlns:p14="http://schemas.microsoft.com/office/powerpoint/2010/main" val="1671232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9B141C82-D7CB-C508-09AC-206CC73C9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E90436CB-3E01-8224-269B-5BA1A64E22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BC1DBD5-8DF8-8B10-80B2-E7DD186328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4CB22C-ACD5-406B-9376-E50CC27CB7AF}" type="datetimeFigureOut">
              <a:rPr lang="fi-FI" smtClean="0"/>
              <a:t>13.5.2024</a:t>
            </a:fld>
            <a:endParaRPr lang="fi-FI"/>
          </a:p>
        </p:txBody>
      </p:sp>
      <p:sp>
        <p:nvSpPr>
          <p:cNvPr id="5" name="Alatunnisteen paikkamerkki 4">
            <a:extLst>
              <a:ext uri="{FF2B5EF4-FFF2-40B4-BE49-F238E27FC236}">
                <a16:creationId xmlns:a16="http://schemas.microsoft.com/office/drawing/2014/main" id="{F144BFA4-C501-F7B8-356B-67623DA194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AA404255-BEAB-4A67-0F70-79EAA82D42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F465E-37E8-4508-93ED-B6123AAD0452}" type="slidenum">
              <a:rPr lang="fi-FI" smtClean="0"/>
              <a:t>‹#›</a:t>
            </a:fld>
            <a:endParaRPr lang="fi-FI"/>
          </a:p>
        </p:txBody>
      </p:sp>
    </p:spTree>
    <p:extLst>
      <p:ext uri="{BB962C8B-B14F-4D97-AF65-F5344CB8AC3E}">
        <p14:creationId xmlns:p14="http://schemas.microsoft.com/office/powerpoint/2010/main" val="2328040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doi.org/10.1016/j.landusepol.2023.106618"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iucn-uk-peatlandprogramme.org/peatland-code-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3EF219-7659-5564-83B1-5D0D05010DB2}"/>
              </a:ext>
            </a:extLst>
          </p:cNvPr>
          <p:cNvSpPr>
            <a:spLocks noGrp="1"/>
          </p:cNvSpPr>
          <p:nvPr>
            <p:ph type="ctrTitle"/>
          </p:nvPr>
        </p:nvSpPr>
        <p:spPr>
          <a:xfrm>
            <a:off x="1609725" y="859391"/>
            <a:ext cx="9144000" cy="2387600"/>
          </a:xfrm>
        </p:spPr>
        <p:txBody>
          <a:bodyPr>
            <a:noAutofit/>
          </a:bodyPr>
          <a:lstStyle/>
          <a:p>
            <a:r>
              <a:rPr lang="fi-FI" sz="4400" b="1" dirty="0">
                <a:effectLst>
                  <a:outerShdw blurRad="38100" dist="38100" dir="2700000" algn="tl">
                    <a:srgbClr val="000000">
                      <a:alpha val="43137"/>
                    </a:srgbClr>
                  </a:outerShdw>
                </a:effectLst>
              </a:rPr>
              <a:t>Ennallistamistalous vai uusintava talous?</a:t>
            </a:r>
            <a:br>
              <a:rPr lang="fi-FI" sz="4400" b="1" dirty="0">
                <a:effectLst>
                  <a:outerShdw blurRad="38100" dist="38100" dir="2700000" algn="tl">
                    <a:srgbClr val="000000">
                      <a:alpha val="43137"/>
                    </a:srgbClr>
                  </a:outerShdw>
                </a:effectLst>
              </a:rPr>
            </a:br>
            <a:r>
              <a:rPr lang="fi-FI" sz="2400" dirty="0"/>
              <a:t>Käsitteitä ja esimerkkejä maailmalta</a:t>
            </a:r>
            <a:br>
              <a:rPr lang="fi-FI" sz="1600" dirty="0"/>
            </a:br>
            <a:endParaRPr lang="fi-FI" sz="4400" b="1" dirty="0">
              <a:effectLst>
                <a:outerShdw blurRad="38100" dist="38100" dir="2700000" algn="tl">
                  <a:srgbClr val="000000">
                    <a:alpha val="43137"/>
                  </a:srgbClr>
                </a:outerShdw>
              </a:effectLst>
            </a:endParaRPr>
          </a:p>
        </p:txBody>
      </p:sp>
      <p:sp>
        <p:nvSpPr>
          <p:cNvPr id="3" name="Alaotsikko 2">
            <a:extLst>
              <a:ext uri="{FF2B5EF4-FFF2-40B4-BE49-F238E27FC236}">
                <a16:creationId xmlns:a16="http://schemas.microsoft.com/office/drawing/2014/main" id="{D635B83F-1754-3A98-763B-2484E70CB396}"/>
              </a:ext>
            </a:extLst>
          </p:cNvPr>
          <p:cNvSpPr>
            <a:spLocks noGrp="1"/>
          </p:cNvSpPr>
          <p:nvPr>
            <p:ph type="subTitle" idx="1"/>
          </p:nvPr>
        </p:nvSpPr>
        <p:spPr/>
        <p:txBody>
          <a:bodyPr>
            <a:normAutofit/>
          </a:bodyPr>
          <a:lstStyle/>
          <a:p>
            <a:r>
              <a:rPr lang="fi-FI" sz="2800" b="1" dirty="0"/>
              <a:t>14.5.2024</a:t>
            </a:r>
          </a:p>
          <a:p>
            <a:r>
              <a:rPr lang="fi-FI" sz="2800" b="1" dirty="0"/>
              <a:t>Jouni Kaipainen</a:t>
            </a:r>
          </a:p>
        </p:txBody>
      </p:sp>
      <p:pic>
        <p:nvPicPr>
          <p:cNvPr id="5" name="Kuva 4" descr="Kuva, joka sisältää kohteen teksti, Fontti, kuvakaappaus, Sähkönsininen&#10;&#10;Kuvaus luotu automaattisesti">
            <a:extLst>
              <a:ext uri="{FF2B5EF4-FFF2-40B4-BE49-F238E27FC236}">
                <a16:creationId xmlns:a16="http://schemas.microsoft.com/office/drawing/2014/main" id="{9AF10786-EFE2-E682-090D-A10C1F94C5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600" y="5098609"/>
            <a:ext cx="4289933" cy="900000"/>
          </a:xfrm>
          <a:prstGeom prst="rect">
            <a:avLst/>
          </a:prstGeom>
        </p:spPr>
      </p:pic>
      <p:pic>
        <p:nvPicPr>
          <p:cNvPr id="7" name="Kuva 6" descr="Kuva, joka sisältää kohteen teksti, Fontti, kuvakaappaus&#10;&#10;Kuvaus luotu automaattisesti">
            <a:extLst>
              <a:ext uri="{FF2B5EF4-FFF2-40B4-BE49-F238E27FC236}">
                <a16:creationId xmlns:a16="http://schemas.microsoft.com/office/drawing/2014/main" id="{04F658AC-B32C-4206-0FEF-4A6DEF7B0E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722" y="5967895"/>
            <a:ext cx="4361688" cy="676656"/>
          </a:xfrm>
          <a:prstGeom prst="rect">
            <a:avLst/>
          </a:prstGeom>
        </p:spPr>
      </p:pic>
      <p:pic>
        <p:nvPicPr>
          <p:cNvPr id="9" name="Kuva 8" descr="Kuva, joka sisältää kohteen teksti, Fontti, logo, Brändi&#10;&#10;Kuvaus luotu automaattisesti">
            <a:extLst>
              <a:ext uri="{FF2B5EF4-FFF2-40B4-BE49-F238E27FC236}">
                <a16:creationId xmlns:a16="http://schemas.microsoft.com/office/drawing/2014/main" id="{F1A2B623-3FCD-241C-5EC7-7A3ED3CFE8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0" y="5391482"/>
            <a:ext cx="5796000" cy="1253069"/>
          </a:xfrm>
          <a:prstGeom prst="rect">
            <a:avLst/>
          </a:prstGeom>
        </p:spPr>
      </p:pic>
    </p:spTree>
    <p:extLst>
      <p:ext uri="{BB962C8B-B14F-4D97-AF65-F5344CB8AC3E}">
        <p14:creationId xmlns:p14="http://schemas.microsoft.com/office/powerpoint/2010/main" val="1693819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B3893C3-AD5E-AFE0-C81E-1613665B28A3}"/>
              </a:ext>
            </a:extLst>
          </p:cNvPr>
          <p:cNvSpPr>
            <a:spLocks noGrp="1"/>
          </p:cNvSpPr>
          <p:nvPr>
            <p:ph type="title"/>
          </p:nvPr>
        </p:nvSpPr>
        <p:spPr>
          <a:xfrm>
            <a:off x="838200" y="146650"/>
            <a:ext cx="10515600" cy="905774"/>
          </a:xfrm>
        </p:spPr>
        <p:txBody>
          <a:bodyPr/>
          <a:lstStyle/>
          <a:p>
            <a:r>
              <a:rPr lang="fi-FI" dirty="0"/>
              <a:t>Uusintamistalous on uusi ajattelutapa</a:t>
            </a:r>
          </a:p>
        </p:txBody>
      </p:sp>
      <p:sp>
        <p:nvSpPr>
          <p:cNvPr id="3" name="Sisällön paikkamerkki 2">
            <a:extLst>
              <a:ext uri="{FF2B5EF4-FFF2-40B4-BE49-F238E27FC236}">
                <a16:creationId xmlns:a16="http://schemas.microsoft.com/office/drawing/2014/main" id="{EA0F3586-68DD-D39D-7D62-4576E4D7EAEA}"/>
              </a:ext>
            </a:extLst>
          </p:cNvPr>
          <p:cNvSpPr>
            <a:spLocks noGrp="1"/>
          </p:cNvSpPr>
          <p:nvPr>
            <p:ph idx="1"/>
          </p:nvPr>
        </p:nvSpPr>
        <p:spPr>
          <a:xfrm>
            <a:off x="838200" y="1130060"/>
            <a:ext cx="10515600" cy="5581290"/>
          </a:xfrm>
        </p:spPr>
        <p:txBody>
          <a:bodyPr>
            <a:normAutofit fontScale="70000" lnSpcReduction="20000"/>
          </a:bodyPr>
          <a:lstStyle/>
          <a:p>
            <a:r>
              <a:rPr lang="fi-FI" dirty="0"/>
              <a:t>Koko ajatuskehikko on alkutekijöissään. Uudet paradigmat vaativat usein myös uudenlaista kieltä.</a:t>
            </a:r>
          </a:p>
          <a:p>
            <a:r>
              <a:rPr lang="fi-FI" dirty="0"/>
              <a:t>Uusintavalta taloudelta puuttuu vielä yleisesti hyväksytty, selkeä ja ytimekäs määritelmä.</a:t>
            </a:r>
          </a:p>
          <a:p>
            <a:r>
              <a:rPr lang="fi-FI" dirty="0"/>
              <a:t>Uusintava talousajattelu on kompassi, ei kartta. Yksityiskohtaisia toimintaohjeita ja mittareita ei ole, lähinnä on tulevaisuudenkuvia.</a:t>
            </a:r>
          </a:p>
          <a:p>
            <a:r>
              <a:rPr lang="fi-FI" dirty="0"/>
              <a:t>Uusintava talousajattelu pohjaa systeemiekologiaan. Sitä pidetään arvoneutraalina viitekehyksenä, sillä se perustuu ymmärrykselle luonnolle ominaisista prosesseista ja vuorovaikutuksista. Itse vierastan ihmisten arvojen sivuuttamista. </a:t>
            </a:r>
          </a:p>
          <a:p>
            <a:r>
              <a:rPr lang="fi-FI" dirty="0"/>
              <a:t>Tieteellisen ja paikallisen tiedon yhteensovittamisongelma ratkaistaan nojaamalla alkuperäiskansojen ymmärrykseen. Tämä on hämärää. </a:t>
            </a:r>
            <a:r>
              <a:rPr lang="fi-FI" dirty="0" err="1"/>
              <a:t>Turke</a:t>
            </a:r>
            <a:r>
              <a:rPr lang="fi-FI" dirty="0"/>
              <a:t>-hankkeessa maanomistajat ovat toimijoina keskiössä, mutta myös muita sidosryhmiä kuunnellaan.</a:t>
            </a:r>
          </a:p>
          <a:p>
            <a:r>
              <a:rPr lang="fi-FI" dirty="0"/>
              <a:t>Kestävä kehitys perustuu nykytilassa tasapainoiluun ekologisen, sosiaalisen ja talouden ulottuvuuden välillä. Tätä ei pidetä riittävän kunnianhimoisena etenkään tulevaisuuden hahmottamisen kannalta. Kiertotalous taas on metaforana avaruusalus, joka keskittyy materiaalien ja energian käytön optimointiin.  Uusintamistalous tarjoaa loputtoman määrän vaihtelua ja uusia toimintamuotoja, jotka vain odottavat keksimistään.</a:t>
            </a:r>
          </a:p>
          <a:p>
            <a:pPr lvl="1"/>
            <a:r>
              <a:rPr lang="fi-FI" dirty="0"/>
              <a:t>On selvää, että rajanveto lähikäsitteisiin on häilyvää ja suhteen voi jäsentää monella muullakin tapaa.</a:t>
            </a:r>
          </a:p>
          <a:p>
            <a:r>
              <a:rPr lang="fi-FI" sz="1900" dirty="0"/>
              <a:t>Hellström, E. (2023) Kohti uusintavaa taloutta. Tavoitteena luonnon ja ihmisten elinvoima. Sitran selvityksiä 235. Sitra: Helsinki.</a:t>
            </a:r>
          </a:p>
          <a:p>
            <a:r>
              <a:rPr lang="en-US" sz="1900" dirty="0" err="1"/>
              <a:t>Konietzko</a:t>
            </a:r>
            <a:r>
              <a:rPr lang="en-US" sz="1900" dirty="0"/>
              <a:t>, J., Das, A., &amp; N. </a:t>
            </a:r>
            <a:r>
              <a:rPr lang="en-US" sz="1900" dirty="0" err="1"/>
              <a:t>Bocken</a:t>
            </a:r>
            <a:r>
              <a:rPr lang="en-US" sz="1900" dirty="0"/>
              <a:t> (2023) Towards regenerative business models: A necessary shift? Sustainable Production and Consumption. 38, 372-388.</a:t>
            </a:r>
            <a:endParaRPr lang="fi-FI" sz="1900" dirty="0"/>
          </a:p>
        </p:txBody>
      </p:sp>
    </p:spTree>
    <p:extLst>
      <p:ext uri="{BB962C8B-B14F-4D97-AF65-F5344CB8AC3E}">
        <p14:creationId xmlns:p14="http://schemas.microsoft.com/office/powerpoint/2010/main" val="2258916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A6911A-49E2-ED55-860B-D684E71822B4}"/>
              </a:ext>
            </a:extLst>
          </p:cNvPr>
          <p:cNvSpPr>
            <a:spLocks noGrp="1"/>
          </p:cNvSpPr>
          <p:nvPr>
            <p:ph type="title"/>
          </p:nvPr>
        </p:nvSpPr>
        <p:spPr/>
        <p:txBody>
          <a:bodyPr/>
          <a:lstStyle/>
          <a:p>
            <a:r>
              <a:rPr lang="fi-FI" dirty="0" err="1"/>
              <a:t>Resilienssiä</a:t>
            </a:r>
            <a:r>
              <a:rPr lang="fi-FI" dirty="0"/>
              <a:t> (muutosjoustoa) vai jälkikäyttöä?</a:t>
            </a:r>
          </a:p>
        </p:txBody>
      </p:sp>
      <p:sp>
        <p:nvSpPr>
          <p:cNvPr id="3" name="Sisällön paikkamerkki 2">
            <a:extLst>
              <a:ext uri="{FF2B5EF4-FFF2-40B4-BE49-F238E27FC236}">
                <a16:creationId xmlns:a16="http://schemas.microsoft.com/office/drawing/2014/main" id="{3D3F6140-72EE-F7EE-E40E-E8F386AC8D36}"/>
              </a:ext>
            </a:extLst>
          </p:cNvPr>
          <p:cNvSpPr>
            <a:spLocks noGrp="1"/>
          </p:cNvSpPr>
          <p:nvPr>
            <p:ph idx="1"/>
          </p:nvPr>
        </p:nvSpPr>
        <p:spPr/>
        <p:txBody>
          <a:bodyPr/>
          <a:lstStyle/>
          <a:p>
            <a:r>
              <a:rPr lang="fi-FI" dirty="0"/>
              <a:t>Resilienssi (joustavuus) kuvaa kohteen (ekosysteemin) palautumiskykyä.</a:t>
            </a:r>
          </a:p>
          <a:p>
            <a:pPr lvl="1"/>
            <a:r>
              <a:rPr lang="fi-FI" dirty="0"/>
              <a:t>Hyödyllinen resilienssi kuvaa kohteen kykyä toipua suuristakin iskuista (pysytään samanlaisena ympäristöpaineesta huolimatta)</a:t>
            </a:r>
          </a:p>
          <a:p>
            <a:pPr lvl="1"/>
            <a:r>
              <a:rPr lang="fi-FI" dirty="0"/>
              <a:t>Haitallinen resilienssi kuvaa sitä, että ekosysteemiä ei ole helppo palauttaa alkutilanteeseen, ainakaan nopeasti ja pienin kustannuksin.</a:t>
            </a:r>
          </a:p>
          <a:p>
            <a:r>
              <a:rPr lang="fi-FI" dirty="0"/>
              <a:t>Joskus on järkevämpää siirtyä eteenpäin ja katsoa, mitä muuta maa-alueella voidaan tehdä. </a:t>
            </a:r>
          </a:p>
          <a:p>
            <a:pPr lvl="1"/>
            <a:r>
              <a:rPr lang="fi-FI" dirty="0"/>
              <a:t>Maanomistajan arvopohjan ja alueen olosuhteiden mukaan löytyy sopivaa uutta käyttöä.</a:t>
            </a:r>
          </a:p>
        </p:txBody>
      </p:sp>
    </p:spTree>
    <p:extLst>
      <p:ext uri="{BB962C8B-B14F-4D97-AF65-F5344CB8AC3E}">
        <p14:creationId xmlns:p14="http://schemas.microsoft.com/office/powerpoint/2010/main" val="3766257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82A107E-CFEB-12AA-9FC1-35DE06A6CD3A}"/>
              </a:ext>
            </a:extLst>
          </p:cNvPr>
          <p:cNvSpPr>
            <a:spLocks noGrp="1"/>
          </p:cNvSpPr>
          <p:nvPr>
            <p:ph type="title"/>
          </p:nvPr>
        </p:nvSpPr>
        <p:spPr/>
        <p:txBody>
          <a:bodyPr/>
          <a:lstStyle/>
          <a:p>
            <a:r>
              <a:rPr lang="fi-FI" dirty="0"/>
              <a:t>Sekä ennallistamis- että uusintamistalous  vaativat laajaa yhteistyötä</a:t>
            </a:r>
          </a:p>
        </p:txBody>
      </p:sp>
      <p:sp>
        <p:nvSpPr>
          <p:cNvPr id="3" name="Sisällön paikkamerkki 2">
            <a:extLst>
              <a:ext uri="{FF2B5EF4-FFF2-40B4-BE49-F238E27FC236}">
                <a16:creationId xmlns:a16="http://schemas.microsoft.com/office/drawing/2014/main" id="{BD6FDF9D-23DD-E9DE-1B34-C31ABD035857}"/>
              </a:ext>
            </a:extLst>
          </p:cNvPr>
          <p:cNvSpPr>
            <a:spLocks noGrp="1"/>
          </p:cNvSpPr>
          <p:nvPr>
            <p:ph idx="1"/>
          </p:nvPr>
        </p:nvSpPr>
        <p:spPr/>
        <p:txBody>
          <a:bodyPr>
            <a:normAutofit fontScale="55000" lnSpcReduction="20000"/>
          </a:bodyPr>
          <a:lstStyle/>
          <a:p>
            <a:r>
              <a:rPr lang="fi-FI" sz="3600" dirty="0"/>
              <a:t>Onnistunut ennallistaminen vaatii usein laajempien alueiden ja useiden omistajien kiinteistöjen tarkastelua yhdessä. Muussa tapauksessa yhden maanomistajan ratkaisut voivat haitata muiden mahdollisuuksia toteuttaa omia kehittämissuunnitelmiaan (esimerkiksi veden pinnan taso voi muuttua koko alueella).</a:t>
            </a:r>
          </a:p>
          <a:p>
            <a:r>
              <a:rPr lang="fi-FI" sz="3600" dirty="0"/>
              <a:t>Kansainvälisten tutkimusten (Foster Jones ym. 2023) mukaan maanomistajat suhtautuvat usein suojeluun myönteisesti, mutta tilojen keskinäisriippuvuudet, epävarmuus rahoituksesta ja ohjelman lopullisesta muotoilusta johtavat toimeenpanon vähäisyyteen.</a:t>
            </a:r>
          </a:p>
          <a:p>
            <a:r>
              <a:rPr lang="fi-FI" sz="3600" dirty="0"/>
              <a:t>Ratkaisua on haettu maanomistajien varhaisesta mukaanotosta. Tämä ei yksin riitä, sillä maanomistajien on kuulemisen lisäksi päästävä vaikuttamaan kokonaisuuden muotoutumiseen. Neuvojilla ja edunvalvojilla on myös suuri vaikutus, sillä he voivat asiantuntijuutensa ja keskinäisen luottamuksen kautta edistää hankkeita.</a:t>
            </a:r>
          </a:p>
          <a:p>
            <a:endParaRPr lang="fi-FI" dirty="0"/>
          </a:p>
          <a:p>
            <a:pPr marL="0" indent="0">
              <a:buNone/>
            </a:pPr>
            <a:r>
              <a:rPr lang="en-US" sz="3400" dirty="0"/>
              <a:t>Foster Jones, R., H. Kam &amp; C. Potter (2023) Are landholders willing to collaborate under ELMs? Promoting collaborative conservation on a landscape scale in the UK, Journal of Rural Studies, 103, https://doi.org/10.1016/j.jrurstud.2023.103109.</a:t>
            </a:r>
            <a:endParaRPr lang="fi-FI" sz="3400" dirty="0"/>
          </a:p>
        </p:txBody>
      </p:sp>
    </p:spTree>
    <p:extLst>
      <p:ext uri="{BB962C8B-B14F-4D97-AF65-F5344CB8AC3E}">
        <p14:creationId xmlns:p14="http://schemas.microsoft.com/office/powerpoint/2010/main" val="2879869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F0F6F65-6144-6FDF-E0C8-4094592607CE}"/>
              </a:ext>
            </a:extLst>
          </p:cNvPr>
          <p:cNvSpPr>
            <a:spLocks noGrp="1"/>
          </p:cNvSpPr>
          <p:nvPr>
            <p:ph type="title"/>
          </p:nvPr>
        </p:nvSpPr>
        <p:spPr/>
        <p:txBody>
          <a:bodyPr/>
          <a:lstStyle/>
          <a:p>
            <a:r>
              <a:rPr lang="fi-FI" dirty="0"/>
              <a:t>Ongelmista ratkaisuihin</a:t>
            </a:r>
          </a:p>
        </p:txBody>
      </p:sp>
      <p:sp>
        <p:nvSpPr>
          <p:cNvPr id="3" name="Sisällön paikkamerkki 2">
            <a:extLst>
              <a:ext uri="{FF2B5EF4-FFF2-40B4-BE49-F238E27FC236}">
                <a16:creationId xmlns:a16="http://schemas.microsoft.com/office/drawing/2014/main" id="{27C11863-486A-9BA4-3CF9-33989D53D74B}"/>
              </a:ext>
            </a:extLst>
          </p:cNvPr>
          <p:cNvSpPr>
            <a:spLocks noGrp="1"/>
          </p:cNvSpPr>
          <p:nvPr>
            <p:ph idx="1"/>
          </p:nvPr>
        </p:nvSpPr>
        <p:spPr/>
        <p:txBody>
          <a:bodyPr/>
          <a:lstStyle/>
          <a:p>
            <a:r>
              <a:rPr lang="fi-FI" dirty="0"/>
              <a:t>Monet hankkeet pyrkivät mallintamaan yleisellä tasolla ennallistamis- ja uusintamistalouden tulevaa kehitystä. Hankkeet tunnistavat hallintorakenteista </a:t>
            </a:r>
            <a:r>
              <a:rPr lang="fi-FI" b="1" dirty="0"/>
              <a:t>esteitä</a:t>
            </a:r>
            <a:r>
              <a:rPr lang="fi-FI" dirty="0"/>
              <a:t> ja </a:t>
            </a:r>
            <a:r>
              <a:rPr lang="fi-FI" b="1" dirty="0"/>
              <a:t>ajureita, </a:t>
            </a:r>
            <a:r>
              <a:rPr lang="fi-FI" dirty="0"/>
              <a:t>jotka kiihdyttävät tai jarruttavat prosessien etenemistä.</a:t>
            </a:r>
          </a:p>
          <a:p>
            <a:r>
              <a:rPr lang="fi-FI" dirty="0"/>
              <a:t>Tarvitaan myös paikkaperustaisia hankkeita, jotka luovat konkreettisia ratkaisuja tietyille maantieteellisesti rajatuille alueille (kuten </a:t>
            </a:r>
            <a:r>
              <a:rPr lang="fi-FI" dirty="0" err="1"/>
              <a:t>Turke</a:t>
            </a:r>
            <a:r>
              <a:rPr lang="fi-FI" dirty="0"/>
              <a:t>-hanke mallintaa arvoketjuja joillekin sektoreille).</a:t>
            </a:r>
          </a:p>
          <a:p>
            <a:endParaRPr lang="fi-FI" dirty="0"/>
          </a:p>
        </p:txBody>
      </p:sp>
    </p:spTree>
    <p:extLst>
      <p:ext uri="{BB962C8B-B14F-4D97-AF65-F5344CB8AC3E}">
        <p14:creationId xmlns:p14="http://schemas.microsoft.com/office/powerpoint/2010/main" val="3162977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31E7C1-F9EC-187D-C95D-0AB4D3791E8F}"/>
              </a:ext>
            </a:extLst>
          </p:cNvPr>
          <p:cNvSpPr>
            <a:spLocks noGrp="1"/>
          </p:cNvSpPr>
          <p:nvPr>
            <p:ph type="title"/>
          </p:nvPr>
        </p:nvSpPr>
        <p:spPr/>
        <p:txBody>
          <a:bodyPr/>
          <a:lstStyle/>
          <a:p>
            <a:r>
              <a:rPr lang="fi-FI" dirty="0"/>
              <a:t>Epälineaarisuudet ennallistamisen ja uusintamisen yhteydessä</a:t>
            </a:r>
          </a:p>
        </p:txBody>
      </p:sp>
      <p:sp>
        <p:nvSpPr>
          <p:cNvPr id="3" name="Sisällön paikkamerkki 2">
            <a:extLst>
              <a:ext uri="{FF2B5EF4-FFF2-40B4-BE49-F238E27FC236}">
                <a16:creationId xmlns:a16="http://schemas.microsoft.com/office/drawing/2014/main" id="{797D652C-0969-DF57-B998-D2C3637C67F0}"/>
              </a:ext>
            </a:extLst>
          </p:cNvPr>
          <p:cNvSpPr>
            <a:spLocks noGrp="1"/>
          </p:cNvSpPr>
          <p:nvPr>
            <p:ph idx="1"/>
          </p:nvPr>
        </p:nvSpPr>
        <p:spPr/>
        <p:txBody>
          <a:bodyPr/>
          <a:lstStyle/>
          <a:p>
            <a:r>
              <a:rPr lang="fi-FI" u="sng" dirty="0"/>
              <a:t>Epälineaarisuus</a:t>
            </a:r>
            <a:r>
              <a:rPr lang="fi-FI" dirty="0"/>
              <a:t> tarkoittaa, että kynnysarvon ylittyessä tapahtuu suuri murros. </a:t>
            </a:r>
          </a:p>
          <a:p>
            <a:pPr lvl="1"/>
            <a:r>
              <a:rPr lang="fi-FI" dirty="0"/>
              <a:t>Esimerkiksi kirjanpainajasta syntyvä ympäristörasitus kestetään kuusimetsässä hyvin sateisina vuosina, koska pihka torjuu tuholaiset, mutta kuivana kesänä ei, kun pihkaa erittyy niukasti.</a:t>
            </a:r>
          </a:p>
          <a:p>
            <a:r>
              <a:rPr lang="fi-FI" u="sng" dirty="0"/>
              <a:t>Hystereesi</a:t>
            </a:r>
            <a:r>
              <a:rPr lang="fi-FI" dirty="0"/>
              <a:t> (eli historiariippuvuus) tarkoittaa, että ennallistaminen entiseen tilaan on hidasta ja voi vaatia suuren vähennyksen ympäristöpaineessa, jopa selvästi alle alkutilanteen. Ekologiset palautemekanismit ylläpitävät uutta tasapainotilaa ja vastustavat muutoksia.</a:t>
            </a:r>
          </a:p>
        </p:txBody>
      </p:sp>
    </p:spTree>
    <p:extLst>
      <p:ext uri="{BB962C8B-B14F-4D97-AF65-F5344CB8AC3E}">
        <p14:creationId xmlns:p14="http://schemas.microsoft.com/office/powerpoint/2010/main" val="2156074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F5F74BE-64AD-4A5C-85BF-D31AA5EB5A54}"/>
              </a:ext>
            </a:extLst>
          </p:cNvPr>
          <p:cNvSpPr>
            <a:spLocks noGrp="1"/>
          </p:cNvSpPr>
          <p:nvPr>
            <p:ph type="title"/>
          </p:nvPr>
        </p:nvSpPr>
        <p:spPr/>
        <p:txBody>
          <a:bodyPr/>
          <a:lstStyle/>
          <a:p>
            <a:r>
              <a:rPr lang="fi-FI" dirty="0"/>
              <a:t>Kanadan lainsäädäntö ja käytäntö</a:t>
            </a:r>
          </a:p>
        </p:txBody>
      </p:sp>
      <p:sp>
        <p:nvSpPr>
          <p:cNvPr id="3" name="Sisällön paikkamerkki 2">
            <a:extLst>
              <a:ext uri="{FF2B5EF4-FFF2-40B4-BE49-F238E27FC236}">
                <a16:creationId xmlns:a16="http://schemas.microsoft.com/office/drawing/2014/main" id="{8EE26332-D93C-97A1-759A-05FC2B4D5215}"/>
              </a:ext>
            </a:extLst>
          </p:cNvPr>
          <p:cNvSpPr>
            <a:spLocks noGrp="1"/>
          </p:cNvSpPr>
          <p:nvPr>
            <p:ph idx="1"/>
          </p:nvPr>
        </p:nvSpPr>
        <p:spPr>
          <a:xfrm>
            <a:off x="838200" y="1354347"/>
            <a:ext cx="10515600" cy="4822616"/>
          </a:xfrm>
        </p:spPr>
        <p:txBody>
          <a:bodyPr>
            <a:normAutofit lnSpcReduction="10000"/>
          </a:bodyPr>
          <a:lstStyle/>
          <a:p>
            <a:r>
              <a:rPr lang="fi-FI" dirty="0"/>
              <a:t>Kanadassa laki velvoittaa ennallistamaan entiset turvetuotantokohteet.</a:t>
            </a:r>
          </a:p>
          <a:p>
            <a:r>
              <a:rPr lang="fi-FI" dirty="0"/>
              <a:t>Vesistöalueilla kokeiltiin korvausmallista ennallistamisjärjestelmä, jossa yhden kohteen tuhoamista voi hyvittää vastaavilla hyödyillä muissa kohteissa. Luokitustyökalu muuntaa eri tasoisten (A,B,C,D) kohteiden väliset pinta-alaperustaiset kompensaatiot. Rahakorvaus käytetään vastaavasti jonkin muun kohteen hyväksi jossain muulla alueella.</a:t>
            </a:r>
          </a:p>
          <a:p>
            <a:r>
              <a:rPr lang="fi-FI" dirty="0"/>
              <a:t>Hienojen työkalujen hyöty jäi vähäiseksi, sillä maanomistajia ei saatu mukaan.</a:t>
            </a:r>
          </a:p>
          <a:p>
            <a:r>
              <a:rPr lang="fi-FI" sz="1900" dirty="0"/>
              <a:t>Lähde: C</a:t>
            </a:r>
            <a:r>
              <a:rPr lang="en-US" sz="1900" dirty="0" err="1"/>
              <a:t>lare</a:t>
            </a:r>
            <a:r>
              <a:rPr lang="en-US" sz="1900" dirty="0"/>
              <a:t>, S. &amp; I. C. Creed (2022) The Essential Role of Wetland Restoration Practitioners in the Science-Policy-Practice Process. Frontiers in Ecology and Evolution, 10, URL=https://www.frontiersin.org/articles/10.3389/fevo.2022.838502</a:t>
            </a:r>
          </a:p>
        </p:txBody>
      </p:sp>
    </p:spTree>
    <p:extLst>
      <p:ext uri="{BB962C8B-B14F-4D97-AF65-F5344CB8AC3E}">
        <p14:creationId xmlns:p14="http://schemas.microsoft.com/office/powerpoint/2010/main" val="3933557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68F346-20F8-00C9-473F-F45CAA36AF14}"/>
              </a:ext>
            </a:extLst>
          </p:cNvPr>
          <p:cNvSpPr>
            <a:spLocks noGrp="1"/>
          </p:cNvSpPr>
          <p:nvPr>
            <p:ph type="title"/>
          </p:nvPr>
        </p:nvSpPr>
        <p:spPr/>
        <p:txBody>
          <a:bodyPr/>
          <a:lstStyle/>
          <a:p>
            <a:r>
              <a:rPr lang="fi-FI" dirty="0"/>
              <a:t>Ennallistamisen menetetty maine</a:t>
            </a:r>
          </a:p>
        </p:txBody>
      </p:sp>
      <p:sp>
        <p:nvSpPr>
          <p:cNvPr id="3" name="Sisällön paikkamerkki 2">
            <a:extLst>
              <a:ext uri="{FF2B5EF4-FFF2-40B4-BE49-F238E27FC236}">
                <a16:creationId xmlns:a16="http://schemas.microsoft.com/office/drawing/2014/main" id="{B65C363F-3CC8-4FB8-326E-528DF44EF7A0}"/>
              </a:ext>
            </a:extLst>
          </p:cNvPr>
          <p:cNvSpPr>
            <a:spLocks noGrp="1"/>
          </p:cNvSpPr>
          <p:nvPr>
            <p:ph idx="1"/>
          </p:nvPr>
        </p:nvSpPr>
        <p:spPr/>
        <p:txBody>
          <a:bodyPr>
            <a:normAutofit fontScale="85000" lnSpcReduction="20000"/>
          </a:bodyPr>
          <a:lstStyle/>
          <a:p>
            <a:r>
              <a:rPr lang="fi-FI" dirty="0"/>
              <a:t>Ennallistamisesta on tullut EU-Suomessa kirosana. </a:t>
            </a:r>
          </a:p>
          <a:p>
            <a:r>
              <a:rPr lang="fi-FI" dirty="0"/>
              <a:t>Maan omistukseen liittyy paljon tunteita, joten omistusoikeuden hapertumisen uhkaan on reagoitu voimakkaasti.</a:t>
            </a:r>
          </a:p>
          <a:p>
            <a:r>
              <a:rPr lang="fi-FI" dirty="0"/>
              <a:t>Ennallistamiseen liittyy valtakamppailua eri hallintotasojen oikeudesta tehdä metsä- ja luonnonvarapolitiikkaa. Suomi on vastustanut EU:n päätösvallan laajenemista erityisesti metsäasioihin. Samoja suojeluasioita on kuitenkin viety EU:ssa eteenpäin esimerkiksi biodiversiteettiasetuksen kautta. </a:t>
            </a:r>
          </a:p>
          <a:p>
            <a:r>
              <a:rPr lang="fi-FI" dirty="0"/>
              <a:t>EU-politiikat kytkeytyvät toisiinsa eivätkä Suomen torjuntavoitot takaa hyväksyttävää ja pysyvää kehityspolkua, jota voitaisiin suositella maanomistajille parhaana mahdollisena toimintalinjana.</a:t>
            </a:r>
          </a:p>
          <a:p>
            <a:r>
              <a:rPr lang="fi-FI" dirty="0"/>
              <a:t>Tempoileva politiikka voi johtaa (Hollannin maatalouden tapaisiin) äkkimuutoksiin, joissa joudutaan ajolähtötilanteessa tekemään nopeita ratkaisuja ja politiikan linjamuutoksia.</a:t>
            </a:r>
          </a:p>
        </p:txBody>
      </p:sp>
    </p:spTree>
    <p:extLst>
      <p:ext uri="{BB962C8B-B14F-4D97-AF65-F5344CB8AC3E}">
        <p14:creationId xmlns:p14="http://schemas.microsoft.com/office/powerpoint/2010/main" val="3612760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826239E-26D4-F208-5A4C-8B3B30BD317A}"/>
              </a:ext>
            </a:extLst>
          </p:cNvPr>
          <p:cNvSpPr>
            <a:spLocks noGrp="1"/>
          </p:cNvSpPr>
          <p:nvPr>
            <p:ph type="title"/>
          </p:nvPr>
        </p:nvSpPr>
        <p:spPr/>
        <p:txBody>
          <a:bodyPr/>
          <a:lstStyle/>
          <a:p>
            <a:r>
              <a:rPr lang="fi-FI" dirty="0"/>
              <a:t>Ennallistaminen käsitteenä</a:t>
            </a:r>
          </a:p>
        </p:txBody>
      </p:sp>
      <p:sp>
        <p:nvSpPr>
          <p:cNvPr id="3" name="Sisällön paikkamerkki 2">
            <a:extLst>
              <a:ext uri="{FF2B5EF4-FFF2-40B4-BE49-F238E27FC236}">
                <a16:creationId xmlns:a16="http://schemas.microsoft.com/office/drawing/2014/main" id="{E94FEE89-F96A-F9F0-75EE-0A0081F8678E}"/>
              </a:ext>
            </a:extLst>
          </p:cNvPr>
          <p:cNvSpPr>
            <a:spLocks noGrp="1"/>
          </p:cNvSpPr>
          <p:nvPr>
            <p:ph idx="1"/>
          </p:nvPr>
        </p:nvSpPr>
        <p:spPr>
          <a:xfrm>
            <a:off x="838200" y="1423358"/>
            <a:ext cx="10515600" cy="4753605"/>
          </a:xfrm>
        </p:spPr>
        <p:txBody>
          <a:bodyPr>
            <a:normAutofit fontScale="85000" lnSpcReduction="10000"/>
          </a:bodyPr>
          <a:lstStyle/>
          <a:p>
            <a:r>
              <a:rPr lang="fi-FI" dirty="0"/>
              <a:t>Turvemaiden ennallistaminen tarkoittaa avun antamista monimutkaiselle ekosysteemille, joka on ollut vaurioitunut jollain tavalla. </a:t>
            </a:r>
          </a:p>
          <a:p>
            <a:r>
              <a:rPr lang="fi-FI" dirty="0"/>
              <a:t>Kohtuullisen toimiva analogia on potilas, joka tuodaan sairaalaan saamaan  kiireellistä hoitoa . Potilaan saapuessa ensihoitoon lääkintätiimin ensimmäinen prioriteetti on potilaan tilan vakauttaminen. Vasta kun potilaan tila on ensin arvioitu ja sitten saatu vakiinnutettua, voi hoitotiimi alkaa miettiä pidemmän aikavälin paranemisprosessia ja elpymistä. </a:t>
            </a:r>
          </a:p>
          <a:p>
            <a:r>
              <a:rPr lang="fi-FI" dirty="0"/>
              <a:t>Samanlaista logiikkaa voi soveltaa turvemailla. Ensinnä ekosysteemin vesitalouden vakauttaminen on välttämätöntä, jotta voidaan estää turpeen lisähajoaminen ja kasvihuonekaasujen päästöjen virta. Tämän jälkeen ennallistaminen voi keskittyä palauttamaan ekosysteemin toimintaa. Kasvipeitteen syntyminen yleensä aloittaa luonnollisen paranemisprosessin.</a:t>
            </a:r>
          </a:p>
          <a:p>
            <a:r>
              <a:rPr lang="en-US" dirty="0"/>
              <a:t>IUCN UK Committee Peatland </a:t>
            </a:r>
            <a:r>
              <a:rPr lang="en-US" dirty="0" err="1"/>
              <a:t>Programme</a:t>
            </a:r>
            <a:r>
              <a:rPr lang="en-US" dirty="0"/>
              <a:t> (2016) Briefing Note No 11: Peatland restoration.</a:t>
            </a:r>
            <a:endParaRPr lang="fi-FI" dirty="0"/>
          </a:p>
        </p:txBody>
      </p:sp>
    </p:spTree>
    <p:extLst>
      <p:ext uri="{BB962C8B-B14F-4D97-AF65-F5344CB8AC3E}">
        <p14:creationId xmlns:p14="http://schemas.microsoft.com/office/powerpoint/2010/main" val="4224748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E7D4B9-184F-66C5-BD06-6F1698777DAC}"/>
              </a:ext>
            </a:extLst>
          </p:cNvPr>
          <p:cNvSpPr>
            <a:spLocks noGrp="1"/>
          </p:cNvSpPr>
          <p:nvPr>
            <p:ph type="title"/>
          </p:nvPr>
        </p:nvSpPr>
        <p:spPr/>
        <p:txBody>
          <a:bodyPr/>
          <a:lstStyle/>
          <a:p>
            <a:r>
              <a:rPr lang="fi-FI" dirty="0"/>
              <a:t>Ennallistamistalous käsitteenä</a:t>
            </a:r>
          </a:p>
        </p:txBody>
      </p:sp>
      <p:sp>
        <p:nvSpPr>
          <p:cNvPr id="3" name="Sisällön paikkamerkki 2">
            <a:extLst>
              <a:ext uri="{FF2B5EF4-FFF2-40B4-BE49-F238E27FC236}">
                <a16:creationId xmlns:a16="http://schemas.microsoft.com/office/drawing/2014/main" id="{C453ED22-4686-9F86-62E4-C125CE986AC4}"/>
              </a:ext>
            </a:extLst>
          </p:cNvPr>
          <p:cNvSpPr>
            <a:spLocks noGrp="1"/>
          </p:cNvSpPr>
          <p:nvPr>
            <p:ph idx="1"/>
          </p:nvPr>
        </p:nvSpPr>
        <p:spPr/>
        <p:txBody>
          <a:bodyPr>
            <a:normAutofit/>
          </a:bodyPr>
          <a:lstStyle/>
          <a:p>
            <a:r>
              <a:rPr lang="fi-FI" dirty="0" err="1"/>
              <a:t>SeAMKin</a:t>
            </a:r>
            <a:r>
              <a:rPr lang="fi-FI" dirty="0"/>
              <a:t> Kari Laasasenaho on useilla artikkeleilla lanseerannut Suomeen käsitteen ennallistamistalous. Sitran Eeva Hellström (2023) puhuu korjaavasta taloudesta.</a:t>
            </a:r>
          </a:p>
          <a:p>
            <a:r>
              <a:rPr lang="fi-FI" dirty="0"/>
              <a:t>Uusilla käsitteillä on voimaa. Ihmisiä puhutellessaan uudet ideat ja jäsennykset voivat johtaa politiikan muutokseen (</a:t>
            </a:r>
            <a:r>
              <a:rPr lang="fi-FI" dirty="0" err="1"/>
              <a:t>Kam</a:t>
            </a:r>
            <a:r>
              <a:rPr lang="fi-FI" dirty="0"/>
              <a:t> </a:t>
            </a:r>
            <a:r>
              <a:rPr lang="fi-FI" dirty="0" err="1"/>
              <a:t>ym</a:t>
            </a:r>
            <a:r>
              <a:rPr lang="fi-FI" dirty="0"/>
              <a:t> 2023). </a:t>
            </a:r>
          </a:p>
          <a:p>
            <a:r>
              <a:rPr lang="en-US" sz="1800" dirty="0"/>
              <a:t>Kam, H., H. Smith &amp; C. Potter (2023) Public money for public goods: The role of ideas in driving agriculture policy in the EU and post-Brexit UK, Land Use Policy, 129,  </a:t>
            </a:r>
            <a:r>
              <a:rPr lang="en-US" sz="1800" dirty="0">
                <a:hlinkClick r:id="rId2"/>
              </a:rPr>
              <a:t>https://doi.org/10.1016/j.landusepol.2023.106618</a:t>
            </a:r>
            <a:r>
              <a:rPr lang="en-US" sz="1800" dirty="0"/>
              <a:t>.</a:t>
            </a:r>
          </a:p>
          <a:p>
            <a:r>
              <a:rPr lang="fi-FI" sz="1800" dirty="0"/>
              <a:t>Hellström, E. (2023) Kohti uusintavaa taloutta. Tavoitteena luonnon ja ihmisten elinvoima. Sitran selvityksiä 235. Sitra: Helsinki.</a:t>
            </a:r>
          </a:p>
        </p:txBody>
      </p:sp>
    </p:spTree>
    <p:extLst>
      <p:ext uri="{BB962C8B-B14F-4D97-AF65-F5344CB8AC3E}">
        <p14:creationId xmlns:p14="http://schemas.microsoft.com/office/powerpoint/2010/main" val="20790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B2EDBC2-753D-83E1-C430-D1385A6B1A07}"/>
              </a:ext>
            </a:extLst>
          </p:cNvPr>
          <p:cNvSpPr>
            <a:spLocks noGrp="1"/>
          </p:cNvSpPr>
          <p:nvPr>
            <p:ph type="title"/>
          </p:nvPr>
        </p:nvSpPr>
        <p:spPr/>
        <p:txBody>
          <a:bodyPr/>
          <a:lstStyle/>
          <a:p>
            <a:r>
              <a:rPr lang="fi-FI" dirty="0"/>
              <a:t>Ennallistamisella on veto- ja liikevoimaa</a:t>
            </a:r>
          </a:p>
        </p:txBody>
      </p:sp>
      <p:sp>
        <p:nvSpPr>
          <p:cNvPr id="3" name="Sisällön paikkamerkki 2">
            <a:extLst>
              <a:ext uri="{FF2B5EF4-FFF2-40B4-BE49-F238E27FC236}">
                <a16:creationId xmlns:a16="http://schemas.microsoft.com/office/drawing/2014/main" id="{FC0A3BE4-8079-17AF-0747-8F1A45D843D9}"/>
              </a:ext>
            </a:extLst>
          </p:cNvPr>
          <p:cNvSpPr>
            <a:spLocks noGrp="1"/>
          </p:cNvSpPr>
          <p:nvPr>
            <p:ph idx="1"/>
          </p:nvPr>
        </p:nvSpPr>
        <p:spPr/>
        <p:txBody>
          <a:bodyPr>
            <a:normAutofit/>
          </a:bodyPr>
          <a:lstStyle/>
          <a:p>
            <a:r>
              <a:rPr lang="en-US" dirty="0" err="1"/>
              <a:t>Kansainvälisesti</a:t>
            </a:r>
            <a:r>
              <a:rPr lang="en-US" dirty="0"/>
              <a:t> </a:t>
            </a:r>
            <a:r>
              <a:rPr lang="en-US" dirty="0" err="1"/>
              <a:t>ennallistamisella</a:t>
            </a:r>
            <a:r>
              <a:rPr lang="en-US" dirty="0"/>
              <a:t> on </a:t>
            </a:r>
            <a:r>
              <a:rPr lang="en-US" dirty="0" err="1"/>
              <a:t>otollinen</a:t>
            </a:r>
            <a:r>
              <a:rPr lang="en-US" dirty="0"/>
              <a:t> </a:t>
            </a:r>
            <a:r>
              <a:rPr lang="en-US" dirty="0" err="1"/>
              <a:t>tilaisuus</a:t>
            </a:r>
            <a:r>
              <a:rPr lang="en-US" dirty="0"/>
              <a:t>. </a:t>
            </a:r>
          </a:p>
          <a:p>
            <a:pPr lvl="1"/>
            <a:r>
              <a:rPr lang="en-US" sz="2000" dirty="0"/>
              <a:t>YK on </a:t>
            </a:r>
            <a:r>
              <a:rPr lang="en-US" sz="2000" dirty="0" err="1"/>
              <a:t>julistanut</a:t>
            </a:r>
            <a:r>
              <a:rPr lang="en-US" sz="2000" dirty="0"/>
              <a:t> </a:t>
            </a:r>
            <a:r>
              <a:rPr lang="en-US" sz="2000" i="1" dirty="0" err="1"/>
              <a:t>Ekosysteemien</a:t>
            </a:r>
            <a:r>
              <a:rPr lang="en-US" sz="2000" i="1" dirty="0"/>
              <a:t> </a:t>
            </a:r>
            <a:r>
              <a:rPr lang="en-US" sz="2000" i="1" dirty="0" err="1"/>
              <a:t>ennallistamisen</a:t>
            </a:r>
            <a:r>
              <a:rPr lang="en-US" sz="2000" i="1" dirty="0"/>
              <a:t> </a:t>
            </a:r>
            <a:r>
              <a:rPr lang="en-US" sz="2000" i="1" dirty="0" err="1"/>
              <a:t>vuosikymmenen</a:t>
            </a:r>
            <a:r>
              <a:rPr lang="en-US" sz="2000" i="1" dirty="0"/>
              <a:t> 2021–2030</a:t>
            </a:r>
            <a:r>
              <a:rPr lang="en-US" sz="2000" dirty="0"/>
              <a:t>.</a:t>
            </a:r>
          </a:p>
          <a:p>
            <a:r>
              <a:rPr lang="en-US" dirty="0"/>
              <a:t>Monia </a:t>
            </a:r>
            <a:r>
              <a:rPr lang="en-US" dirty="0" err="1"/>
              <a:t>muitakin</a:t>
            </a:r>
            <a:r>
              <a:rPr lang="en-US" dirty="0"/>
              <a:t> </a:t>
            </a:r>
            <a:r>
              <a:rPr lang="en-US" dirty="0" err="1"/>
              <a:t>kv</a:t>
            </a:r>
            <a:r>
              <a:rPr lang="en-US" dirty="0"/>
              <a:t>. </a:t>
            </a:r>
            <a:r>
              <a:rPr lang="en-US" dirty="0" err="1"/>
              <a:t>aloitteita</a:t>
            </a:r>
            <a:r>
              <a:rPr lang="en-US" dirty="0"/>
              <a:t> ja </a:t>
            </a:r>
            <a:r>
              <a:rPr lang="en-US" dirty="0" err="1"/>
              <a:t>ohjeistuksia</a:t>
            </a:r>
            <a:r>
              <a:rPr lang="en-US" dirty="0"/>
              <a:t> on </a:t>
            </a:r>
            <a:r>
              <a:rPr lang="en-US" dirty="0" err="1"/>
              <a:t>julkaistu</a:t>
            </a:r>
            <a:endParaRPr lang="en-US" dirty="0"/>
          </a:p>
          <a:p>
            <a:pPr lvl="1"/>
            <a:r>
              <a:rPr lang="en-US" dirty="0"/>
              <a:t>UNDER Principles and Standards of Practice for Ecosystem Restoration (FAO et al., 2021, 2023), </a:t>
            </a:r>
          </a:p>
          <a:p>
            <a:pPr lvl="1"/>
            <a:r>
              <a:rPr lang="en-US" dirty="0"/>
              <a:t>the Society for Ecological Restoration's Principles and Standards (Gann et al., 2019) </a:t>
            </a:r>
          </a:p>
          <a:p>
            <a:endParaRPr lang="en-US" dirty="0"/>
          </a:p>
        </p:txBody>
      </p:sp>
    </p:spTree>
    <p:extLst>
      <p:ext uri="{BB962C8B-B14F-4D97-AF65-F5344CB8AC3E}">
        <p14:creationId xmlns:p14="http://schemas.microsoft.com/office/powerpoint/2010/main" val="3564237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DE12F4-3EAA-2607-91F4-D0EE39D87139}"/>
              </a:ext>
            </a:extLst>
          </p:cNvPr>
          <p:cNvSpPr>
            <a:spLocks noGrp="1"/>
          </p:cNvSpPr>
          <p:nvPr>
            <p:ph type="title"/>
          </p:nvPr>
        </p:nvSpPr>
        <p:spPr/>
        <p:txBody>
          <a:bodyPr/>
          <a:lstStyle/>
          <a:p>
            <a:r>
              <a:rPr lang="fi-FI" dirty="0"/>
              <a:t>Ennallistaminen vaatii työntekijöitä ja koneita.</a:t>
            </a:r>
          </a:p>
        </p:txBody>
      </p:sp>
      <p:sp>
        <p:nvSpPr>
          <p:cNvPr id="3" name="Sisällön paikkamerkki 2">
            <a:extLst>
              <a:ext uri="{FF2B5EF4-FFF2-40B4-BE49-F238E27FC236}">
                <a16:creationId xmlns:a16="http://schemas.microsoft.com/office/drawing/2014/main" id="{5432456E-35C8-3BA9-09AE-24E644CD8AF4}"/>
              </a:ext>
            </a:extLst>
          </p:cNvPr>
          <p:cNvSpPr>
            <a:spLocks noGrp="1"/>
          </p:cNvSpPr>
          <p:nvPr>
            <p:ph idx="1"/>
          </p:nvPr>
        </p:nvSpPr>
        <p:spPr/>
        <p:txBody>
          <a:bodyPr/>
          <a:lstStyle/>
          <a:p>
            <a:pPr>
              <a:defRPr/>
            </a:pPr>
            <a:r>
              <a:rPr lang="en-US" sz="2000" dirty="0" err="1"/>
              <a:t>Irlannissa</a:t>
            </a:r>
            <a:r>
              <a:rPr lang="en-US" sz="2000" dirty="0"/>
              <a:t> (30 000 ha) ja </a:t>
            </a:r>
            <a:r>
              <a:rPr lang="en-US" sz="2000" dirty="0" err="1"/>
              <a:t>Skotlannissa</a:t>
            </a:r>
            <a:r>
              <a:rPr lang="en-US" sz="2000" dirty="0"/>
              <a:t> on </a:t>
            </a:r>
            <a:r>
              <a:rPr lang="en-US" sz="2000" dirty="0" err="1"/>
              <a:t>meneillään</a:t>
            </a:r>
            <a:r>
              <a:rPr lang="en-US" sz="2000" dirty="0"/>
              <a:t> </a:t>
            </a:r>
            <a:r>
              <a:rPr lang="en-US" sz="2000" dirty="0" err="1"/>
              <a:t>laajoja</a:t>
            </a:r>
            <a:r>
              <a:rPr lang="en-US" sz="2000" dirty="0"/>
              <a:t> </a:t>
            </a:r>
            <a:r>
              <a:rPr lang="en-US" sz="2000" dirty="0" err="1"/>
              <a:t>soiden</a:t>
            </a:r>
            <a:r>
              <a:rPr lang="en-US" sz="2000" dirty="0"/>
              <a:t> </a:t>
            </a:r>
            <a:r>
              <a:rPr lang="en-US" sz="2000" dirty="0" err="1"/>
              <a:t>ennallistamishankkeita</a:t>
            </a:r>
            <a:r>
              <a:rPr lang="en-US" sz="2000" dirty="0"/>
              <a:t>. </a:t>
            </a:r>
            <a:r>
              <a:rPr lang="en-US" sz="2000" dirty="0" err="1"/>
              <a:t>Maissa</a:t>
            </a:r>
            <a:r>
              <a:rPr lang="en-US" sz="2000" dirty="0"/>
              <a:t> </a:t>
            </a:r>
            <a:r>
              <a:rPr lang="fi-FI" sz="2000" dirty="0"/>
              <a:t>syntyi huutava pula osaajista, kun hankkeita aloitettiin liikaa kerralla.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2000" b="0" i="0" u="none" strike="noStrike" kern="1200" cap="none" spc="0" normalizeH="0" baseline="0" noProof="0" dirty="0">
                <a:ln>
                  <a:noFill/>
                </a:ln>
                <a:solidFill>
                  <a:prstClr val="black"/>
                </a:solidFill>
                <a:effectLst/>
                <a:uLnTx/>
                <a:uFillTx/>
                <a:latin typeface="Aptos" panose="02110004020202020204"/>
                <a:ea typeface="+mn-ea"/>
                <a:cs typeface="+mn-cs"/>
              </a:rPr>
              <a:t>Ennallistamistalous nostaa keskiöön tekijät, jolloin joudumme katsomaan, mistä uudenlaiselle tekemiselle löydetään osaajia ja laitteita.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i-FI" sz="1700" b="0" i="0" u="none" strike="noStrike" kern="1200" cap="none" spc="0" normalizeH="0" baseline="0" noProof="0" dirty="0">
                <a:ln>
                  <a:noFill/>
                </a:ln>
                <a:solidFill>
                  <a:prstClr val="black"/>
                </a:solidFill>
                <a:effectLst/>
                <a:uLnTx/>
                <a:uFillTx/>
                <a:latin typeface="Aptos" panose="02110004020202020204"/>
                <a:ea typeface="+mn-ea"/>
                <a:cs typeface="+mn-cs"/>
              </a:rPr>
              <a:t>Suunnittelutoimistoja tarvitaan sekä suunnittelemaan maansiirtotyöt että luomaan biologisesti ja vesitaloudellisesti toimivia ekosysteemejä.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i-FI" sz="1700" b="0" i="0" u="none" strike="noStrike" kern="1200" cap="none" spc="0" normalizeH="0" baseline="0" noProof="0" dirty="0">
                <a:ln>
                  <a:noFill/>
                </a:ln>
                <a:solidFill>
                  <a:prstClr val="black"/>
                </a:solidFill>
                <a:effectLst/>
                <a:uLnTx/>
                <a:uFillTx/>
                <a:latin typeface="Aptos" panose="02110004020202020204"/>
                <a:ea typeface="+mn-ea"/>
                <a:cs typeface="+mn-cs"/>
              </a:rPr>
              <a:t>Ojien tukkiminen ja maansiirtotyöt vaativat raskasta kalustoa hankkeen alkupuolella, myöhemmin laitekanta voi keventyä kohti </a:t>
            </a:r>
            <a:r>
              <a:rPr kumimoji="0" lang="fi-FI" sz="1700" b="0" i="0" u="none" strike="noStrike" kern="1200" cap="none" spc="0" normalizeH="0" baseline="0" noProof="0" dirty="0" err="1">
                <a:ln>
                  <a:noFill/>
                </a:ln>
                <a:solidFill>
                  <a:prstClr val="black"/>
                </a:solidFill>
                <a:effectLst/>
                <a:uLnTx/>
                <a:uFillTx/>
                <a:latin typeface="Aptos" panose="02110004020202020204"/>
                <a:ea typeface="+mn-ea"/>
                <a:cs typeface="+mn-cs"/>
              </a:rPr>
              <a:t>droneja</a:t>
            </a:r>
            <a:r>
              <a:rPr kumimoji="0" lang="fi-FI" sz="1700" b="0" i="0" u="none" strike="noStrike" kern="1200" cap="none" spc="0" normalizeH="0" baseline="0" noProof="0" dirty="0">
                <a:ln>
                  <a:noFill/>
                </a:ln>
                <a:solidFill>
                  <a:prstClr val="black"/>
                </a:solidFill>
                <a:effectLst/>
                <a:uLnTx/>
                <a:uFillTx/>
                <a:latin typeface="Aptos" panose="02110004020202020204"/>
                <a:ea typeface="+mn-ea"/>
                <a:cs typeface="+mn-cs"/>
              </a:rPr>
              <a:t>, sensoreita ja etäohjattavia säätösalaojia.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i-FI" sz="1700" b="0" i="0" u="none" strike="noStrike" kern="1200" cap="none" spc="0" normalizeH="0" baseline="0" noProof="0" dirty="0">
                <a:ln>
                  <a:noFill/>
                </a:ln>
                <a:solidFill>
                  <a:prstClr val="black"/>
                </a:solidFill>
                <a:effectLst/>
                <a:uLnTx/>
                <a:uFillTx/>
                <a:latin typeface="Aptos" panose="02110004020202020204"/>
                <a:ea typeface="+mn-ea"/>
                <a:cs typeface="+mn-cs"/>
              </a:rPr>
              <a:t>Uudet käyttötarkoitukset asettavat erikoisehtoja</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prstClr val="black"/>
                </a:solidFill>
                <a:effectLst/>
                <a:uLnTx/>
                <a:uFillTx/>
                <a:latin typeface="Aptos" panose="02110004020202020204"/>
                <a:ea typeface="+mn-ea"/>
                <a:cs typeface="+mn-cs"/>
              </a:rPr>
              <a:t>tuulivoimala vaatii sekä rakennusajan tekijät että huollon osaajat (jotka tulevat lähialueelta). Korkealla työskentely vaatii  oppilaitoksilta sekä hyvän opiskelijoiden valikointiprosessin että kykyjä simuloida opetustiloissa tulevia tehtäviä (mekaanisia pienoismalleja keskeisestä tekniikasta, virtuaalisia ympäristöjä ym.).</a:t>
            </a:r>
          </a:p>
          <a:p>
            <a:endParaRPr lang="fi-FI" dirty="0"/>
          </a:p>
        </p:txBody>
      </p:sp>
    </p:spTree>
    <p:extLst>
      <p:ext uri="{BB962C8B-B14F-4D97-AF65-F5344CB8AC3E}">
        <p14:creationId xmlns:p14="http://schemas.microsoft.com/office/powerpoint/2010/main" val="3064212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13F4C47-F671-6989-D45C-B1F882BD3B03}"/>
              </a:ext>
            </a:extLst>
          </p:cNvPr>
          <p:cNvSpPr>
            <a:spLocks noGrp="1"/>
          </p:cNvSpPr>
          <p:nvPr>
            <p:ph type="title"/>
          </p:nvPr>
        </p:nvSpPr>
        <p:spPr/>
        <p:txBody>
          <a:bodyPr/>
          <a:lstStyle/>
          <a:p>
            <a:r>
              <a:rPr lang="fi-FI" dirty="0"/>
              <a:t>Ennallistaminen on suurhanke</a:t>
            </a:r>
          </a:p>
        </p:txBody>
      </p:sp>
      <p:sp>
        <p:nvSpPr>
          <p:cNvPr id="3" name="Sisällön paikkamerkki 2">
            <a:extLst>
              <a:ext uri="{FF2B5EF4-FFF2-40B4-BE49-F238E27FC236}">
                <a16:creationId xmlns:a16="http://schemas.microsoft.com/office/drawing/2014/main" id="{D31A8AFD-5744-E6DA-554C-6AB5CD1FE057}"/>
              </a:ext>
            </a:extLst>
          </p:cNvPr>
          <p:cNvSpPr>
            <a:spLocks noGrp="1"/>
          </p:cNvSpPr>
          <p:nvPr>
            <p:ph idx="1"/>
          </p:nvPr>
        </p:nvSpPr>
        <p:spPr/>
        <p:txBody>
          <a:bodyPr>
            <a:normAutofit fontScale="92500" lnSpcReduction="10000"/>
          </a:bodyPr>
          <a:lstStyle/>
          <a:p>
            <a:r>
              <a:rPr lang="fi-FI" dirty="0"/>
              <a:t>… se vain toteutetaan yhden paikan sijaan monipaikkaisesti ja pitemmän ajan kuluessa. Kerrannaisvaikutukset ovat varmoja työnjakoon perustuvissa yhteiskunnissa. Arviointia vaikeuttaa suoraan toimialaluokan puuttuminen tilastoluokituksista (vrt. matkailu).</a:t>
            </a:r>
          </a:p>
          <a:p>
            <a:r>
              <a:rPr lang="fi-FI" dirty="0"/>
              <a:t>Yhdysvalloissa </a:t>
            </a:r>
            <a:r>
              <a:rPr lang="fi-FI" dirty="0" err="1"/>
              <a:t>BenDor</a:t>
            </a:r>
            <a:r>
              <a:rPr lang="fi-FI" dirty="0"/>
              <a:t> on kumppaneidensa kanssa tehnyt useita ennallistamistalouden panos-tuotos-mallinnuksia. Yleistulos on, että </a:t>
            </a:r>
          </a:p>
          <a:p>
            <a:pPr lvl="1"/>
            <a:r>
              <a:rPr lang="fi-FI" dirty="0"/>
              <a:t>Vuonna 2014 tuotos 9,5 </a:t>
            </a:r>
            <a:r>
              <a:rPr lang="fi-FI" dirty="0" err="1"/>
              <a:t>mrd</a:t>
            </a:r>
            <a:r>
              <a:rPr lang="fi-FI" dirty="0"/>
              <a:t> $, arvonlisäys 6,3 </a:t>
            </a:r>
            <a:r>
              <a:rPr lang="fi-FI" dirty="0" err="1"/>
              <a:t>mrd</a:t>
            </a:r>
            <a:r>
              <a:rPr lang="fi-FI" dirty="0"/>
              <a:t> . Työpaikat: suorat 126 000, epäsuorat 26 000 ja tulovaikutus 68 000.</a:t>
            </a:r>
          </a:p>
          <a:p>
            <a:pPr lvl="1"/>
            <a:r>
              <a:rPr lang="fi-FI" dirty="0"/>
              <a:t>Vuonna 2019 vesistöjenkunnostus (ei metsiä tai peltoja) toi 9,7 </a:t>
            </a:r>
            <a:r>
              <a:rPr lang="fi-FI" dirty="0" err="1"/>
              <a:t>mrd</a:t>
            </a:r>
            <a:r>
              <a:rPr lang="fi-FI" dirty="0"/>
              <a:t> $ tuotosta, 5,4 </a:t>
            </a:r>
            <a:r>
              <a:rPr lang="fi-FI" dirty="0" err="1"/>
              <a:t>mrd</a:t>
            </a:r>
            <a:r>
              <a:rPr lang="fi-FI" dirty="0"/>
              <a:t> arvonlisää ja 53 000 työpaikkaa. Muutos 2012-19: tuotos +35 %, työpaikat +16 %.</a:t>
            </a:r>
          </a:p>
          <a:p>
            <a:pPr lvl="1"/>
            <a:r>
              <a:rPr lang="fi-FI" dirty="0"/>
              <a:t>Työpaikkoja syntyy sekä korkeaan osaamiseen (suunnittelu, lakipalvelut) että matalan koulutuksen (maansiirto ym.) aloille – välitasot puuttuvat. </a:t>
            </a:r>
          </a:p>
          <a:p>
            <a:endParaRPr lang="fi-FI" dirty="0"/>
          </a:p>
        </p:txBody>
      </p:sp>
    </p:spTree>
    <p:extLst>
      <p:ext uri="{BB962C8B-B14F-4D97-AF65-F5344CB8AC3E}">
        <p14:creationId xmlns:p14="http://schemas.microsoft.com/office/powerpoint/2010/main" val="2179395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77D3B29-2054-A698-D7B5-9A9B5AD16DBC}"/>
              </a:ext>
            </a:extLst>
          </p:cNvPr>
          <p:cNvSpPr>
            <a:spLocks noGrp="1"/>
          </p:cNvSpPr>
          <p:nvPr>
            <p:ph type="title"/>
          </p:nvPr>
        </p:nvSpPr>
        <p:spPr/>
        <p:txBody>
          <a:bodyPr/>
          <a:lstStyle/>
          <a:p>
            <a:r>
              <a:rPr lang="fi-FI" dirty="0"/>
              <a:t>Vapaaehtoiset hiilimarkkinat </a:t>
            </a:r>
          </a:p>
        </p:txBody>
      </p:sp>
      <p:sp>
        <p:nvSpPr>
          <p:cNvPr id="3" name="Sisällön paikkamerkki 2">
            <a:extLst>
              <a:ext uri="{FF2B5EF4-FFF2-40B4-BE49-F238E27FC236}">
                <a16:creationId xmlns:a16="http://schemas.microsoft.com/office/drawing/2014/main" id="{2D2A40C1-E3A2-E7A5-6F35-458BB2126145}"/>
              </a:ext>
            </a:extLst>
          </p:cNvPr>
          <p:cNvSpPr>
            <a:spLocks noGrp="1"/>
          </p:cNvSpPr>
          <p:nvPr>
            <p:ph idx="1"/>
          </p:nvPr>
        </p:nvSpPr>
        <p:spPr/>
        <p:txBody>
          <a:bodyPr>
            <a:normAutofit fontScale="62500" lnSpcReduction="20000"/>
          </a:bodyPr>
          <a:lstStyle/>
          <a:p>
            <a:r>
              <a:rPr lang="fi-FI" dirty="0"/>
              <a:t>Sitran Hellström (2023, 27) näkee luontohyvitykset (ekologiset kompensaatiot) korjaavan talouden filosofian mukaisena toimintana.</a:t>
            </a:r>
          </a:p>
          <a:p>
            <a:r>
              <a:rPr lang="fi-FI" dirty="0"/>
              <a:t>Englannissa </a:t>
            </a:r>
            <a:r>
              <a:rPr lang="fi-FI" dirty="0" err="1"/>
              <a:t>PeatlandCode</a:t>
            </a:r>
            <a:r>
              <a:rPr lang="fi-FI" dirty="0"/>
              <a:t> (</a:t>
            </a:r>
            <a:r>
              <a:rPr lang="fi-FI" dirty="0">
                <a:hlinkClick r:id="rId2"/>
              </a:rPr>
              <a:t>https://www.iucn-uk-peatlandprogramme.org/peatland-code-0</a:t>
            </a:r>
            <a:r>
              <a:rPr lang="fi-FI" dirty="0"/>
              <a:t>) on jo pitkään luonut hiilimarkkinoille oheistuksia.</a:t>
            </a:r>
          </a:p>
          <a:p>
            <a:r>
              <a:rPr lang="fi-FI" dirty="0"/>
              <a:t>Saksassa </a:t>
            </a:r>
            <a:r>
              <a:rPr lang="fi-FI" dirty="0" err="1"/>
              <a:t>MoorFutures</a:t>
            </a:r>
            <a:r>
              <a:rPr lang="fi-FI" dirty="0"/>
              <a:t>-hanke (ks. </a:t>
            </a:r>
            <a:r>
              <a:rPr lang="fi-FI" dirty="0" err="1"/>
              <a:t>Tanneberger</a:t>
            </a:r>
            <a:r>
              <a:rPr lang="fi-FI" dirty="0"/>
              <a:t> </a:t>
            </a:r>
            <a:r>
              <a:rPr lang="fi-FI" dirty="0" err="1"/>
              <a:t>ym</a:t>
            </a:r>
            <a:r>
              <a:rPr lang="fi-FI" dirty="0"/>
              <a:t> 2024) ja </a:t>
            </a:r>
            <a:r>
              <a:rPr lang="fi-FI" dirty="0" err="1"/>
              <a:t>DEHst</a:t>
            </a:r>
            <a:r>
              <a:rPr lang="fi-FI" dirty="0"/>
              <a:t> </a:t>
            </a:r>
            <a:r>
              <a:rPr lang="fi-FI" dirty="0" err="1"/>
              <a:t>Peatlands</a:t>
            </a:r>
            <a:r>
              <a:rPr lang="fi-FI" dirty="0"/>
              <a:t> (</a:t>
            </a:r>
            <a:r>
              <a:rPr lang="en-US" dirty="0" err="1"/>
              <a:t>DEHSt</a:t>
            </a:r>
            <a:r>
              <a:rPr lang="en-US" dirty="0"/>
              <a:t>=</a:t>
            </a:r>
            <a:r>
              <a:rPr lang="fi-FI" dirty="0"/>
              <a:t>Saksan ympäristövirastossa sijaitseva Saksan päästökauppaviranomainen on markkinavälineiden täytäntöönpanosta vastaava kansallinen viranomainen</a:t>
            </a:r>
            <a:r>
              <a:rPr lang="en-US" dirty="0"/>
              <a:t>) </a:t>
            </a:r>
          </a:p>
          <a:p>
            <a:r>
              <a:rPr lang="fi-FI" dirty="0"/>
              <a:t>Suomessa kesällä 2023 voimaan tullut uudistettu luonnonsuojelulaki sisältää askelmerkkejä vapaaehtoisten luontohyvitysten organisointiin, mutta markkinoiden luonti on alkuvaiheessaan.</a:t>
            </a:r>
          </a:p>
          <a:p>
            <a:r>
              <a:rPr lang="fi-FI" dirty="0" err="1"/>
              <a:t>ArvoHiili</a:t>
            </a:r>
            <a:r>
              <a:rPr lang="fi-FI" dirty="0"/>
              <a:t> ym. hankkeet pyrkivät Suomessa luomaan vapaaehtoisuuden pohjalta kysynnän ja tarjonnan yhdistäviä markkinoita.</a:t>
            </a:r>
          </a:p>
          <a:p>
            <a:endParaRPr lang="fi-FI" dirty="0"/>
          </a:p>
          <a:p>
            <a:r>
              <a:rPr lang="fi-FI" dirty="0"/>
              <a:t>Hiilimarkkinoilla hintataso on käytännössä paljon alempi kuin EU-tasoisiin lakipykäliin perustuvissa päästöoikeuksissa, joita yritysten on pakko hankkia. Eroa on myös siinä, että päästömaksuissa määritelmä on selkeä (hiilidioksidiekvivalentti), kun taas hiilimaksuissa on paljon tulkintaongelmia (kaksoislaskenta, todentaminen, pysyvyys ym.).</a:t>
            </a:r>
          </a:p>
        </p:txBody>
      </p:sp>
    </p:spTree>
    <p:extLst>
      <p:ext uri="{BB962C8B-B14F-4D97-AF65-F5344CB8AC3E}">
        <p14:creationId xmlns:p14="http://schemas.microsoft.com/office/powerpoint/2010/main" val="1154644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F56B741-FAC1-2A3F-EF4C-34B512856D21}"/>
              </a:ext>
            </a:extLst>
          </p:cNvPr>
          <p:cNvSpPr>
            <a:spLocks noGrp="1"/>
          </p:cNvSpPr>
          <p:nvPr>
            <p:ph type="title"/>
          </p:nvPr>
        </p:nvSpPr>
        <p:spPr/>
        <p:txBody>
          <a:bodyPr>
            <a:normAutofit/>
          </a:bodyPr>
          <a:lstStyle/>
          <a:p>
            <a:r>
              <a:rPr lang="fi-FI" dirty="0"/>
              <a:t>Ennallistamista (</a:t>
            </a:r>
            <a:r>
              <a:rPr lang="fi-FI" dirty="0" err="1"/>
              <a:t>restoration</a:t>
            </a:r>
            <a:r>
              <a:rPr lang="fi-FI" dirty="0"/>
              <a:t>) vai uusintamista (</a:t>
            </a:r>
            <a:r>
              <a:rPr lang="fi-FI" dirty="0" err="1"/>
              <a:t>regeneration</a:t>
            </a:r>
            <a:r>
              <a:rPr lang="fi-FI" dirty="0"/>
              <a:t>)? </a:t>
            </a:r>
          </a:p>
        </p:txBody>
      </p:sp>
      <p:sp>
        <p:nvSpPr>
          <p:cNvPr id="3" name="Sisällön paikkamerkki 2">
            <a:extLst>
              <a:ext uri="{FF2B5EF4-FFF2-40B4-BE49-F238E27FC236}">
                <a16:creationId xmlns:a16="http://schemas.microsoft.com/office/drawing/2014/main" id="{E4D44FEA-15F5-0ED8-4578-B100B41DED7C}"/>
              </a:ext>
            </a:extLst>
          </p:cNvPr>
          <p:cNvSpPr>
            <a:spLocks noGrp="1"/>
          </p:cNvSpPr>
          <p:nvPr>
            <p:ph idx="1"/>
          </p:nvPr>
        </p:nvSpPr>
        <p:spPr/>
        <p:txBody>
          <a:bodyPr>
            <a:normAutofit fontScale="85000" lnSpcReduction="10000"/>
          </a:bodyPr>
          <a:lstStyle/>
          <a:p>
            <a:r>
              <a:rPr lang="fi-FI" dirty="0"/>
              <a:t>Ennallistaminen / korjaava talous keskittyy ihmisen toiminnan aiheuttaman haitan kumoamiseen. Prosessi vaatii palaamista määrittelemättömään alkutilanteeseen (=entisen toistoa)</a:t>
            </a:r>
          </a:p>
          <a:p>
            <a:r>
              <a:rPr lang="fi-FI" dirty="0"/>
              <a:t>Uusintaminen/uudelleensyntyminen/jälkikäyttö on alkutilanteen päivittämistä, joka jättää yhteiskunnan (ei välttämättä luonnon) aiempaa parempaan tilaan.</a:t>
            </a:r>
          </a:p>
          <a:p>
            <a:pPr lvl="1"/>
            <a:r>
              <a:rPr lang="fi-FI" dirty="0"/>
              <a:t>Aurinko- tai tuulivoimalan sähköntuotanto antaa maanomistajalle vuokratuloja. </a:t>
            </a:r>
          </a:p>
          <a:p>
            <a:pPr lvl="1"/>
            <a:r>
              <a:rPr lang="fi-FI" dirty="0"/>
              <a:t>Alueen tuottaman biomassan (paju, metsä ym.) käyttö energian tai puutuotteiden valmistamiseen luo alueelle työtä ja toimeentuloa arvoketjujen kautta.</a:t>
            </a:r>
          </a:p>
          <a:p>
            <a:pPr lvl="1"/>
            <a:r>
              <a:rPr lang="fi-FI" dirty="0"/>
              <a:t>Uimapaikka tai lintukosteikko palvelee virkistyskäyttöä ja matkailua paremmin kuin suo.</a:t>
            </a:r>
          </a:p>
          <a:p>
            <a:r>
              <a:rPr lang="fi-FI" dirty="0"/>
              <a:t>Näiden termien eron tekeminen voisi selkeyttää keskustelua. </a:t>
            </a:r>
          </a:p>
          <a:p>
            <a:r>
              <a:rPr lang="fi-FI" dirty="0"/>
              <a:t>Lähde: Järvenpää, A.-M. </a:t>
            </a:r>
            <a:r>
              <a:rPr lang="fi-FI" dirty="0" err="1"/>
              <a:t>ym</a:t>
            </a:r>
            <a:r>
              <a:rPr lang="fi-FI" dirty="0"/>
              <a:t> (2023) </a:t>
            </a:r>
            <a:r>
              <a:rPr lang="fi-FI" dirty="0" err="1"/>
              <a:t>Contrasting</a:t>
            </a:r>
            <a:r>
              <a:rPr lang="fi-FI" dirty="0"/>
              <a:t> </a:t>
            </a:r>
            <a:r>
              <a:rPr lang="fi-FI" dirty="0" err="1"/>
              <a:t>restorative</a:t>
            </a:r>
            <a:r>
              <a:rPr lang="fi-FI" dirty="0"/>
              <a:t> </a:t>
            </a:r>
            <a:r>
              <a:rPr lang="fi-FI" dirty="0" err="1"/>
              <a:t>economy</a:t>
            </a:r>
            <a:r>
              <a:rPr lang="fi-FI" dirty="0"/>
              <a:t> and </a:t>
            </a:r>
            <a:r>
              <a:rPr lang="fi-FI" dirty="0" err="1"/>
              <a:t>regenerative</a:t>
            </a:r>
            <a:r>
              <a:rPr lang="fi-FI" dirty="0"/>
              <a:t> </a:t>
            </a:r>
            <a:r>
              <a:rPr lang="fi-FI" dirty="0" err="1"/>
              <a:t>economy</a:t>
            </a:r>
            <a:r>
              <a:rPr lang="fi-FI" dirty="0"/>
              <a:t> in </a:t>
            </a:r>
            <a:r>
              <a:rPr lang="fi-FI" dirty="0" err="1"/>
              <a:t>circular</a:t>
            </a:r>
            <a:r>
              <a:rPr lang="fi-FI" dirty="0"/>
              <a:t> </a:t>
            </a:r>
            <a:r>
              <a:rPr lang="fi-FI" dirty="0" err="1"/>
              <a:t>economy</a:t>
            </a:r>
            <a:r>
              <a:rPr lang="fi-FI" dirty="0"/>
              <a:t> </a:t>
            </a:r>
            <a:r>
              <a:rPr lang="fi-FI" dirty="0" err="1"/>
              <a:t>context</a:t>
            </a:r>
            <a:r>
              <a:rPr lang="fi-FI" dirty="0"/>
              <a:t>. </a:t>
            </a:r>
          </a:p>
        </p:txBody>
      </p:sp>
    </p:spTree>
    <p:extLst>
      <p:ext uri="{BB962C8B-B14F-4D97-AF65-F5344CB8AC3E}">
        <p14:creationId xmlns:p14="http://schemas.microsoft.com/office/powerpoint/2010/main" val="3473243822"/>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1541</TotalTime>
  <Words>1650</Words>
  <Application>Microsoft Office PowerPoint</Application>
  <PresentationFormat>Laajakuva</PresentationFormat>
  <Paragraphs>88</Paragraphs>
  <Slides>15</Slides>
  <Notes>0</Notes>
  <HiddenSlides>0</HiddenSlides>
  <MMClips>0</MMClips>
  <ScaleCrop>false</ScaleCrop>
  <HeadingPairs>
    <vt:vector size="6" baseType="variant">
      <vt:variant>
        <vt:lpstr>Käytetyt fontit</vt:lpstr>
      </vt:variant>
      <vt:variant>
        <vt:i4>5</vt:i4>
      </vt:variant>
      <vt:variant>
        <vt:lpstr>Teema</vt:lpstr>
      </vt:variant>
      <vt:variant>
        <vt:i4>2</vt:i4>
      </vt:variant>
      <vt:variant>
        <vt:lpstr>Dian otsikot</vt:lpstr>
      </vt:variant>
      <vt:variant>
        <vt:i4>15</vt:i4>
      </vt:variant>
    </vt:vector>
  </HeadingPairs>
  <TitlesOfParts>
    <vt:vector size="22" baseType="lpstr">
      <vt:lpstr>Aptos</vt:lpstr>
      <vt:lpstr>Aptos Display</vt:lpstr>
      <vt:lpstr>Arial</vt:lpstr>
      <vt:lpstr>Calibri</vt:lpstr>
      <vt:lpstr>Calibri Light</vt:lpstr>
      <vt:lpstr>Office-teema</vt:lpstr>
      <vt:lpstr>1_Office-teema</vt:lpstr>
      <vt:lpstr>Ennallistamistalous vai uusintava talous? Käsitteitä ja esimerkkejä maailmalta </vt:lpstr>
      <vt:lpstr>Ennallistamisen menetetty maine</vt:lpstr>
      <vt:lpstr>Ennallistaminen käsitteenä</vt:lpstr>
      <vt:lpstr>Ennallistamistalous käsitteenä</vt:lpstr>
      <vt:lpstr>Ennallistamisella on veto- ja liikevoimaa</vt:lpstr>
      <vt:lpstr>Ennallistaminen vaatii työntekijöitä ja koneita.</vt:lpstr>
      <vt:lpstr>Ennallistaminen on suurhanke</vt:lpstr>
      <vt:lpstr>Vapaaehtoiset hiilimarkkinat </vt:lpstr>
      <vt:lpstr>Ennallistamista (restoration) vai uusintamista (regeneration)? </vt:lpstr>
      <vt:lpstr>Uusintamistalous on uusi ajattelutapa</vt:lpstr>
      <vt:lpstr>Resilienssiä (muutosjoustoa) vai jälkikäyttöä?</vt:lpstr>
      <vt:lpstr>Sekä ennallistamis- että uusintamistalous  vaativat laajaa yhteistyötä</vt:lpstr>
      <vt:lpstr>Ongelmista ratkaisuihin</vt:lpstr>
      <vt:lpstr>Epälineaarisuudet ennallistamisen ja uusintamisen yhteydessä</vt:lpstr>
      <vt:lpstr>Kanadan lainsäädäntö ja käytäntö</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Kaipainen, Jouni</dc:creator>
  <cp:lastModifiedBy>Jylhä Paula (LUKE)</cp:lastModifiedBy>
  <cp:revision>90</cp:revision>
  <dcterms:created xsi:type="dcterms:W3CDTF">2024-03-22T12:28:34Z</dcterms:created>
  <dcterms:modified xsi:type="dcterms:W3CDTF">2024-05-13T06:06:45Z</dcterms:modified>
</cp:coreProperties>
</file>