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6177" r:id="rId6"/>
    <p:sldId id="6179" r:id="rId7"/>
    <p:sldId id="6180" r:id="rId8"/>
    <p:sldId id="6182" r:id="rId9"/>
    <p:sldId id="6194" r:id="rId10"/>
    <p:sldId id="266" r:id="rId11"/>
    <p:sldId id="6185" r:id="rId12"/>
    <p:sldId id="6183" r:id="rId13"/>
    <p:sldId id="6190" r:id="rId14"/>
    <p:sldId id="6195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7FC803-972D-9A78-0996-0B9E6659388C}" name="Kuusisto Viivi (ELY)" initials="KV(" userId="S::viivi.kuusisto@ely-keskus.fi::cb184f31-14a0-461b-8be8-d16040361a3d" providerId="AD"/>
  <p188:author id="{D20E209E-97AF-61C0-81DB-F74A3E79D5E8}" name="Koski Ari (ELY)" initials="KA(" userId="S::ari.koski@ely-keskus.fi::be479542-96fc-44f0-9d40-22113706a6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CA3"/>
    <a:srgbClr val="D1E371"/>
    <a:srgbClr val="74AE26"/>
    <a:srgbClr val="429F35"/>
    <a:srgbClr val="003883"/>
    <a:srgbClr val="3F48FF"/>
    <a:srgbClr val="6F92DF"/>
    <a:srgbClr val="FFD3B1"/>
    <a:srgbClr val="00A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B13EE-1FDE-4159-94D8-463F43C156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05179-49BC-40FC-922B-12A8FF8231E0}">
      <dgm:prSet/>
      <dgm:spPr/>
      <dgm:t>
        <a:bodyPr/>
        <a:lstStyle/>
        <a:p>
          <a:r>
            <a:rPr lang="fi-FI"/>
            <a:t>Tieteen termipankin määritelmä ympäristön ennallistamiselle:</a:t>
          </a:r>
          <a:endParaRPr lang="en-US"/>
        </a:p>
      </dgm:t>
    </dgm:pt>
    <dgm:pt modelId="{B11A79ED-EE59-4C6F-AACE-32A20A45923D}" type="parTrans" cxnId="{F15223A3-3918-4F39-B3D5-D18A470AA7CF}">
      <dgm:prSet/>
      <dgm:spPr/>
      <dgm:t>
        <a:bodyPr/>
        <a:lstStyle/>
        <a:p>
          <a:endParaRPr lang="en-US"/>
        </a:p>
      </dgm:t>
    </dgm:pt>
    <dgm:pt modelId="{40855715-A2B1-400A-921B-90BADB6BD234}" type="sibTrans" cxnId="{F15223A3-3918-4F39-B3D5-D18A470AA7CF}">
      <dgm:prSet/>
      <dgm:spPr/>
      <dgm:t>
        <a:bodyPr/>
        <a:lstStyle/>
        <a:p>
          <a:endParaRPr lang="en-US"/>
        </a:p>
      </dgm:t>
    </dgm:pt>
    <dgm:pt modelId="{0789D29C-04A3-4256-A500-DB15F25675B9}">
      <dgm:prSet/>
      <dgm:spPr/>
      <dgm:t>
        <a:bodyPr/>
        <a:lstStyle/>
        <a:p>
          <a:r>
            <a:rPr lang="fi-FI"/>
            <a:t>Ihmisen toiminnan seurauksena muuttuneen ympäristön palauttaminen muutosta edeltäneeseen tilaan.</a:t>
          </a:r>
          <a:endParaRPr lang="en-US"/>
        </a:p>
      </dgm:t>
    </dgm:pt>
    <dgm:pt modelId="{CA7B9C42-B7C8-4FEA-8F7D-4C287395B7E4}" type="parTrans" cxnId="{8AEA6047-9BD0-4E9D-B45F-EC65635A1539}">
      <dgm:prSet/>
      <dgm:spPr/>
      <dgm:t>
        <a:bodyPr/>
        <a:lstStyle/>
        <a:p>
          <a:endParaRPr lang="en-US"/>
        </a:p>
      </dgm:t>
    </dgm:pt>
    <dgm:pt modelId="{EBE55C7D-8F5F-41A3-B667-461265DA5C8A}" type="sibTrans" cxnId="{8AEA6047-9BD0-4E9D-B45F-EC65635A1539}">
      <dgm:prSet/>
      <dgm:spPr/>
      <dgm:t>
        <a:bodyPr/>
        <a:lstStyle/>
        <a:p>
          <a:endParaRPr lang="en-US"/>
        </a:p>
      </dgm:t>
    </dgm:pt>
    <dgm:pt modelId="{5730FB74-564F-4B1E-AA27-86113F5FA27D}">
      <dgm:prSet/>
      <dgm:spPr/>
      <dgm:t>
        <a:bodyPr/>
        <a:lstStyle/>
        <a:p>
          <a:r>
            <a:rPr lang="fi-FI"/>
            <a:t>Turvetuotannosta vapautuneen alueen ennallistaminen (JTF):</a:t>
          </a:r>
          <a:endParaRPr lang="en-US"/>
        </a:p>
      </dgm:t>
    </dgm:pt>
    <dgm:pt modelId="{09EBCB1C-078B-445F-B608-95AB9DE282DA}" type="parTrans" cxnId="{E4B31CA7-BDE9-4121-B36C-D2FF8A9AFF7B}">
      <dgm:prSet/>
      <dgm:spPr/>
      <dgm:t>
        <a:bodyPr/>
        <a:lstStyle/>
        <a:p>
          <a:endParaRPr lang="en-US"/>
        </a:p>
      </dgm:t>
    </dgm:pt>
    <dgm:pt modelId="{FC17BC13-2052-4831-9EE5-EE0DB2C38189}" type="sibTrans" cxnId="{E4B31CA7-BDE9-4121-B36C-D2FF8A9AFF7B}">
      <dgm:prSet/>
      <dgm:spPr/>
      <dgm:t>
        <a:bodyPr/>
        <a:lstStyle/>
        <a:p>
          <a:endParaRPr lang="en-US"/>
        </a:p>
      </dgm:t>
    </dgm:pt>
    <dgm:pt modelId="{E91C1BA5-F290-441C-9E51-923E11285F89}">
      <dgm:prSet/>
      <dgm:spPr/>
      <dgm:t>
        <a:bodyPr/>
        <a:lstStyle/>
        <a:p>
          <a:r>
            <a:rPr lang="fi-FI" dirty="0"/>
            <a:t>Turvetuotannosta poistuvien soiden ennallistaminen, missä ensisijaisena tavoitteena on palauttaa suon rakenne ja toiminta lähelle ennen ojitusta vallinneeseen ekologiseen ja </a:t>
          </a:r>
          <a:r>
            <a:rPr lang="fi-FI" b="1" dirty="0"/>
            <a:t>hydrologiseen tilaan</a:t>
          </a:r>
          <a:r>
            <a:rPr lang="fi-FI" dirty="0"/>
            <a:t>. Ennallistaminen </a:t>
          </a:r>
          <a:r>
            <a:rPr lang="fi-FI" b="1" dirty="0"/>
            <a:t>voi tarkoittaa myös kosteikkojen</a:t>
          </a:r>
          <a:r>
            <a:rPr lang="fi-FI" dirty="0"/>
            <a:t> ja vesialueiden tai kaikkien näiden yhdistelmien </a:t>
          </a:r>
          <a:r>
            <a:rPr lang="fi-FI" b="1" dirty="0"/>
            <a:t>perustamista</a:t>
          </a:r>
          <a:r>
            <a:rPr lang="fi-FI" dirty="0"/>
            <a:t> alueille, joiden luontaiset ominaisuudet soveltuvat niihin parhaiten.</a:t>
          </a:r>
          <a:endParaRPr lang="en-US" dirty="0"/>
        </a:p>
      </dgm:t>
    </dgm:pt>
    <dgm:pt modelId="{23DE24F7-9BC3-49E7-BEC6-538745540B26}" type="parTrans" cxnId="{8ED1DDD1-56F8-4B9C-A091-37EDF2D8B9C8}">
      <dgm:prSet/>
      <dgm:spPr/>
      <dgm:t>
        <a:bodyPr/>
        <a:lstStyle/>
        <a:p>
          <a:endParaRPr lang="en-US"/>
        </a:p>
      </dgm:t>
    </dgm:pt>
    <dgm:pt modelId="{334C3323-94AB-4C22-A37D-E9AC68314E65}" type="sibTrans" cxnId="{8ED1DDD1-56F8-4B9C-A091-37EDF2D8B9C8}">
      <dgm:prSet/>
      <dgm:spPr/>
      <dgm:t>
        <a:bodyPr/>
        <a:lstStyle/>
        <a:p>
          <a:endParaRPr lang="en-US"/>
        </a:p>
      </dgm:t>
    </dgm:pt>
    <dgm:pt modelId="{994C8053-8CA9-4CEB-B2BE-13988E570F94}">
      <dgm:prSet/>
      <dgm:spPr/>
      <dgm:t>
        <a:bodyPr/>
        <a:lstStyle/>
        <a:p>
          <a:r>
            <a:rPr lang="fi-FI" dirty="0"/>
            <a:t>Toimia kohdennetaan myös turvetuotannon kuormittamien vesistöjen kunnostamiseen ja ennallistamiseen</a:t>
          </a:r>
          <a:endParaRPr lang="en-US" dirty="0"/>
        </a:p>
      </dgm:t>
    </dgm:pt>
    <dgm:pt modelId="{1D12507E-1B60-4862-A0AF-ACE174323AAE}" type="parTrans" cxnId="{6C8A9C2B-C197-49FD-95D2-246D8913CB74}">
      <dgm:prSet/>
      <dgm:spPr/>
      <dgm:t>
        <a:bodyPr/>
        <a:lstStyle/>
        <a:p>
          <a:endParaRPr lang="en-US"/>
        </a:p>
      </dgm:t>
    </dgm:pt>
    <dgm:pt modelId="{79AA5D0D-182B-4E49-8FA6-BBABF98808CF}" type="sibTrans" cxnId="{6C8A9C2B-C197-49FD-95D2-246D8913CB74}">
      <dgm:prSet/>
      <dgm:spPr/>
      <dgm:t>
        <a:bodyPr/>
        <a:lstStyle/>
        <a:p>
          <a:endParaRPr lang="en-US"/>
        </a:p>
      </dgm:t>
    </dgm:pt>
    <dgm:pt modelId="{D4E6A967-C31F-4D85-AC16-695BF11C817E}" type="pres">
      <dgm:prSet presAssocID="{F57B13EE-1FDE-4159-94D8-463F43C15667}" presName="linear" presStyleCnt="0">
        <dgm:presLayoutVars>
          <dgm:dir/>
          <dgm:animLvl val="lvl"/>
          <dgm:resizeHandles val="exact"/>
        </dgm:presLayoutVars>
      </dgm:prSet>
      <dgm:spPr/>
    </dgm:pt>
    <dgm:pt modelId="{5C1C6B99-EEC9-4253-B08B-7B3692B48491}" type="pres">
      <dgm:prSet presAssocID="{E0705179-49BC-40FC-922B-12A8FF8231E0}" presName="parentLin" presStyleCnt="0"/>
      <dgm:spPr/>
    </dgm:pt>
    <dgm:pt modelId="{02056466-70F6-4AA0-B298-BB336BAABCC3}" type="pres">
      <dgm:prSet presAssocID="{E0705179-49BC-40FC-922B-12A8FF8231E0}" presName="parentLeftMargin" presStyleLbl="node1" presStyleIdx="0" presStyleCnt="2"/>
      <dgm:spPr/>
    </dgm:pt>
    <dgm:pt modelId="{4BA63F61-626A-494C-892F-5F561430EAA6}" type="pres">
      <dgm:prSet presAssocID="{E0705179-49BC-40FC-922B-12A8FF8231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75F048-7677-4F8E-AC7B-5C373963730C}" type="pres">
      <dgm:prSet presAssocID="{E0705179-49BC-40FC-922B-12A8FF8231E0}" presName="negativeSpace" presStyleCnt="0"/>
      <dgm:spPr/>
    </dgm:pt>
    <dgm:pt modelId="{90A3AE14-8529-44AA-BF5A-DE085824E0F5}" type="pres">
      <dgm:prSet presAssocID="{E0705179-49BC-40FC-922B-12A8FF8231E0}" presName="childText" presStyleLbl="conFgAcc1" presStyleIdx="0" presStyleCnt="2">
        <dgm:presLayoutVars>
          <dgm:bulletEnabled val="1"/>
        </dgm:presLayoutVars>
      </dgm:prSet>
      <dgm:spPr/>
    </dgm:pt>
    <dgm:pt modelId="{D6E22BD4-1588-419F-B7B7-42AFD006B1D9}" type="pres">
      <dgm:prSet presAssocID="{40855715-A2B1-400A-921B-90BADB6BD234}" presName="spaceBetweenRectangles" presStyleCnt="0"/>
      <dgm:spPr/>
    </dgm:pt>
    <dgm:pt modelId="{2701D4BF-21FA-4FEF-A9EB-E9752ADF69E1}" type="pres">
      <dgm:prSet presAssocID="{5730FB74-564F-4B1E-AA27-86113F5FA27D}" presName="parentLin" presStyleCnt="0"/>
      <dgm:spPr/>
    </dgm:pt>
    <dgm:pt modelId="{40D8213F-FC14-4410-97B1-0C61577574E0}" type="pres">
      <dgm:prSet presAssocID="{5730FB74-564F-4B1E-AA27-86113F5FA27D}" presName="parentLeftMargin" presStyleLbl="node1" presStyleIdx="0" presStyleCnt="2"/>
      <dgm:spPr/>
    </dgm:pt>
    <dgm:pt modelId="{46A59ED6-AAF3-4AC7-87D3-6144DC65CAD8}" type="pres">
      <dgm:prSet presAssocID="{5730FB74-564F-4B1E-AA27-86113F5FA2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31FA77-CA26-43F3-BC91-AC80FF98B729}" type="pres">
      <dgm:prSet presAssocID="{5730FB74-564F-4B1E-AA27-86113F5FA27D}" presName="negativeSpace" presStyleCnt="0"/>
      <dgm:spPr/>
    </dgm:pt>
    <dgm:pt modelId="{BF2F94C6-923D-41E1-B494-71556BE24E06}" type="pres">
      <dgm:prSet presAssocID="{5730FB74-564F-4B1E-AA27-86113F5FA2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6C47919-ED23-4A82-8907-0E2999EFE194}" type="presOf" srcId="{E0705179-49BC-40FC-922B-12A8FF8231E0}" destId="{4BA63F61-626A-494C-892F-5F561430EAA6}" srcOrd="1" destOrd="0" presId="urn:microsoft.com/office/officeart/2005/8/layout/list1"/>
    <dgm:cxn modelId="{1A6FCE19-120E-43A5-B5ED-5A29A90C8D3F}" type="presOf" srcId="{5730FB74-564F-4B1E-AA27-86113F5FA27D}" destId="{40D8213F-FC14-4410-97B1-0C61577574E0}" srcOrd="0" destOrd="0" presId="urn:microsoft.com/office/officeart/2005/8/layout/list1"/>
    <dgm:cxn modelId="{057B451F-6725-4CFF-A92B-808BEAE25A52}" type="presOf" srcId="{0789D29C-04A3-4256-A500-DB15F25675B9}" destId="{90A3AE14-8529-44AA-BF5A-DE085824E0F5}" srcOrd="0" destOrd="0" presId="urn:microsoft.com/office/officeart/2005/8/layout/list1"/>
    <dgm:cxn modelId="{6C8A9C2B-C197-49FD-95D2-246D8913CB74}" srcId="{5730FB74-564F-4B1E-AA27-86113F5FA27D}" destId="{994C8053-8CA9-4CEB-B2BE-13988E570F94}" srcOrd="1" destOrd="0" parTransId="{1D12507E-1B60-4862-A0AF-ACE174323AAE}" sibTransId="{79AA5D0D-182B-4E49-8FA6-BBABF98808CF}"/>
    <dgm:cxn modelId="{8AEA6047-9BD0-4E9D-B45F-EC65635A1539}" srcId="{E0705179-49BC-40FC-922B-12A8FF8231E0}" destId="{0789D29C-04A3-4256-A500-DB15F25675B9}" srcOrd="0" destOrd="0" parTransId="{CA7B9C42-B7C8-4FEA-8F7D-4C287395B7E4}" sibTransId="{EBE55C7D-8F5F-41A3-B667-461265DA5C8A}"/>
    <dgm:cxn modelId="{83D2278A-3348-4328-A3E1-1969383F94B6}" type="presOf" srcId="{E91C1BA5-F290-441C-9E51-923E11285F89}" destId="{BF2F94C6-923D-41E1-B494-71556BE24E06}" srcOrd="0" destOrd="0" presId="urn:microsoft.com/office/officeart/2005/8/layout/list1"/>
    <dgm:cxn modelId="{7F948C8F-3DB2-4886-B2C0-2C8ED5EC82F1}" type="presOf" srcId="{5730FB74-564F-4B1E-AA27-86113F5FA27D}" destId="{46A59ED6-AAF3-4AC7-87D3-6144DC65CAD8}" srcOrd="1" destOrd="0" presId="urn:microsoft.com/office/officeart/2005/8/layout/list1"/>
    <dgm:cxn modelId="{F15223A3-3918-4F39-B3D5-D18A470AA7CF}" srcId="{F57B13EE-1FDE-4159-94D8-463F43C15667}" destId="{E0705179-49BC-40FC-922B-12A8FF8231E0}" srcOrd="0" destOrd="0" parTransId="{B11A79ED-EE59-4C6F-AACE-32A20A45923D}" sibTransId="{40855715-A2B1-400A-921B-90BADB6BD234}"/>
    <dgm:cxn modelId="{E4B31CA7-BDE9-4121-B36C-D2FF8A9AFF7B}" srcId="{F57B13EE-1FDE-4159-94D8-463F43C15667}" destId="{5730FB74-564F-4B1E-AA27-86113F5FA27D}" srcOrd="1" destOrd="0" parTransId="{09EBCB1C-078B-445F-B608-95AB9DE282DA}" sibTransId="{FC17BC13-2052-4831-9EE5-EE0DB2C38189}"/>
    <dgm:cxn modelId="{8ED1DDD1-56F8-4B9C-A091-37EDF2D8B9C8}" srcId="{5730FB74-564F-4B1E-AA27-86113F5FA27D}" destId="{E91C1BA5-F290-441C-9E51-923E11285F89}" srcOrd="0" destOrd="0" parTransId="{23DE24F7-9BC3-49E7-BEC6-538745540B26}" sibTransId="{334C3323-94AB-4C22-A37D-E9AC68314E65}"/>
    <dgm:cxn modelId="{55D3B3E5-9155-4C03-892D-A16B29C03737}" type="presOf" srcId="{F57B13EE-1FDE-4159-94D8-463F43C15667}" destId="{D4E6A967-C31F-4D85-AC16-695BF11C817E}" srcOrd="0" destOrd="0" presId="urn:microsoft.com/office/officeart/2005/8/layout/list1"/>
    <dgm:cxn modelId="{8CAB68FC-9D0E-439E-B482-8D4546F9F4B1}" type="presOf" srcId="{E0705179-49BC-40FC-922B-12A8FF8231E0}" destId="{02056466-70F6-4AA0-B298-BB336BAABCC3}" srcOrd="0" destOrd="0" presId="urn:microsoft.com/office/officeart/2005/8/layout/list1"/>
    <dgm:cxn modelId="{5EDDA6FD-A04D-46FE-BF1E-83024120DEA8}" type="presOf" srcId="{994C8053-8CA9-4CEB-B2BE-13988E570F94}" destId="{BF2F94C6-923D-41E1-B494-71556BE24E06}" srcOrd="0" destOrd="1" presId="urn:microsoft.com/office/officeart/2005/8/layout/list1"/>
    <dgm:cxn modelId="{D1AE8F55-01C8-4E20-99F2-8539CB06835A}" type="presParOf" srcId="{D4E6A967-C31F-4D85-AC16-695BF11C817E}" destId="{5C1C6B99-EEC9-4253-B08B-7B3692B48491}" srcOrd="0" destOrd="0" presId="urn:microsoft.com/office/officeart/2005/8/layout/list1"/>
    <dgm:cxn modelId="{E413172B-F8A7-461B-B679-84463C6A59A0}" type="presParOf" srcId="{5C1C6B99-EEC9-4253-B08B-7B3692B48491}" destId="{02056466-70F6-4AA0-B298-BB336BAABCC3}" srcOrd="0" destOrd="0" presId="urn:microsoft.com/office/officeart/2005/8/layout/list1"/>
    <dgm:cxn modelId="{FC7719E4-24B9-4DC4-8C6C-805BA7305CA3}" type="presParOf" srcId="{5C1C6B99-EEC9-4253-B08B-7B3692B48491}" destId="{4BA63F61-626A-494C-892F-5F561430EAA6}" srcOrd="1" destOrd="0" presId="urn:microsoft.com/office/officeart/2005/8/layout/list1"/>
    <dgm:cxn modelId="{8D4087E5-E0AF-42DA-8041-F7BA8FD545E0}" type="presParOf" srcId="{D4E6A967-C31F-4D85-AC16-695BF11C817E}" destId="{6275F048-7677-4F8E-AC7B-5C373963730C}" srcOrd="1" destOrd="0" presId="urn:microsoft.com/office/officeart/2005/8/layout/list1"/>
    <dgm:cxn modelId="{A96469D3-366E-42F4-BE9E-0A118C4195C4}" type="presParOf" srcId="{D4E6A967-C31F-4D85-AC16-695BF11C817E}" destId="{90A3AE14-8529-44AA-BF5A-DE085824E0F5}" srcOrd="2" destOrd="0" presId="urn:microsoft.com/office/officeart/2005/8/layout/list1"/>
    <dgm:cxn modelId="{8C2CA366-3651-462E-B1C1-D753E9CC6A02}" type="presParOf" srcId="{D4E6A967-C31F-4D85-AC16-695BF11C817E}" destId="{D6E22BD4-1588-419F-B7B7-42AFD006B1D9}" srcOrd="3" destOrd="0" presId="urn:microsoft.com/office/officeart/2005/8/layout/list1"/>
    <dgm:cxn modelId="{631A1852-6515-421A-9361-CBB50923839F}" type="presParOf" srcId="{D4E6A967-C31F-4D85-AC16-695BF11C817E}" destId="{2701D4BF-21FA-4FEF-A9EB-E9752ADF69E1}" srcOrd="4" destOrd="0" presId="urn:microsoft.com/office/officeart/2005/8/layout/list1"/>
    <dgm:cxn modelId="{2E9CC010-1922-4ABE-8F7F-B17EA09F7278}" type="presParOf" srcId="{2701D4BF-21FA-4FEF-A9EB-E9752ADF69E1}" destId="{40D8213F-FC14-4410-97B1-0C61577574E0}" srcOrd="0" destOrd="0" presId="urn:microsoft.com/office/officeart/2005/8/layout/list1"/>
    <dgm:cxn modelId="{19A1B7D0-36F9-4D2D-BFD0-8FCFD8310353}" type="presParOf" srcId="{2701D4BF-21FA-4FEF-A9EB-E9752ADF69E1}" destId="{46A59ED6-AAF3-4AC7-87D3-6144DC65CAD8}" srcOrd="1" destOrd="0" presId="urn:microsoft.com/office/officeart/2005/8/layout/list1"/>
    <dgm:cxn modelId="{31049CB2-4029-4798-975C-91D55BF9DAB1}" type="presParOf" srcId="{D4E6A967-C31F-4D85-AC16-695BF11C817E}" destId="{ED31FA77-CA26-43F3-BC91-AC80FF98B729}" srcOrd="5" destOrd="0" presId="urn:microsoft.com/office/officeart/2005/8/layout/list1"/>
    <dgm:cxn modelId="{E0ADF4CB-F127-4B2F-AAD8-868379070E9D}" type="presParOf" srcId="{D4E6A967-C31F-4D85-AC16-695BF11C817E}" destId="{BF2F94C6-923D-41E1-B494-71556BE24E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3AE14-8529-44AA-BF5A-DE085824E0F5}">
      <dsp:nvSpPr>
        <dsp:cNvPr id="0" name=""/>
        <dsp:cNvSpPr/>
      </dsp:nvSpPr>
      <dsp:spPr>
        <a:xfrm>
          <a:off x="0" y="302537"/>
          <a:ext cx="10636236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490" tIns="395732" rIns="82549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/>
            <a:t>Ihmisen toiminnan seurauksena muuttuneen ympäristön palauttaminen muutosta edeltäneeseen tilaan.</a:t>
          </a:r>
          <a:endParaRPr lang="en-US" sz="1900" kern="1200"/>
        </a:p>
      </dsp:txBody>
      <dsp:txXfrm>
        <a:off x="0" y="302537"/>
        <a:ext cx="10636236" cy="1047375"/>
      </dsp:txXfrm>
    </dsp:sp>
    <dsp:sp modelId="{4BA63F61-626A-494C-892F-5F561430EAA6}">
      <dsp:nvSpPr>
        <dsp:cNvPr id="0" name=""/>
        <dsp:cNvSpPr/>
      </dsp:nvSpPr>
      <dsp:spPr>
        <a:xfrm>
          <a:off x="531811" y="22097"/>
          <a:ext cx="744536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17" tIns="0" rIns="28141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Tieteen termipankin määritelmä ympäristön ennallistamiselle:</a:t>
          </a:r>
          <a:endParaRPr lang="en-US" sz="1900" kern="1200"/>
        </a:p>
      </dsp:txBody>
      <dsp:txXfrm>
        <a:off x="559191" y="49477"/>
        <a:ext cx="7390605" cy="506120"/>
      </dsp:txXfrm>
    </dsp:sp>
    <dsp:sp modelId="{BF2F94C6-923D-41E1-B494-71556BE24E06}">
      <dsp:nvSpPr>
        <dsp:cNvPr id="0" name=""/>
        <dsp:cNvSpPr/>
      </dsp:nvSpPr>
      <dsp:spPr>
        <a:xfrm>
          <a:off x="0" y="1732952"/>
          <a:ext cx="10636236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490" tIns="395732" rIns="82549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Turvetuotannosta poistuvien soiden ennallistaminen, missä ensisijaisena tavoitteena on palauttaa suon rakenne ja toiminta lähelle ennen ojitusta vallinneeseen ekologiseen ja </a:t>
          </a:r>
          <a:r>
            <a:rPr lang="fi-FI" sz="1900" b="1" kern="1200" dirty="0"/>
            <a:t>hydrologiseen tilaan</a:t>
          </a:r>
          <a:r>
            <a:rPr lang="fi-FI" sz="1900" kern="1200" dirty="0"/>
            <a:t>. Ennallistaminen </a:t>
          </a:r>
          <a:r>
            <a:rPr lang="fi-FI" sz="1900" b="1" kern="1200" dirty="0"/>
            <a:t>voi tarkoittaa myös kosteikkojen</a:t>
          </a:r>
          <a:r>
            <a:rPr lang="fi-FI" sz="1900" kern="1200" dirty="0"/>
            <a:t> ja vesialueiden tai kaikkien näiden yhdistelmien </a:t>
          </a:r>
          <a:r>
            <a:rPr lang="fi-FI" sz="1900" b="1" kern="1200" dirty="0"/>
            <a:t>perustamista</a:t>
          </a:r>
          <a:r>
            <a:rPr lang="fi-FI" sz="1900" kern="1200" dirty="0"/>
            <a:t> alueille, joiden luontaiset ominaisuudet soveltuvat niihin parhaiten.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Toimia kohdennetaan myös turvetuotannon kuormittamien vesistöjen kunnostamiseen ja ennallistamiseen</a:t>
          </a:r>
          <a:endParaRPr lang="en-US" sz="1900" kern="1200" dirty="0"/>
        </a:p>
      </dsp:txBody>
      <dsp:txXfrm>
        <a:off x="0" y="1732952"/>
        <a:ext cx="10636236" cy="2334150"/>
      </dsp:txXfrm>
    </dsp:sp>
    <dsp:sp modelId="{46A59ED6-AAF3-4AC7-87D3-6144DC65CAD8}">
      <dsp:nvSpPr>
        <dsp:cNvPr id="0" name=""/>
        <dsp:cNvSpPr/>
      </dsp:nvSpPr>
      <dsp:spPr>
        <a:xfrm>
          <a:off x="531811" y="1452512"/>
          <a:ext cx="744536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17" tIns="0" rIns="28141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Turvetuotannosta vapautuneen alueen ennallistaminen (JTF):</a:t>
          </a:r>
          <a:endParaRPr lang="en-US" sz="1900" kern="1200"/>
        </a:p>
      </dsp:txBody>
      <dsp:txXfrm>
        <a:off x="559191" y="1479892"/>
        <a:ext cx="7390605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4B766C-D144-4860-8378-C8AED84E14A7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04FF52D-3802-4A03-8323-AE312A03D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6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1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70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BEED2-7281-4966-AB72-5E594107A5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2496A5-3E1B-4BA1-B42F-6D9B3BBB98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/>
            </a:lvl1pPr>
          </a:lstStyle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F5D100CF-BE2E-9D42-9DFA-07F68F907E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E5FF0748-A3B1-8241-ADBD-A3017D48D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1519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Ari Koski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1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8C8AA788-1511-D443-BE5F-7908AB2BA881}"/>
              </a:ext>
            </a:extLst>
          </p:cNvPr>
          <p:cNvSpPr/>
          <p:nvPr userDrawn="1"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8007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15.2.2023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5009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371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40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and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842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title_content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5046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994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958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9562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title_content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5170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13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12017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title_content_curv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924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title_content_curv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3170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title_content_curv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08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sub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169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sub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83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sub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38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sub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0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sub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5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sub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2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subtitle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50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subtitle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330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subtitle_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1870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km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674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end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end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end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365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4022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8187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6674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41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219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94173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7AEB-FC4F-44E0-8373-3FBAF0071727}"/>
              </a:ext>
            </a:extLst>
          </p:cNvPr>
          <p:cNvSpPr txBox="1"/>
          <p:nvPr userDrawn="1"/>
        </p:nvSpPr>
        <p:spPr>
          <a:xfrm>
            <a:off x="2971800" y="6240780"/>
            <a:ext cx="6249924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noProof="0"/>
              <a:t>Uudistuva ja osaava Suomi 2021–2027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2E1622E-5A65-4724-91BA-D79AA8AD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9" y="6048766"/>
            <a:ext cx="3153035" cy="66151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E36BCD2-351E-4146-92AC-C038F550E9A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188" y="5894173"/>
            <a:ext cx="2476593" cy="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703" r:id="rId3"/>
    <p:sldLayoutId id="2147483650" r:id="rId4"/>
    <p:sldLayoutId id="2147483698" r:id="rId5"/>
    <p:sldLayoutId id="2147483700" r:id="rId6"/>
    <p:sldLayoutId id="2147483701" r:id="rId7"/>
    <p:sldLayoutId id="2147483702" r:id="rId8"/>
    <p:sldLayoutId id="2147483704" r:id="rId9"/>
    <p:sldLayoutId id="2147483705" r:id="rId10"/>
    <p:sldLayoutId id="2147483706" r:id="rId11"/>
    <p:sldLayoutId id="2147483651" r:id="rId12"/>
    <p:sldLayoutId id="2147483654" r:id="rId13"/>
    <p:sldLayoutId id="2147483655" r:id="rId14"/>
    <p:sldLayoutId id="2147483697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15.2.2023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Ari Koski</a:t>
            </a:r>
          </a:p>
        </p:txBody>
      </p:sp>
    </p:spTree>
    <p:extLst>
      <p:ext uri="{BB962C8B-B14F-4D97-AF65-F5344CB8AC3E}">
        <p14:creationId xmlns:p14="http://schemas.microsoft.com/office/powerpoint/2010/main" val="34678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9" r:id="rId7"/>
    <p:sldLayoutId id="2147483667" r:id="rId8"/>
    <p:sldLayoutId id="2147483690" r:id="rId9"/>
    <p:sldLayoutId id="2147483691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707" r:id="rId3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e596596f4aa24758aef64f0f069a99d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osteikko.fi/tietoa-hankkeesta-sotka/valmiit-sotka-kosteikot/" TargetMode="Externa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17B1A-05C5-A83F-17EB-2549E9BFA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Turvetuotantoalueiden ennallistaminen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5E2E99-F8D8-42AE-3555-4AA3CC511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ABB5AA-355A-E988-B7A4-AA8473D0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87711" y="4073351"/>
            <a:ext cx="4114800" cy="642034"/>
          </a:xfrm>
        </p:spPr>
        <p:txBody>
          <a:bodyPr/>
          <a:lstStyle/>
          <a:p>
            <a:r>
              <a:rPr lang="fi-FI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Jussi Hannonen</a:t>
            </a:r>
          </a:p>
          <a:p>
            <a:r>
              <a:rPr lang="fi-FI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jussi.hannonen@ely-keskus.fi</a:t>
            </a:r>
          </a:p>
          <a:p>
            <a:r>
              <a:rPr lang="fi-FI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0295 027036</a:t>
            </a:r>
          </a:p>
        </p:txBody>
      </p:sp>
    </p:spTree>
    <p:extLst>
      <p:ext uri="{BB962C8B-B14F-4D97-AF65-F5344CB8AC3E}">
        <p14:creationId xmlns:p14="http://schemas.microsoft.com/office/powerpoint/2010/main" val="40107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BDEF3B7-0833-E5D2-5D04-21BD3A05B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Kiitos, ollaan yhteyksissä.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F38E36BB-0B8A-7225-75E4-64F11F16F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976F96-8391-3E29-9C2E-522876E9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/>
              <a:t>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3DB80B-D6DF-E8F0-9A18-85A8E658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87" y="4092605"/>
            <a:ext cx="4114800" cy="847961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Jussi Hannonen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jussi.hannonen@ely-keskus.fi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0295 027036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937439-9DB3-465B-2C9C-63003DDDA2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482600" cy="203200"/>
          </a:xfrm>
        </p:spPr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8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8F9D3E-A3FD-97ED-329F-48B7327F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</p:spPr>
        <p:txBody>
          <a:bodyPr anchor="ctr">
            <a:normAutofit/>
          </a:bodyPr>
          <a:lstStyle/>
          <a:p>
            <a:r>
              <a:rPr lang="fi-FI"/>
              <a:t>Turvetuotantoalueiden jälkihoito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A9F09-2756-2A27-43A1-86C5DC28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60330"/>
            <a:ext cx="5094402" cy="4085499"/>
          </a:xfrm>
        </p:spPr>
        <p:txBody>
          <a:bodyPr anchor="t">
            <a:normAutofit/>
          </a:bodyPr>
          <a:lstStyle/>
          <a:p>
            <a:r>
              <a:rPr lang="fi-FI" sz="2400" dirty="0"/>
              <a:t>Jälkihoitovelvoitteet tulevat ympäristöluvasta (ei tueta </a:t>
            </a:r>
            <a:r>
              <a:rPr lang="fi-FI" sz="2400" dirty="0" err="1"/>
              <a:t>JTF:llä</a:t>
            </a:r>
            <a:r>
              <a:rPr lang="fi-FI" sz="2400" dirty="0"/>
              <a:t>):</a:t>
            </a:r>
          </a:p>
          <a:p>
            <a:pPr lvl="1"/>
            <a:r>
              <a:rPr lang="fi-FI" sz="2400" dirty="0"/>
              <a:t>Alueen siivous, tarpeettomien rakenteiden poisto, mahdollisten pilaantuneiden maiden hoitaminen</a:t>
            </a:r>
          </a:p>
          <a:p>
            <a:pPr lvl="1"/>
            <a:r>
              <a:rPr lang="fi-FI" sz="2400" dirty="0"/>
              <a:t>Vesienkäsittelyä jatkettava yleensä kaksi vuotta (kunnes alue on kasvittunut tai siirtynyt seuraavaan maankäyttöön)</a:t>
            </a:r>
          </a:p>
        </p:txBody>
      </p:sp>
      <p:pic>
        <p:nvPicPr>
          <p:cNvPr id="11" name="Kuva 10" descr="Kuva, joka sisältää kohteen maatalous, piha-, viljelykasvi, Rahakasvi&#10;&#10;Kuvaus luotu automaattisesti">
            <a:extLst>
              <a:ext uri="{FF2B5EF4-FFF2-40B4-BE49-F238E27FC236}">
                <a16:creationId xmlns:a16="http://schemas.microsoft.com/office/drawing/2014/main" id="{AF3A803A-5619-432C-E1E5-F97AC066E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608" y="2202823"/>
            <a:ext cx="5094402" cy="3400513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D91784-1ECC-6B63-9344-5843F0F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3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8F9D3E-A3FD-97ED-329F-48B7327F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</p:spPr>
        <p:txBody>
          <a:bodyPr anchor="ctr">
            <a:normAutofit/>
          </a:bodyPr>
          <a:lstStyle/>
          <a:p>
            <a:r>
              <a:rPr lang="fi-FI" dirty="0"/>
              <a:t>Turvetuotantoalueiden jatkokäyttö (nykytilanne)</a:t>
            </a:r>
          </a:p>
        </p:txBody>
      </p:sp>
      <p:pic>
        <p:nvPicPr>
          <p:cNvPr id="8" name="Kuva 7" descr="Pajua entisellä turvetuotantoalueella">
            <a:extLst>
              <a:ext uri="{FF2B5EF4-FFF2-40B4-BE49-F238E27FC236}">
                <a16:creationId xmlns:a16="http://schemas.microsoft.com/office/drawing/2014/main" id="{0DF6E4BD-54E8-DF8C-3524-37CB4B467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2350" y="1860330"/>
            <a:ext cx="5094402" cy="4085499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A9F09-2756-2A27-43A1-86C5DC28E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608" y="1860330"/>
            <a:ext cx="5094402" cy="4085499"/>
          </a:xfrm>
        </p:spPr>
        <p:txBody>
          <a:bodyPr anchor="t">
            <a:normAutofit fontScale="92500" lnSpcReduction="10000"/>
          </a:bodyPr>
          <a:lstStyle/>
          <a:p>
            <a:r>
              <a:rPr lang="fi-FI" dirty="0"/>
              <a:t>Yleisin jatkokäyttömuoto on ollut maa- ja metsätalous</a:t>
            </a:r>
          </a:p>
          <a:p>
            <a:pPr lvl="1"/>
            <a:r>
              <a:rPr lang="fi-FI" sz="2000" dirty="0"/>
              <a:t>Metsitystuki päättyi 2023 lopussa</a:t>
            </a:r>
          </a:p>
          <a:p>
            <a:pPr lvl="1"/>
            <a:r>
              <a:rPr lang="fi-FI" sz="2000" dirty="0"/>
              <a:t>1.1.2023</a:t>
            </a:r>
            <a:r>
              <a:rPr lang="fi-FI" sz="2000" dirty="0">
                <a:sym typeface="Wingdings" panose="05000000000000000000" pitchFamily="2" charset="2"/>
              </a:rPr>
              <a:t> jälkeen peltokäyttöön siirtyville turvemaille tuli uusia rajoitteita tukipolitiikassa</a:t>
            </a:r>
            <a:endParaRPr lang="fi-FI" sz="2000" dirty="0"/>
          </a:p>
          <a:p>
            <a:r>
              <a:rPr lang="fi-FI" dirty="0"/>
              <a:t>Aurinkovoimahankkeita vireillä paljon</a:t>
            </a:r>
          </a:p>
          <a:p>
            <a:r>
              <a:rPr lang="fi-FI" dirty="0"/>
              <a:t>Jälkikäyttöön siirtyy myös paksuturpeisia alueita</a:t>
            </a:r>
          </a:p>
          <a:p>
            <a:r>
              <a:rPr lang="fi-FI" dirty="0"/>
              <a:t>Maanomistaja päättää jälkikäytöstä ja yhdellä tuotantoalueella voi olla useita maanomistajia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D91784-1ECC-6B63-9344-5843F0F41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3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669251-FD85-0372-E9B9-01D73E02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</p:spPr>
        <p:txBody>
          <a:bodyPr anchor="ctr">
            <a:normAutofit/>
          </a:bodyPr>
          <a:lstStyle/>
          <a:p>
            <a:r>
              <a:rPr lang="fi-FI"/>
              <a:t>Ennallistaminen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0D71B8-291B-0328-02C4-1FD054FF1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6930D1BB-E74A-DC61-726F-F92F15F65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783138"/>
              </p:ext>
            </p:extLst>
          </p:nvPr>
        </p:nvGraphicFramePr>
        <p:xfrm>
          <a:off x="922350" y="1856630"/>
          <a:ext cx="10636236" cy="40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6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BE1E42-BD1E-A047-457A-7FCE55B1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Ennallistamisen keskeiset hyödyt ja vaikutukset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EC565-F5E8-2937-1F9D-30647566E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Luonnontilaan palautettavien suopohjien avulla on mahdollista tasata tulvahuippuja sekä vähentää ravinne- ja humuspäästöjä vesistöihin</a:t>
            </a:r>
          </a:p>
          <a:p>
            <a:r>
              <a:rPr lang="fi-FI" dirty="0"/>
              <a:t>Suoalueille perustettavien kosteikkojen avulla on mahdollista pidättää ja sitoa ravinteita sekä happamien sulfaattimaiden tapauksessa estää niiden hapettumista ja happamia huuhtoumia vesistöihin</a:t>
            </a:r>
          </a:p>
          <a:p>
            <a:r>
              <a:rPr lang="fi-FI" dirty="0"/>
              <a:t>Luontoarvot virkistyskäytön, retkeilyn ja metsästyksen osalta lisääntyvät ja luonnon monimuotoisuus saa mahdollisuuden kehittyä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855CED-FF6C-1EC9-0337-FF9B8ADD5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5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EE9843-087C-E6A9-AAB7-7236C293FD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r>
              <a:rPr lang="fi-FI" dirty="0"/>
              <a:t>  |  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37ADDC8-2855-4049-D4FC-FBC9D6A8D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1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aavion paikkamerkki 6" descr="Kuva, joka sisältää kohteen kuvakaappaus, teksti, muotoilu&#10;&#10;Kuvaus luotu automaattisesti">
            <a:extLst>
              <a:ext uri="{FF2B5EF4-FFF2-40B4-BE49-F238E27FC236}">
                <a16:creationId xmlns:a16="http://schemas.microsoft.com/office/drawing/2014/main" id="{7F0C4C90-579C-65F8-182A-56060BC0D624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2000" cy="4856584"/>
          </a:xfrm>
          <a:prstGeom prst="rect">
            <a:avLst/>
          </a:prstGeom>
          <a:noFill/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FFFCCEF-B5E2-3989-683A-BD000DD8EAD5}"/>
              </a:ext>
            </a:extLst>
          </p:cNvPr>
          <p:cNvSpPr txBox="1"/>
          <p:nvPr/>
        </p:nvSpPr>
        <p:spPr>
          <a:xfrm>
            <a:off x="438539" y="5402424"/>
            <a:ext cx="83703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2000" dirty="0"/>
              <a:t>Lähde: GTK, </a:t>
            </a:r>
            <a:r>
              <a:rPr lang="fi-FI" sz="2000" dirty="0">
                <a:hlinkClick r:id="rId3"/>
              </a:rPr>
              <a:t>Ilmastoviisaat ratkaisut turvetuotantoalueiden jatkokäyttöön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49837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D08271-0638-225B-7D0A-5AC9D17A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6482227" cy="1119501"/>
          </a:xfrm>
        </p:spPr>
        <p:txBody>
          <a:bodyPr anchor="ctr">
            <a:normAutofit/>
          </a:bodyPr>
          <a:lstStyle/>
          <a:p>
            <a:r>
              <a:rPr lang="fi-FI"/>
              <a:t>Soistaminen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C5A09B-E6E7-97A4-D8F5-2A330AE65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482227" cy="4089200"/>
          </a:xfrm>
        </p:spPr>
        <p:txBody>
          <a:bodyPr anchor="t">
            <a:normAutofit lnSpcReduction="10000"/>
          </a:bodyPr>
          <a:lstStyle/>
          <a:p>
            <a:r>
              <a:rPr lang="fi-FI"/>
              <a:t>Turvetuotantoon ojitetut alueet, jotka eivät menneet tuotantoon tai tuotettu vain joitakin vuosia</a:t>
            </a:r>
          </a:p>
          <a:p>
            <a:pPr lvl="1"/>
            <a:r>
              <a:rPr lang="fi-FI"/>
              <a:t>Löytyy vanhojakin ojituksia</a:t>
            </a:r>
          </a:p>
          <a:p>
            <a:r>
              <a:rPr lang="fi-FI"/>
              <a:t>Soistaminen pitkään turvetuotannossa olleilla alueilla vaikeaa</a:t>
            </a:r>
          </a:p>
          <a:p>
            <a:pPr lvl="1"/>
            <a:r>
              <a:rPr lang="fi-FI"/>
              <a:t>Jyrkkä profiili, vedenpinnan vaihtelu, rahkasammal tarvitsee “siementä”</a:t>
            </a:r>
          </a:p>
          <a:p>
            <a:pPr lvl="1"/>
            <a:r>
              <a:rPr lang="fi-FI"/>
              <a:t>Rahkasammalen siirrot ja muut kokeilut </a:t>
            </a:r>
            <a:r>
              <a:rPr lang="fi-FI" err="1"/>
              <a:t>JTF:ssä</a:t>
            </a:r>
            <a:r>
              <a:rPr lang="fi-FI"/>
              <a:t> mahdollisia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5E71A69-E3F1-6E4F-BBC5-67BFCF4B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3A151E-A87E-5C10-C31B-CA823699F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E903CB5-ECE9-0524-B7A2-1E406B757904}"/>
              </a:ext>
            </a:extLst>
          </p:cNvPr>
          <p:cNvSpPr txBox="1"/>
          <p:nvPr/>
        </p:nvSpPr>
        <p:spPr>
          <a:xfrm>
            <a:off x="7824247" y="6297105"/>
            <a:ext cx="32993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>
                <a:solidFill>
                  <a:schemeClr val="bg1"/>
                </a:solidFill>
              </a:rPr>
              <a:t>Lähde: </a:t>
            </a:r>
            <a:r>
              <a:rPr lang="fi-FI" sz="1600" err="1">
                <a:solidFill>
                  <a:schemeClr val="bg1"/>
                </a:solidFill>
              </a:rPr>
              <a:t>Ortokuva</a:t>
            </a:r>
            <a:r>
              <a:rPr lang="fi-FI" sz="1600">
                <a:solidFill>
                  <a:schemeClr val="bg1"/>
                </a:solidFill>
              </a:rPr>
              <a:t>, Maanmittauslaitos</a:t>
            </a:r>
          </a:p>
        </p:txBody>
      </p:sp>
    </p:spTree>
    <p:extLst>
      <p:ext uri="{BB962C8B-B14F-4D97-AF65-F5344CB8AC3E}">
        <p14:creationId xmlns:p14="http://schemas.microsoft.com/office/powerpoint/2010/main" val="10170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0C5AF8-1AEA-FB2E-A625-50EAEEFE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7092366" cy="1119501"/>
          </a:xfrm>
        </p:spPr>
        <p:txBody>
          <a:bodyPr anchor="ctr">
            <a:normAutofit/>
          </a:bodyPr>
          <a:lstStyle/>
          <a:p>
            <a:r>
              <a:rPr lang="fi-FI" dirty="0"/>
              <a:t>Kosteikot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513147-8ADF-EFC7-C13B-FC1CFFF9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731146"/>
            <a:ext cx="7092366" cy="4731798"/>
          </a:xfrm>
        </p:spPr>
        <p:txBody>
          <a:bodyPr anchor="t">
            <a:normAutofit fontScale="85000" lnSpcReduction="10000"/>
          </a:bodyPr>
          <a:lstStyle/>
          <a:p>
            <a:r>
              <a:rPr lang="fi-FI" dirty="0"/>
              <a:t>Turvetuotantoalueen kuivatusvedet usein pumpataan vesienkäsittelyrakenteeseen</a:t>
            </a:r>
          </a:p>
          <a:p>
            <a:r>
              <a:rPr lang="fi-FI" dirty="0"/>
              <a:t>Pumppauksen päätyttyä tuotantoalueelle jää vettyneitä alueita, ellei kuivatusta tehosteta ojituksella</a:t>
            </a:r>
          </a:p>
          <a:p>
            <a:r>
              <a:rPr lang="fi-FI" dirty="0"/>
              <a:t>Kosteikkojen rakentamisesta turvetuotannosta vapautuneille alueille on jo kokemusta</a:t>
            </a:r>
          </a:p>
          <a:p>
            <a:r>
              <a:rPr lang="fi-FI" dirty="0"/>
              <a:t>Valuma-aluelähtöinen suunnittelu edellytys hyvin toimivalle kosteikolle</a:t>
            </a:r>
          </a:p>
          <a:p>
            <a:pPr lvl="1"/>
            <a:r>
              <a:rPr lang="fi-FI" dirty="0"/>
              <a:t>Turvetuotannolla on ollut vaikutuksensa myös valuma-alueen vesien johtamiseen</a:t>
            </a:r>
          </a:p>
          <a:p>
            <a:pPr lvl="1"/>
            <a:r>
              <a:rPr lang="fi-FI" dirty="0"/>
              <a:t>Saadaan monivaikutteisia kosteikkoja</a:t>
            </a:r>
          </a:p>
          <a:p>
            <a:r>
              <a:rPr lang="fi-FI" dirty="0"/>
              <a:t>Esimerkkejä kosteikoista: </a:t>
            </a:r>
            <a:r>
              <a:rPr lang="fi-FI" dirty="0">
                <a:hlinkClick r:id="rId2"/>
              </a:rPr>
              <a:t>https://kosteikko.fi/tietoa-hankkeesta-sotka/valmiit-sotka-kosteikot/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19ED09-8DF4-D37F-5594-0032A431D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D2D5F4-4871-4469-8343-ED7F6811B37D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pic>
        <p:nvPicPr>
          <p:cNvPr id="8" name="Kuva 7" descr="Entisellä turvetuotantoalueella oleva kosteikko">
            <a:extLst>
              <a:ext uri="{FF2B5EF4-FFF2-40B4-BE49-F238E27FC236}">
                <a16:creationId xmlns:a16="http://schemas.microsoft.com/office/drawing/2014/main" id="{23003C26-9056-210F-D1BF-D9B97BC55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4654" y="180000"/>
            <a:ext cx="3598545" cy="649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3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778B0-F1DD-B951-AA2E-8A96DCB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6482227" cy="11195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dirty="0"/>
              <a:t>Turvetuotannosta jälkikäyttöön –OHKE-hanke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B69C4F-6E32-21DD-2F6F-FFA14EC6A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50" y="1856630"/>
            <a:ext cx="6482227" cy="4089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2400" dirty="0"/>
          </a:p>
          <a:p>
            <a:pPr>
              <a:lnSpc>
                <a:spcPct val="90000"/>
              </a:lnSpc>
            </a:pPr>
            <a:r>
              <a:rPr lang="fi-FI" sz="2200" dirty="0" err="1"/>
              <a:t>YM:n</a:t>
            </a:r>
            <a:r>
              <a:rPr lang="fi-FI" sz="2200" dirty="0"/>
              <a:t> rahoittama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Hankeaika 1.1.2023-31.12.2024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Tavoitteena edistää kestävää (</a:t>
            </a:r>
            <a:r>
              <a:rPr lang="fi-FI" sz="2200" dirty="0" err="1"/>
              <a:t>JTFn</a:t>
            </a:r>
            <a:r>
              <a:rPr lang="fi-FI" sz="2200" dirty="0"/>
              <a:t> mukaista) jälkikäyttöä ja löytää ennallistamiskohteita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Toimii koko valtakunnan alueella</a:t>
            </a:r>
          </a:p>
          <a:p>
            <a:pPr>
              <a:lnSpc>
                <a:spcPct val="90000"/>
              </a:lnSpc>
            </a:pPr>
            <a:r>
              <a:rPr lang="fi-FI" sz="2200" dirty="0"/>
              <a:t>Hankkeen kautta tarjotaan apua maanomistajille ennallistamisiin liittyvissä asioissa</a:t>
            </a:r>
          </a:p>
        </p:txBody>
      </p:sp>
      <p:pic>
        <p:nvPicPr>
          <p:cNvPr id="8" name="Kuva 7" descr="Kuva, joka sisältää kohteen taivas, ruoho, ulko, luonto&#10;&#10;Kuvaus luotu automaattisesti">
            <a:extLst>
              <a:ext uri="{FF2B5EF4-FFF2-40B4-BE49-F238E27FC236}">
                <a16:creationId xmlns:a16="http://schemas.microsoft.com/office/drawing/2014/main" id="{AD83BBA8-71BF-9A95-496C-07F3F176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DDBF20-129D-0DF3-E129-6CFB4EE3E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TEM 1 cyan 2 vihreä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1E1E9"/>
      </a:accent1>
      <a:accent2>
        <a:srgbClr val="D1E371"/>
      </a:accent2>
      <a:accent3>
        <a:srgbClr val="767171"/>
      </a:accent3>
      <a:accent4>
        <a:srgbClr val="BFBFBF"/>
      </a:accent4>
      <a:accent5>
        <a:srgbClr val="98F0F4"/>
      </a:accent5>
      <a:accent6>
        <a:srgbClr val="E8F1B8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2" id="{05E16302-CD32-3C42-9A4F-4AAC2D1E4E18}" vid="{99484D1B-D783-9743-BC76-8E3B53A37ADA}"/>
    </a:ext>
  </a:extLst>
</a:theme>
</file>

<file path=ppt/theme/theme2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6bd26f-9c60-4129-9bf8-25f3ec048956">
      <Terms xmlns="http://schemas.microsoft.com/office/infopath/2007/PartnerControls"/>
    </lcf76f155ced4ddcb4097134ff3c332f>
    <TaxCatchAll xmlns="bc0ad7de-bb3b-4099-876a-e72863b7d0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1BBA24E4C59AD43A03752E543789EBC" ma:contentTypeVersion="13" ma:contentTypeDescription="Luo uusi asiakirja." ma:contentTypeScope="" ma:versionID="86170cd3d0d86b28162d66c20e1a3b25">
  <xsd:schema xmlns:xsd="http://www.w3.org/2001/XMLSchema" xmlns:xs="http://www.w3.org/2001/XMLSchema" xmlns:p="http://schemas.microsoft.com/office/2006/metadata/properties" xmlns:ns2="c76bd26f-9c60-4129-9bf8-25f3ec048956" xmlns:ns3="bc0ad7de-bb3b-4099-876a-e72863b7d074" targetNamespace="http://schemas.microsoft.com/office/2006/metadata/properties" ma:root="true" ma:fieldsID="3f7aa1368d8111c9c3def61daf39d9fd" ns2:_="" ns3:_="">
    <xsd:import namespace="c76bd26f-9c60-4129-9bf8-25f3ec048956"/>
    <xsd:import namespace="bc0ad7de-bb3b-4099-876a-e72863b7d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bd26f-9c60-4129-9bf8-25f3ec048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ad7de-bb3b-4099-876a-e72863b7d0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1ace704-e4af-4ee8-9061-a69fc4cd78a3}" ma:internalName="TaxCatchAll" ma:showField="CatchAllData" ma:web="bc0ad7de-bb3b-4099-876a-e72863b7d0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25599-777D-4D82-87BA-2628F70BBA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DF725-C4AF-4B42-ABB2-2386BA99A19E}">
  <ds:schemaRefs>
    <ds:schemaRef ds:uri="http://schemas.microsoft.com/office/2006/metadata/properties"/>
    <ds:schemaRef ds:uri="http://schemas.openxmlformats.org/package/2006/metadata/core-properties"/>
    <ds:schemaRef ds:uri="c76bd26f-9c60-4129-9bf8-25f3ec048956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bc0ad7de-bb3b-4099-876a-e72863b7d074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9AF550-2535-4B9C-BC86-39AD18E91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bd26f-9c60-4129-9bf8-25f3ec048956"/>
    <ds:schemaRef ds:uri="bc0ad7de-bb3b-4099-876a-e72863b7d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397</Words>
  <Application>Microsoft Office PowerPoint</Application>
  <PresentationFormat>Laajakuva</PresentationFormat>
  <Paragraphs>63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System Font Regular</vt:lpstr>
      <vt:lpstr>Tahoma</vt:lpstr>
      <vt:lpstr>Wingdings</vt:lpstr>
      <vt:lpstr>Office-teema</vt:lpstr>
      <vt:lpstr>ely_new2021</vt:lpstr>
      <vt:lpstr>Turvetuotantoalueiden ennallistaminen</vt:lpstr>
      <vt:lpstr>Turvetuotantoalueiden jälkihoito</vt:lpstr>
      <vt:lpstr>Turvetuotantoalueiden jatkokäyttö (nykytilanne)</vt:lpstr>
      <vt:lpstr>Ennallistaminen</vt:lpstr>
      <vt:lpstr>Ennallistamisen keskeiset hyödyt ja vaikutukset</vt:lpstr>
      <vt:lpstr>PowerPoint-esitys</vt:lpstr>
      <vt:lpstr>Soistaminen</vt:lpstr>
      <vt:lpstr>Kosteikot</vt:lpstr>
      <vt:lpstr>Turvetuotannosta jälkikäyttöön –OHKE-hanke</vt:lpstr>
      <vt:lpstr>Kiitos, ollaan yhteyksissä.</vt:lpstr>
    </vt:vector>
  </TitlesOfParts>
  <Company>EU-rahastot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Yritystuet 2021+</dc:title>
  <dc:creator>Sonninen Saara (ELY)</dc:creator>
  <cp:lastModifiedBy>Hannonen Jussi (ELY)</cp:lastModifiedBy>
  <cp:revision>15</cp:revision>
  <cp:lastPrinted>2024-05-10T09:29:25Z</cp:lastPrinted>
  <dcterms:created xsi:type="dcterms:W3CDTF">2021-11-22T10:03:50Z</dcterms:created>
  <dcterms:modified xsi:type="dcterms:W3CDTF">2024-05-10T09:34:43Z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0x010100E1BBA24E4C59AD43A03752E543789EBC</vt:lpwstr>
  </property>
</Properties>
</file>