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sldIdLst>
    <p:sldId id="256" r:id="rId5"/>
    <p:sldId id="323" r:id="rId6"/>
    <p:sldId id="322" r:id="rId7"/>
    <p:sldId id="314" r:id="rId8"/>
    <p:sldId id="261" r:id="rId9"/>
    <p:sldId id="297" r:id="rId10"/>
    <p:sldId id="320" r:id="rId11"/>
    <p:sldId id="324" r:id="rId12"/>
    <p:sldId id="325" r:id="rId13"/>
    <p:sldId id="330" r:id="rId14"/>
    <p:sldId id="326" r:id="rId15"/>
    <p:sldId id="327" r:id="rId16"/>
    <p:sldId id="328" r:id="rId17"/>
    <p:sldId id="329" r:id="rId18"/>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7A9F"/>
    <a:srgbClr val="37546D"/>
    <a:srgbClr val="B2CDE5"/>
    <a:srgbClr val="846E58"/>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7" autoAdjust="0"/>
    <p:restoredTop sz="86385" autoAdjust="0"/>
  </p:normalViewPr>
  <p:slideViewPr>
    <p:cSldViewPr snapToGrid="0" snapToObjects="1">
      <p:cViewPr varScale="1">
        <p:scale>
          <a:sx n="51" d="100"/>
          <a:sy n="51" d="100"/>
        </p:scale>
        <p:origin x="102" y="10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07/11/2024</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Kannen valokuvat vasemmalta oikealle: Jaakko Alalantela, Suomen riistakeskus / Mari Tikkunen, Suomen riistakeskus / Iina Ala-Kurikka, </a:t>
            </a:r>
            <a:r>
              <a:rPr lang="fi-FI" dirty="0" err="1"/>
              <a:t>SusiLIFE</a:t>
            </a:r>
            <a:r>
              <a:rPr lang="fi-FI" dirty="0"/>
              <a:t> / Tapio Visuri, Luonnonvarakeskus</a:t>
            </a: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1480967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Suomessa kotieläinten omistajat saavat rahallisen korvauksen suurpedon loukatessa tai surmatessa kotieläimen. Korvausta haetaan ja sen maksaa Ruokavirasto valtion myöntämistä määrärahoista.</a:t>
            </a:r>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2765544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Paras tapa ennaltaehkäistä suurpetojen aiheuttamia vahinkoja on estää petojen pääsy kotieläinten lähelle. Tehokkain tapa laiduntavien kotieläinten suojaamiseen on sähköistetty suurpetoaita.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Suurpetoaita on kehitetty erityisesti pitämään pedot loitolla. Aita on niin korkea, ettei peto pääse loikkaamaan sen yli. Aidassa kulkee viisi sähköistettyä lankaa, joiden välistä peto ei pääse saamatta tärskyä. Alin lanka kulkee niin matalalla, ettei susi tai ilves pääse ryömimään sen ali. Aidalla voidaan suojata myös mehiläistarhat karhuilta.</a:t>
            </a:r>
          </a:p>
          <a:p>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kern="1200" dirty="0">
                <a:solidFill>
                  <a:schemeClr val="tx1"/>
                </a:solidFill>
                <a:effectLst/>
                <a:latin typeface="+mn-lt"/>
                <a:ea typeface="+mn-ea"/>
                <a:cs typeface="+mn-cs"/>
              </a:rPr>
              <a:t>Olemassa olevaa aitaa pystytään usein parantamaan, jolloin saadaan pienemmällä vaivalla hyvinkin petoturvallinen aitaratkaisu.</a:t>
            </a:r>
          </a:p>
          <a:p>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12</a:t>
            </a:fld>
            <a:endParaRPr lang="en-FI"/>
          </a:p>
        </p:txBody>
      </p:sp>
    </p:spTree>
    <p:extLst>
      <p:ext uri="{BB962C8B-B14F-4D97-AF65-F5344CB8AC3E}">
        <p14:creationId xmlns:p14="http://schemas.microsoft.com/office/powerpoint/2010/main" val="1930483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On olemassa myös muita keinoja suojata laiduntavia eläimiä. Pedot liikkuvat yleensä hämärän aikaan, joten kotieläimet voi siirtää yöksi laitumelta paremmin </a:t>
            </a:r>
            <a:r>
              <a:rPr lang="fi-FI" sz="1200" b="1" kern="1200" dirty="0">
                <a:solidFill>
                  <a:schemeClr val="tx1"/>
                </a:solidFill>
                <a:effectLst/>
                <a:latin typeface="+mn-lt"/>
                <a:ea typeface="+mn-ea"/>
                <a:cs typeface="+mn-cs"/>
              </a:rPr>
              <a:t>suojattuun aitaukseen</a:t>
            </a:r>
            <a:r>
              <a:rPr lang="fi-FI" sz="1200" kern="1200" dirty="0">
                <a:solidFill>
                  <a:schemeClr val="tx1"/>
                </a:solidFill>
                <a:effectLst/>
                <a:latin typeface="+mn-lt"/>
                <a:ea typeface="+mn-ea"/>
                <a:cs typeface="+mn-cs"/>
              </a:rPr>
              <a:t>.</a:t>
            </a:r>
          </a:p>
          <a:p>
            <a:endParaRPr lang="fi-FI" sz="120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Riistakamerat</a:t>
            </a:r>
            <a:r>
              <a:rPr lang="fi-FI" sz="1200" kern="1200" dirty="0">
                <a:solidFill>
                  <a:schemeClr val="tx1"/>
                </a:solidFill>
                <a:effectLst/>
                <a:latin typeface="+mn-lt"/>
                <a:ea typeface="+mn-ea"/>
                <a:cs typeface="+mn-cs"/>
              </a:rPr>
              <a:t> ovat kameroita, jotka aktivoituvat liikkeestä. Ne alkavat siis kuvaamaan heti, kun niiden edessä liikkuu jotain. Riistakameran aktivoituminen lähettää maatilan omistajalle viestin puhelimeen, jolloin omistaja voi käydä paikalla tarkistamassa tilanteen. Jos laitumella liikkuu peto, omistaja voi säikäyttää sen tiehensä ennen kuin vahinko ehtii tapahtua.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Joskus esimerkiksi lampaat voivat laiduntaa kaukana asutuksesta. Jos susi saa lampaasta saalista, se saattaa palata paikalle useita kertoja hakemaan lisää ravintoa. Silloin </a:t>
            </a:r>
            <a:r>
              <a:rPr lang="fi-FI" sz="1200" b="1" kern="1200" dirty="0">
                <a:solidFill>
                  <a:schemeClr val="tx1"/>
                </a:solidFill>
                <a:effectLst/>
                <a:latin typeface="+mn-lt"/>
                <a:ea typeface="+mn-ea"/>
                <a:cs typeface="+mn-cs"/>
              </a:rPr>
              <a:t>lampaan GPS-pannasta </a:t>
            </a:r>
            <a:r>
              <a:rPr lang="fi-FI" sz="1200" kern="1200" dirty="0">
                <a:solidFill>
                  <a:schemeClr val="tx1"/>
                </a:solidFill>
                <a:effectLst/>
                <a:latin typeface="+mn-lt"/>
                <a:ea typeface="+mn-ea"/>
                <a:cs typeface="+mn-cs"/>
              </a:rPr>
              <a:t>on apua. GPS-panta näyttää lampurille lampaan sijainnin kartalla. Jos lammas on pitkään liikkumatta tai käyttäytyy oudosti, lampuri tietää käydä tarkistamassa tilanteen.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Joillain maatiloilla on isoja </a:t>
            </a:r>
            <a:r>
              <a:rPr lang="fi-FI" sz="1200" b="1" kern="1200" dirty="0">
                <a:solidFill>
                  <a:schemeClr val="tx1"/>
                </a:solidFill>
                <a:effectLst/>
                <a:latin typeface="+mn-lt"/>
                <a:ea typeface="+mn-ea"/>
                <a:cs typeface="+mn-cs"/>
              </a:rPr>
              <a:t>laumanvartijakoiria</a:t>
            </a:r>
            <a:r>
              <a:rPr lang="fi-FI" sz="1200" kern="1200" dirty="0">
                <a:solidFill>
                  <a:schemeClr val="tx1"/>
                </a:solidFill>
                <a:effectLst/>
                <a:latin typeface="+mn-lt"/>
                <a:ea typeface="+mn-ea"/>
                <a:cs typeface="+mn-cs"/>
              </a:rPr>
              <a:t>. Laumanvartijakoirat on kasvatettu suojaamaan muita kotieläimiä pedoilta. Yleensä pedot karttavat laumanvartijakoiria niin, ettei kohtaamisia synny.</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Osalla maatiloista käytetään </a:t>
            </a:r>
            <a:r>
              <a:rPr lang="fi-FI" sz="1200" b="1" kern="1200" dirty="0">
                <a:solidFill>
                  <a:schemeClr val="tx1"/>
                </a:solidFill>
                <a:effectLst/>
                <a:latin typeface="+mn-lt"/>
                <a:ea typeface="+mn-ea"/>
                <a:cs typeface="+mn-cs"/>
              </a:rPr>
              <a:t>ääni- ja valokarkotteita</a:t>
            </a:r>
            <a:r>
              <a:rPr lang="fi-FI" sz="1200" kern="1200" dirty="0">
                <a:solidFill>
                  <a:schemeClr val="tx1"/>
                </a:solidFill>
                <a:effectLst/>
                <a:latin typeface="+mn-lt"/>
                <a:ea typeface="+mn-ea"/>
                <a:cs typeface="+mn-cs"/>
              </a:rPr>
              <a:t>. Laitumelle voidaan viedä esimerkiksi radio muistuttamaan ihmisen läsnäolosta. Maailmalla käytetään </a:t>
            </a:r>
            <a:r>
              <a:rPr lang="fi-FI" sz="1200" kern="1200" dirty="0" err="1">
                <a:solidFill>
                  <a:schemeClr val="tx1"/>
                </a:solidFill>
                <a:effectLst/>
                <a:latin typeface="+mn-lt"/>
                <a:ea typeface="+mn-ea"/>
                <a:cs typeface="+mn-cs"/>
              </a:rPr>
              <a:t>karkottimia</a:t>
            </a:r>
            <a:r>
              <a:rPr lang="fi-FI" sz="1200" kern="1200" dirty="0">
                <a:solidFill>
                  <a:schemeClr val="tx1"/>
                </a:solidFill>
                <a:effectLst/>
                <a:latin typeface="+mn-lt"/>
                <a:ea typeface="+mn-ea"/>
                <a:cs typeface="+mn-cs"/>
              </a:rPr>
              <a:t>, jotka voivat liiketunnistimen aktivoituessa soittaa kovaa ääntä tai näyttää vilkkuvaa valoa niin, että peto säikähtää tiehensä.</a:t>
            </a:r>
          </a:p>
          <a:p>
            <a:endParaRPr lang="fi-FI"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b="0" dirty="0"/>
              <a:t>Tilalla kuolleiden eläinten ruhot ja jälkeiset tulee siirtää pois laitumelta ja petojen saatavilta, koska niiden haju voi houkuttaa petoja alueelle.</a:t>
            </a:r>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13</a:t>
            </a:fld>
            <a:endParaRPr lang="en-FI"/>
          </a:p>
        </p:txBody>
      </p:sp>
    </p:spTree>
    <p:extLst>
      <p:ext uri="{BB962C8B-B14F-4D97-AF65-F5344CB8AC3E}">
        <p14:creationId xmlns:p14="http://schemas.microsoft.com/office/powerpoint/2010/main" val="2457267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Metsässä vapaana työskentelevien koirien suojaaminen on muita kotieläimiä hankalampaa, mutta vahingon riskiä voi pienentää monella tavalla. Metsästäjä voi yrittää ottaa selvää alueen susitilanteesta ja olla päästämättä koiraa alueelle, jossa tiedetään liikkuvan susia. Metsästäjän on hyvä pysytellä mahdollisimman lähellä koiraa ja pyrkiä pitämään koiran aina valvonnassa.</a:t>
            </a:r>
          </a:p>
          <a:p>
            <a:r>
              <a:rPr lang="fi-FI" sz="1200" kern="1200" dirty="0">
                <a:solidFill>
                  <a:schemeClr val="tx1"/>
                </a:solidFill>
                <a:effectLst/>
                <a:latin typeface="+mn-lt"/>
                <a:ea typeface="+mn-ea"/>
                <a:cs typeface="+mn-cs"/>
              </a:rPr>
              <a:t>Koirille kehitetty suojaliivi voi antaa lisäsuojaa suden hyökätessä. Puremilta vartaloa suojaava susiliivi myös antaa lisäaikaa omistajalle päästä paikalle auttamaan koiraa. Täyttä turvaa susiliivi ei kuitenkaan anna.</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14</a:t>
            </a:fld>
            <a:endParaRPr lang="en-FI"/>
          </a:p>
        </p:txBody>
      </p:sp>
    </p:spTree>
    <p:extLst>
      <p:ext uri="{BB962C8B-B14F-4D97-AF65-F5344CB8AC3E}">
        <p14:creationId xmlns:p14="http://schemas.microsoft.com/office/powerpoint/2010/main" val="3315696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Suurpedot saalistavat välillä kotieläimiä. Kun kotieläin loukkaantuu tai menehtyy suurpedon hampaissa, kutsutaan tapahtumaa kotieläinvahingoksi.</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247831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Suurpetojen aiheuttamat kotieläinvahingot kohdistuvat pääosin poroihin ja lampaisiin.</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2116781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Noin 95 % suurpetojen aiheuttamista vahingoista on porovahinkoja, sillä etenkin kesäisin vapaana laiduntavia poroja on vaikea suojata pedoilta.</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3972201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Porovahingoista ahma aiheuttaa noin puolet. Poronhoitoalueen eteläpuolella ahma aiheuttaa hyvin harvoin vahinkoja.</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2086251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Joskus asialla voi olla myös ilves.</a:t>
            </a:r>
          </a:p>
          <a:p>
            <a:r>
              <a:rPr lang="fi-FI" dirty="0"/>
              <a:t>Lue opettajan oppaasta kertomus suden hyökkäyksestä lammaslaitumelle </a:t>
            </a:r>
            <a:r>
              <a:rPr lang="fi-FI" b="0" dirty="0"/>
              <a:t>(kappale 2B).</a:t>
            </a:r>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1334214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Suurpedot voivat hyökätä myös koiran kimppuun. Tyypillisesti metsästyskoirilla on suurin riski ottaa yhteen suden kanssa. Suden aiheuttamia koiravahinkoja raportoidaan noin 50 kappaletta vuosittain. Ihmisten huoli lemmikeistään voi olla susialueella suuri.</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3954569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Kuten tarinoissa, karhut pitävät hunajasta. Kun karhut etsivät ruokaa, ne voivat rikkoa tarhaajien mehiläispesiä. Karhut syövät lisäksi viljaa, ja ne saattavat repiä rehu- tai kuivikepaaleja.</a:t>
            </a:r>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1646662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Naudoista suurpedot hyökkäävät useimmiten vasikoiden tai nuorkarjan kimppuun. Naudoille voi tulla haavereita myös niin, että ne pelästyvät petoa ja törmäävät aitarakenteisiin.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 peto livahtaa hevoslaitumelle, hevonen useimmiten vain loukkaantuu. Yleensä hevosvahinkojen aiheuttaja on karhu tai ilves, mutta tällaisia vahinkoja sattuu harvoin.</a:t>
            </a:r>
          </a:p>
          <a:p>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Suomessa kotieläinten omistajat saavat rahallisen korvauksen suurpedon loukatessa tai surmatessa kotieläimen. Korvausta haetaan ja sen maksaa Ruokavirasto valtion myöntämistä määrärahoista.</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4171217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CCC8-5D99-A84E-ABEA-D01DB3996B0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FI"/>
          </a:p>
        </p:txBody>
      </p:sp>
      <p:sp>
        <p:nvSpPr>
          <p:cNvPr id="3" name="Subtitle 2">
            <a:extLst>
              <a:ext uri="{FF2B5EF4-FFF2-40B4-BE49-F238E27FC236}">
                <a16:creationId xmlns:a16="http://schemas.microsoft.com/office/drawing/2014/main" id="{8529AFBF-4A19-CA42-B7A0-C51B1E181F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4" name="Date Placeholder 3">
            <a:extLst>
              <a:ext uri="{FF2B5EF4-FFF2-40B4-BE49-F238E27FC236}">
                <a16:creationId xmlns:a16="http://schemas.microsoft.com/office/drawing/2014/main" id="{1173DF83-923B-944D-99ED-FF84ABF8FEFF}"/>
              </a:ext>
            </a:extLst>
          </p:cNvPr>
          <p:cNvSpPr>
            <a:spLocks noGrp="1"/>
          </p:cNvSpPr>
          <p:nvPr>
            <p:ph type="dt" sz="half" idx="10"/>
          </p:nvPr>
        </p:nvSpPr>
        <p:spPr/>
        <p:txBody>
          <a:bodyPr/>
          <a:lstStyle/>
          <a:p>
            <a:fld id="{35E8B713-B7E4-A745-AF93-15907C38DCD8}" type="datetimeFigureOut">
              <a:rPr lang="en-FI" smtClean="0"/>
              <a:t>07/11/2024</a:t>
            </a:fld>
            <a:endParaRPr lang="en-FI"/>
          </a:p>
        </p:txBody>
      </p:sp>
      <p:sp>
        <p:nvSpPr>
          <p:cNvPr id="5" name="Footer Placeholder 4">
            <a:extLst>
              <a:ext uri="{FF2B5EF4-FFF2-40B4-BE49-F238E27FC236}">
                <a16:creationId xmlns:a16="http://schemas.microsoft.com/office/drawing/2014/main" id="{7C3133AB-8A19-D743-AAA6-7EC6E9D3E474}"/>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527CD39A-8549-1946-B320-C560B75FCA5C}"/>
              </a:ext>
            </a:extLst>
          </p:cNvPr>
          <p:cNvSpPr>
            <a:spLocks noGrp="1"/>
          </p:cNvSpPr>
          <p:nvPr>
            <p:ph type="sldNum" sz="quarter" idx="12"/>
          </p:nvPr>
        </p:nvSpPr>
        <p:spPr/>
        <p:txBody>
          <a:bodyPr/>
          <a:lstStyle/>
          <a:p>
            <a:fld id="{F1B56944-1AE8-0B48-99F0-2FBD684E400F}" type="slidenum">
              <a:rPr lang="en-FI" smtClean="0"/>
              <a:t>‹#›</a:t>
            </a:fld>
            <a:endParaRPr lang="en-FI"/>
          </a:p>
        </p:txBody>
      </p:sp>
    </p:spTree>
    <p:extLst>
      <p:ext uri="{BB962C8B-B14F-4D97-AF65-F5344CB8AC3E}">
        <p14:creationId xmlns:p14="http://schemas.microsoft.com/office/powerpoint/2010/main" val="3117283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 id="2147483664" r:id="rId9"/>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28D53-632F-6540-85C4-7AF5F9F222C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1" name="TextBox 12">
            <a:extLst>
              <a:ext uri="{FF2B5EF4-FFF2-40B4-BE49-F238E27FC236}">
                <a16:creationId xmlns:a16="http://schemas.microsoft.com/office/drawing/2014/main" id="{5516CD50-139B-48D1-B811-A8CB3B4F0195}"/>
              </a:ext>
            </a:extLst>
          </p:cNvPr>
          <p:cNvSpPr txBox="1">
            <a:spLocks noGrp="1"/>
          </p:cNvSpPr>
          <p:nvPr>
            <p:ph type="title" idx="4294967295"/>
          </p:nvPr>
        </p:nvSpPr>
        <p:spPr>
          <a:xfrm>
            <a:off x="9641090" y="1095839"/>
            <a:ext cx="2368155"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Suurpeto-vahingot ja niiden </a:t>
            </a:r>
            <a:b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b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ennalta-ehkäisy</a:t>
            </a:r>
          </a:p>
        </p:txBody>
      </p:sp>
      <p:pic>
        <p:nvPicPr>
          <p:cNvPr id="10" name="Kuva 9" descr="Suurpetojen jäljillä -logo">
            <a:extLst>
              <a:ext uri="{FF2B5EF4-FFF2-40B4-BE49-F238E27FC236}">
                <a16:creationId xmlns:a16="http://schemas.microsoft.com/office/drawing/2014/main" id="{7E5A2144-91F9-45A9-9F2B-15401E4D0E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F6B0C034-A42E-4E2C-92E3-B85656DBD6E9}"/>
              </a:ext>
            </a:extLst>
          </p:cNvPr>
          <p:cNvSpPr>
            <a:spLocks noGrp="1"/>
          </p:cNvSpPr>
          <p:nvPr>
            <p:ph type="title"/>
          </p:nvPr>
        </p:nvSpPr>
        <p:spPr>
          <a:xfrm>
            <a:off x="0" y="365126"/>
            <a:ext cx="12192000" cy="723446"/>
          </a:xfrm>
        </p:spPr>
        <p:txBody>
          <a:bodyPr/>
          <a:lstStyle/>
          <a:p>
            <a:r>
              <a:rPr lang="fi-FI" dirty="0"/>
              <a:t>Omistaja voi hakea korvausta</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b="1" dirty="0"/>
              <a:t>Jos suurpeto vahingoittaa tai surmaa kotieläimen, omistaja voi hakea korvausta.</a:t>
            </a:r>
          </a:p>
          <a:p>
            <a:r>
              <a:rPr lang="fi-FI" sz="2400" dirty="0"/>
              <a:t>Korvauksen maksaa valtio.</a:t>
            </a:r>
          </a:p>
        </p:txBody>
      </p:sp>
      <p:pic>
        <p:nvPicPr>
          <p:cNvPr id="14" name="Kuvan paikkamerkki 13" descr="Lampaita laitumella">
            <a:extLst>
              <a:ext uri="{FF2B5EF4-FFF2-40B4-BE49-F238E27FC236}">
                <a16:creationId xmlns:a16="http://schemas.microsoft.com/office/drawing/2014/main" id="{EF30F2EC-1AC4-4158-ABA4-8D1869E04620}"/>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276559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79051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FACC14-C519-4C14-A289-CC2050050F3F}"/>
              </a:ext>
            </a:extLst>
          </p:cNvPr>
          <p:cNvSpPr>
            <a:spLocks noGrp="1"/>
          </p:cNvSpPr>
          <p:nvPr>
            <p:ph type="ctrTitle"/>
          </p:nvPr>
        </p:nvSpPr>
        <p:spPr/>
        <p:txBody>
          <a:bodyPr/>
          <a:lstStyle/>
          <a:p>
            <a:r>
              <a:rPr lang="fi-FI" dirty="0"/>
              <a:t>Kuinka vahinkoja </a:t>
            </a:r>
            <a:br>
              <a:rPr lang="fi-FI" dirty="0"/>
            </a:br>
            <a:r>
              <a:rPr lang="fi-FI" dirty="0"/>
              <a:t>voi estää?</a:t>
            </a:r>
          </a:p>
        </p:txBody>
      </p:sp>
      <p:sp>
        <p:nvSpPr>
          <p:cNvPr id="3" name="Footer Placeholder 5">
            <a:extLst>
              <a:ext uri="{FF2B5EF4-FFF2-40B4-BE49-F238E27FC236}">
                <a16:creationId xmlns:a16="http://schemas.microsoft.com/office/drawing/2014/main" id="{37ED2AEA-D867-4017-B497-D0C393CCEC49}"/>
              </a:ext>
            </a:extLst>
          </p:cNvPr>
          <p:cNvSpPr>
            <a:spLocks noGrp="1"/>
          </p:cNvSpPr>
          <p:nvPr>
            <p:ph type="ftr" sz="quarter" idx="11"/>
          </p:nvPr>
        </p:nvSpPr>
        <p:spPr>
          <a:xfrm>
            <a:off x="190500" y="6356350"/>
            <a:ext cx="4114800" cy="365125"/>
          </a:xfrm>
        </p:spPr>
        <p:txBody>
          <a:bodyPr/>
          <a:lstStyle/>
          <a:p>
            <a:pPr algn="l"/>
            <a:r>
              <a:rPr lang="en-GB" sz="1000" spc="600" dirty="0">
                <a:solidFill>
                  <a:schemeClr val="bg1"/>
                </a:solidFill>
              </a:rPr>
              <a:t>SUURPETOJEN JÄLJILLÄ</a:t>
            </a:r>
            <a:endParaRPr lang="en-FI" sz="1000" spc="600" dirty="0">
              <a:solidFill>
                <a:schemeClr val="bg1"/>
              </a:solidFill>
            </a:endParaRPr>
          </a:p>
        </p:txBody>
      </p:sp>
      <p:sp>
        <p:nvSpPr>
          <p:cNvPr id="4" name="Slide Number Placeholder 6">
            <a:extLst>
              <a:ext uri="{FF2B5EF4-FFF2-40B4-BE49-F238E27FC236}">
                <a16:creationId xmlns:a16="http://schemas.microsoft.com/office/drawing/2014/main" id="{66C4D7DC-EB65-4CE4-8A3F-FE0E9F606479}"/>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11</a:t>
            </a:fld>
            <a:endParaRPr lang="en-FI" sz="1000" dirty="0">
              <a:solidFill>
                <a:schemeClr val="bg1"/>
              </a:solidFill>
            </a:endParaRPr>
          </a:p>
        </p:txBody>
      </p:sp>
    </p:spTree>
    <p:extLst>
      <p:ext uri="{BB962C8B-B14F-4D97-AF65-F5344CB8AC3E}">
        <p14:creationId xmlns:p14="http://schemas.microsoft.com/office/powerpoint/2010/main" val="437623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fontScale="90000"/>
          </a:bodyPr>
          <a:lstStyle/>
          <a:p>
            <a:r>
              <a:rPr lang="fi-FI" dirty="0"/>
              <a:t>Laiduntavia eläimiä voi suojata useilla keinoilla (1/2)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Tehokkain tapa suojata laiduntavat kotieläimet on sähköistetty petoaita.</a:t>
            </a:r>
          </a:p>
        </p:txBody>
      </p:sp>
      <p:pic>
        <p:nvPicPr>
          <p:cNvPr id="10" name="Kuvan paikkamerkki 9" descr="Suurpetoaita">
            <a:extLst>
              <a:ext uri="{FF2B5EF4-FFF2-40B4-BE49-F238E27FC236}">
                <a16:creationId xmlns:a16="http://schemas.microsoft.com/office/drawing/2014/main" id="{22D0F097-E21A-4025-9C7F-9D295CB66708}"/>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12</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1706813"/>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Antti Rinne / Suomen riistakeskus</a:t>
            </a:r>
            <a:endParaRPr lang="fi-FI" dirty="0">
              <a:solidFill>
                <a:schemeClr val="bg1"/>
              </a:solidFill>
            </a:endParaRPr>
          </a:p>
        </p:txBody>
      </p:sp>
    </p:spTree>
    <p:extLst>
      <p:ext uri="{BB962C8B-B14F-4D97-AF65-F5344CB8AC3E}">
        <p14:creationId xmlns:p14="http://schemas.microsoft.com/office/powerpoint/2010/main" val="36252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fontScale="90000"/>
          </a:bodyPr>
          <a:lstStyle/>
          <a:p>
            <a:r>
              <a:rPr lang="fi-FI" dirty="0"/>
              <a:t>Laiduntavia eläimiä voi suojata useilla keinoilla (2/2)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Eläinten siirtäminen suojaan yöksi</a:t>
            </a:r>
          </a:p>
          <a:p>
            <a:r>
              <a:rPr lang="fi-FI" sz="2400" dirty="0"/>
              <a:t>Riistakamerat</a:t>
            </a:r>
          </a:p>
          <a:p>
            <a:r>
              <a:rPr lang="fi-FI" sz="2400" dirty="0"/>
              <a:t>GPS-pannat</a:t>
            </a:r>
          </a:p>
          <a:p>
            <a:r>
              <a:rPr lang="fi-FI" sz="2400" dirty="0"/>
              <a:t>Laumanvartijakoirat</a:t>
            </a:r>
          </a:p>
          <a:p>
            <a:r>
              <a:rPr lang="fi-FI" sz="2400" dirty="0"/>
              <a:t>Ääni- ja valokarkotteet</a:t>
            </a:r>
          </a:p>
          <a:p>
            <a:r>
              <a:rPr lang="fi-FI" sz="2400" dirty="0"/>
              <a:t>Jätteiden siirtäminen pois petojen saatavilta</a:t>
            </a:r>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13</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66517" cy="44003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1" name="Kuvan paikkamerkki 10" descr="Riistakamera on asennettu kuvaamaan pellolle vievää siltaa.">
            <a:extLst>
              <a:ext uri="{FF2B5EF4-FFF2-40B4-BE49-F238E27FC236}">
                <a16:creationId xmlns:a16="http://schemas.microsoft.com/office/drawing/2014/main" id="{60B5D7ED-44BC-4B34-A36A-6F4D6FC9449B}"/>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125349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a:bodyPr>
          <a:lstStyle/>
          <a:p>
            <a:r>
              <a:rPr lang="fi-FI" dirty="0"/>
              <a:t>Metsästyskoiran suojaaminen on haastavaa</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5" y="1213575"/>
            <a:ext cx="3269332" cy="4737282"/>
          </a:xfrm>
        </p:spPr>
        <p:txBody>
          <a:bodyPr>
            <a:normAutofit/>
          </a:bodyPr>
          <a:lstStyle/>
          <a:p>
            <a:r>
              <a:rPr lang="fi-FI" sz="2400" dirty="0"/>
              <a:t>Metsästäjä voi…</a:t>
            </a:r>
          </a:p>
          <a:p>
            <a:pPr marL="457200" indent="-457200">
              <a:buFont typeface="+mj-lt"/>
              <a:buAutoNum type="arabicPeriod"/>
            </a:pPr>
            <a:r>
              <a:rPr lang="fi-FI" sz="2400" dirty="0"/>
              <a:t>ottaa selvää alueen susitilanteesta</a:t>
            </a:r>
          </a:p>
          <a:p>
            <a:pPr marL="457200" indent="-457200">
              <a:buFont typeface="+mj-lt"/>
              <a:buAutoNum type="arabicPeriod"/>
            </a:pPr>
            <a:r>
              <a:rPr lang="fi-FI" sz="2400" dirty="0"/>
              <a:t>olla päästämättä koiraa vapaaksi susialueelle</a:t>
            </a:r>
          </a:p>
          <a:p>
            <a:pPr marL="457200" indent="-457200">
              <a:buFont typeface="+mj-lt"/>
              <a:buAutoNum type="arabicPeriod"/>
            </a:pPr>
            <a:r>
              <a:rPr lang="fi-FI" sz="2400" dirty="0"/>
              <a:t>yrittää pysyä mahdollisimman lähellä koiraa</a:t>
            </a:r>
          </a:p>
          <a:p>
            <a:pPr marL="457200" indent="-457200">
              <a:buFont typeface="+mj-lt"/>
              <a:buAutoNum type="arabicPeriod"/>
            </a:pPr>
            <a:r>
              <a:rPr lang="fi-FI" sz="2400" dirty="0"/>
              <a:t>yrittää pitää koiran aina valvonnassa.</a:t>
            </a:r>
          </a:p>
        </p:txBody>
      </p:sp>
      <p:pic>
        <p:nvPicPr>
          <p:cNvPr id="6" name="Kuvan paikkamerkki 5" descr="Mäyräkoira huomioliivi päällä">
            <a:extLst>
              <a:ext uri="{FF2B5EF4-FFF2-40B4-BE49-F238E27FC236}">
                <a16:creationId xmlns:a16="http://schemas.microsoft.com/office/drawing/2014/main" id="{A933B200-1937-49C5-B163-5187D758064D}"/>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914273" y="1213575"/>
            <a:ext cx="8277725"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14</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161255"/>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Calibri" panose="020F0502020204030204" pitchFamily="34" charset="0"/>
                <a:cs typeface="Calibri" panose="020F0502020204030204" pitchFamily="34" charset="0"/>
              </a:rPr>
              <a:t>© Mari Lyly / Suomen riistakeskus</a:t>
            </a:r>
            <a:endParaRPr lang="fi-FI" dirty="0"/>
          </a:p>
        </p:txBody>
      </p:sp>
    </p:spTree>
    <p:extLst>
      <p:ext uri="{BB962C8B-B14F-4D97-AF65-F5344CB8AC3E}">
        <p14:creationId xmlns:p14="http://schemas.microsoft.com/office/powerpoint/2010/main" val="25617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CA0308-AF31-4D94-B8DE-D4D70F312F6E}"/>
              </a:ext>
            </a:extLst>
          </p:cNvPr>
          <p:cNvSpPr>
            <a:spLocks noGrp="1"/>
          </p:cNvSpPr>
          <p:nvPr>
            <p:ph type="ctrTitle"/>
          </p:nvPr>
        </p:nvSpPr>
        <p:spPr/>
        <p:txBody>
          <a:bodyPr/>
          <a:lstStyle/>
          <a:p>
            <a:r>
              <a:rPr lang="fi-FI" dirty="0"/>
              <a:t>Suurpedot saalistavat välillä kotieläimiä</a:t>
            </a:r>
          </a:p>
        </p:txBody>
      </p:sp>
      <p:sp>
        <p:nvSpPr>
          <p:cNvPr id="3" name="Footer Placeholder 5">
            <a:extLst>
              <a:ext uri="{FF2B5EF4-FFF2-40B4-BE49-F238E27FC236}">
                <a16:creationId xmlns:a16="http://schemas.microsoft.com/office/drawing/2014/main" id="{7648F4B1-405B-4F33-AC99-C37F2CDEFA92}"/>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4" name="Slide Number Placeholder 6">
            <a:extLst>
              <a:ext uri="{FF2B5EF4-FFF2-40B4-BE49-F238E27FC236}">
                <a16:creationId xmlns:a16="http://schemas.microsoft.com/office/drawing/2014/main" id="{DEC6E0F0-A630-4CAC-9A8B-FE3F1D0F4C34}"/>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dirty="0">
              <a:solidFill>
                <a:srgbClr val="B2CDE5"/>
              </a:solidFill>
            </a:endParaRPr>
          </a:p>
        </p:txBody>
      </p:sp>
    </p:spTree>
    <p:extLst>
      <p:ext uri="{BB962C8B-B14F-4D97-AF65-F5344CB8AC3E}">
        <p14:creationId xmlns:p14="http://schemas.microsoft.com/office/powerpoint/2010/main" val="258469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n paikkamerkki 9" descr="Kaksi lammasta">
            <a:extLst>
              <a:ext uri="{FF2B5EF4-FFF2-40B4-BE49-F238E27FC236}">
                <a16:creationId xmlns:a16="http://schemas.microsoft.com/office/drawing/2014/main" id="{6E544A37-2C33-4CE2-B2E4-0DF0D789F9E7}"/>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a:stretch/>
        </p:blipFill>
        <p:spPr>
          <a:xfrm>
            <a:off x="6172200" y="1322389"/>
            <a:ext cx="6019800" cy="3792990"/>
          </a:xfrm>
          <a:prstGeom prst="rect">
            <a:avLst/>
          </a:prstGeom>
        </p:spPr>
      </p:pic>
      <p:pic>
        <p:nvPicPr>
          <p:cNvPr id="9" name="Kuvan paikkamerkki 8" descr="Poro ja vasa">
            <a:extLst>
              <a:ext uri="{FF2B5EF4-FFF2-40B4-BE49-F238E27FC236}">
                <a16:creationId xmlns:a16="http://schemas.microsoft.com/office/drawing/2014/main" id="{19717E46-6306-4E2B-89E2-B85405983A7C}"/>
              </a:ext>
            </a:extLst>
          </p:cNvPr>
          <p:cNvPicPr>
            <a:picLocks noGrp="1" noChangeAspect="1"/>
          </p:cNvPicPr>
          <p:nvPr>
            <p:ph type="pic" sz="quarter" idx="17"/>
          </p:nvPr>
        </p:nvPicPr>
        <p:blipFill>
          <a:blip r:embed="rId4" cstate="screen">
            <a:extLst>
              <a:ext uri="{28A0092B-C50C-407E-A947-70E740481C1C}">
                <a14:useLocalDpi xmlns:a14="http://schemas.microsoft.com/office/drawing/2010/main"/>
              </a:ext>
            </a:extLst>
          </a:blip>
          <a:srcRect t="4068" b="4068"/>
          <a:stretch>
            <a:fillRect/>
          </a:stretch>
        </p:blipFill>
        <p:spPr>
          <a:xfrm>
            <a:off x="0" y="1322388"/>
            <a:ext cx="6172200" cy="3798887"/>
          </a:xfrm>
          <a:prstGeom prst="rect">
            <a:avLst/>
          </a:prstGeom>
        </p:spPr>
      </p:pic>
      <p:sp>
        <p:nvSpPr>
          <p:cNvPr id="4" name="Otsikko 3">
            <a:extLst>
              <a:ext uri="{FF2B5EF4-FFF2-40B4-BE49-F238E27FC236}">
                <a16:creationId xmlns:a16="http://schemas.microsoft.com/office/drawing/2014/main" id="{E2D7B499-A729-40D0-B686-ABE6FB8AA8AB}"/>
              </a:ext>
            </a:extLst>
          </p:cNvPr>
          <p:cNvSpPr>
            <a:spLocks noGrp="1"/>
          </p:cNvSpPr>
          <p:nvPr>
            <p:ph type="title"/>
          </p:nvPr>
        </p:nvSpPr>
        <p:spPr/>
        <p:txBody>
          <a:bodyPr/>
          <a:lstStyle/>
          <a:p>
            <a:r>
              <a:rPr lang="fi-FI" dirty="0"/>
              <a:t>Yleensä vahinkojen kohteena ovat:</a:t>
            </a:r>
          </a:p>
        </p:txBody>
      </p:sp>
      <p:sp>
        <p:nvSpPr>
          <p:cNvPr id="5" name="Sisällön paikkamerkki 4">
            <a:extLst>
              <a:ext uri="{FF2B5EF4-FFF2-40B4-BE49-F238E27FC236}">
                <a16:creationId xmlns:a16="http://schemas.microsoft.com/office/drawing/2014/main" id="{DBFEE094-D623-4557-A77B-3FDA908FFE2D}"/>
              </a:ext>
            </a:extLst>
          </p:cNvPr>
          <p:cNvSpPr>
            <a:spLocks noGrp="1"/>
          </p:cNvSpPr>
          <p:nvPr>
            <p:ph sz="half" idx="13"/>
          </p:nvPr>
        </p:nvSpPr>
        <p:spPr/>
        <p:txBody>
          <a:bodyPr>
            <a:normAutofit/>
          </a:bodyPr>
          <a:lstStyle/>
          <a:p>
            <a:r>
              <a:rPr lang="fi-FI" sz="2400" i="0" dirty="0"/>
              <a:t>Porot</a:t>
            </a:r>
          </a:p>
        </p:txBody>
      </p:sp>
      <p:sp>
        <p:nvSpPr>
          <p:cNvPr id="6" name="Sisällön paikkamerkki 5">
            <a:extLst>
              <a:ext uri="{FF2B5EF4-FFF2-40B4-BE49-F238E27FC236}">
                <a16:creationId xmlns:a16="http://schemas.microsoft.com/office/drawing/2014/main" id="{BFBE389B-C8FB-40A9-A7A6-1259F5BAC389}"/>
              </a:ext>
            </a:extLst>
          </p:cNvPr>
          <p:cNvSpPr>
            <a:spLocks noGrp="1"/>
          </p:cNvSpPr>
          <p:nvPr>
            <p:ph sz="half" idx="14"/>
          </p:nvPr>
        </p:nvSpPr>
        <p:spPr/>
        <p:txBody>
          <a:bodyPr>
            <a:normAutofit/>
          </a:bodyPr>
          <a:lstStyle/>
          <a:p>
            <a:r>
              <a:rPr lang="fi-FI" sz="2400" i="0" dirty="0"/>
              <a:t>Lampaat</a:t>
            </a:r>
          </a:p>
        </p:txBody>
      </p:sp>
      <p:sp>
        <p:nvSpPr>
          <p:cNvPr id="7" name="Sisällön paikkamerkki 6">
            <a:extLst>
              <a:ext uri="{FF2B5EF4-FFF2-40B4-BE49-F238E27FC236}">
                <a16:creationId xmlns:a16="http://schemas.microsoft.com/office/drawing/2014/main" id="{AE0EF403-A0F9-4513-BEDF-CCDCCB24F118}"/>
              </a:ext>
            </a:extLst>
          </p:cNvPr>
          <p:cNvSpPr>
            <a:spLocks noGrp="1"/>
          </p:cNvSpPr>
          <p:nvPr>
            <p:ph idx="15"/>
          </p:nvPr>
        </p:nvSpPr>
        <p:spPr/>
        <p:txBody>
          <a:bodyPr/>
          <a:lstStyle/>
          <a:p>
            <a:r>
              <a:rPr lang="fi-FI" dirty="0">
                <a:solidFill>
                  <a:schemeClr val="bg1"/>
                </a:solidFill>
                <a:latin typeface="Calibri" panose="020F0502020204030204" pitchFamily="34" charset="0"/>
                <a:cs typeface="Calibri" panose="020F0502020204030204" pitchFamily="34" charset="0"/>
              </a:rPr>
              <a:t>©  Mari Lyly / Suomen riistakeskus</a:t>
            </a:r>
            <a:endParaRPr lang="fi-FI" dirty="0">
              <a:solidFill>
                <a:schemeClr val="bg1"/>
              </a:solidFill>
            </a:endParaRPr>
          </a:p>
        </p:txBody>
      </p:sp>
      <p:sp>
        <p:nvSpPr>
          <p:cNvPr id="8" name="Sisällön paikkamerkki 7">
            <a:extLst>
              <a:ext uri="{FF2B5EF4-FFF2-40B4-BE49-F238E27FC236}">
                <a16:creationId xmlns:a16="http://schemas.microsoft.com/office/drawing/2014/main" id="{90BFC105-9C42-4E60-B5EF-1830C086EB43}"/>
              </a:ext>
            </a:extLst>
          </p:cNvPr>
          <p:cNvSpPr>
            <a:spLocks noGrp="1"/>
          </p:cNvSpPr>
          <p:nvPr>
            <p:ph idx="16"/>
          </p:nvPr>
        </p:nvSpPr>
        <p:spPr/>
        <p:txBody>
          <a:body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
        <p:nvSpPr>
          <p:cNvPr id="11" name="Footer Placeholder 5">
            <a:extLst>
              <a:ext uri="{FF2B5EF4-FFF2-40B4-BE49-F238E27FC236}">
                <a16:creationId xmlns:a16="http://schemas.microsoft.com/office/drawing/2014/main" id="{DCC97EE3-1C54-40D0-9DDA-9E1E0E864372}"/>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2" name="Slide Number Placeholder 6">
            <a:extLst>
              <a:ext uri="{FF2B5EF4-FFF2-40B4-BE49-F238E27FC236}">
                <a16:creationId xmlns:a16="http://schemas.microsoft.com/office/drawing/2014/main" id="{52536234-06B5-4C95-8582-A6C7F59C900C}"/>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dirty="0">
              <a:solidFill>
                <a:srgbClr val="B2CDE5"/>
              </a:solidFill>
            </a:endParaRPr>
          </a:p>
        </p:txBody>
      </p:sp>
    </p:spTree>
    <p:extLst>
      <p:ext uri="{BB962C8B-B14F-4D97-AF65-F5344CB8AC3E}">
        <p14:creationId xmlns:p14="http://schemas.microsoft.com/office/powerpoint/2010/main" val="23636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a:xfrm>
            <a:off x="0" y="365125"/>
            <a:ext cx="12192000" cy="1255128"/>
          </a:xfrm>
        </p:spPr>
        <p:txBody>
          <a:bodyPr>
            <a:normAutofit/>
          </a:bodyPr>
          <a:lstStyle/>
          <a:p>
            <a:r>
              <a:rPr lang="fi-FI" dirty="0"/>
              <a:t>Suurpetojen aiheuttamista vahingoista </a:t>
            </a:r>
            <a:br>
              <a:rPr lang="fi-FI" dirty="0"/>
            </a:br>
            <a:r>
              <a:rPr lang="fi-FI" dirty="0"/>
              <a:t>95 % sattuu poroille</a:t>
            </a:r>
          </a:p>
        </p:txBody>
      </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dirty="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4069044" y="4355381"/>
            <a:ext cx="3683668" cy="609601"/>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2400" i="0" dirty="0">
                <a:latin typeface="+mj-lt"/>
              </a:rPr>
              <a:t>Poroille sattuneet vahingot</a:t>
            </a:r>
          </a:p>
        </p:txBody>
      </p:sp>
      <p:sp>
        <p:nvSpPr>
          <p:cNvPr id="13" name="Suorakulmio 12">
            <a:extLst>
              <a:ext uri="{FF2B5EF4-FFF2-40B4-BE49-F238E27FC236}">
                <a16:creationId xmlns:a16="http://schemas.microsoft.com/office/drawing/2014/main" id="{AA4ECDCC-D43D-48E7-8B4E-76A44A32AB33}"/>
              </a:ext>
              <a:ext uri="{C183D7F6-B498-43B3-948B-1728B52AA6E4}">
                <adec:decorative xmlns:adec="http://schemas.microsoft.com/office/drawing/2017/decorative" val="1"/>
              </a:ext>
            </a:extLst>
          </p:cNvPr>
          <p:cNvSpPr/>
          <p:nvPr/>
        </p:nvSpPr>
        <p:spPr>
          <a:xfrm>
            <a:off x="1811482" y="2616817"/>
            <a:ext cx="8198792" cy="637309"/>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13">
            <a:extLst>
              <a:ext uri="{FF2B5EF4-FFF2-40B4-BE49-F238E27FC236}">
                <a16:creationId xmlns:a16="http://schemas.microsoft.com/office/drawing/2014/main" id="{29FD689E-58F1-4503-B547-B3FB734D0079}"/>
              </a:ext>
              <a:ext uri="{C183D7F6-B498-43B3-948B-1728B52AA6E4}">
                <adec:decorative xmlns:adec="http://schemas.microsoft.com/office/drawing/2017/decorative" val="1"/>
              </a:ext>
            </a:extLst>
          </p:cNvPr>
          <p:cNvSpPr/>
          <p:nvPr/>
        </p:nvSpPr>
        <p:spPr>
          <a:xfrm>
            <a:off x="10010274" y="2616817"/>
            <a:ext cx="389444" cy="637309"/>
          </a:xfrm>
          <a:prstGeom prst="rect">
            <a:avLst/>
          </a:prstGeom>
          <a:solidFill>
            <a:srgbClr val="B2C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ikea aaltosulje 1">
            <a:extLst>
              <a:ext uri="{FF2B5EF4-FFF2-40B4-BE49-F238E27FC236}">
                <a16:creationId xmlns:a16="http://schemas.microsoft.com/office/drawing/2014/main" id="{D04233ED-25E5-476E-87F3-C886A61678A0}"/>
              </a:ext>
              <a:ext uri="{C183D7F6-B498-43B3-948B-1728B52AA6E4}">
                <adec:decorative xmlns:adec="http://schemas.microsoft.com/office/drawing/2017/decorative" val="1"/>
              </a:ext>
            </a:extLst>
          </p:cNvPr>
          <p:cNvSpPr/>
          <p:nvPr/>
        </p:nvSpPr>
        <p:spPr>
          <a:xfrm rot="5400000">
            <a:off x="5628846" y="-271876"/>
            <a:ext cx="609600" cy="8153259"/>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5" name="Oikea aaltosulje 14">
            <a:extLst>
              <a:ext uri="{FF2B5EF4-FFF2-40B4-BE49-F238E27FC236}">
                <a16:creationId xmlns:a16="http://schemas.microsoft.com/office/drawing/2014/main" id="{93BB4B1D-B05C-4AFD-873E-85EA5A66BB45}"/>
              </a:ext>
              <a:ext uri="{C183D7F6-B498-43B3-948B-1728B52AA6E4}">
                <adec:decorative xmlns:adec="http://schemas.microsoft.com/office/drawing/2017/decorative" val="1"/>
              </a:ext>
            </a:extLst>
          </p:cNvPr>
          <p:cNvSpPr/>
          <p:nvPr/>
        </p:nvSpPr>
        <p:spPr>
          <a:xfrm rot="5400000">
            <a:off x="9900197" y="3621296"/>
            <a:ext cx="609600" cy="389446"/>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6" name="Tekstin paikkamerkki 4">
            <a:extLst>
              <a:ext uri="{FF2B5EF4-FFF2-40B4-BE49-F238E27FC236}">
                <a16:creationId xmlns:a16="http://schemas.microsoft.com/office/drawing/2014/main" id="{FF6962E5-9BB5-4F53-9DE9-352704E8332D}"/>
              </a:ext>
            </a:extLst>
          </p:cNvPr>
          <p:cNvSpPr txBox="1">
            <a:spLocks/>
          </p:cNvSpPr>
          <p:nvPr/>
        </p:nvSpPr>
        <p:spPr>
          <a:xfrm>
            <a:off x="8363162" y="4104658"/>
            <a:ext cx="3683668" cy="1255128"/>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2400" i="0" dirty="0">
                <a:latin typeface="+mj-lt"/>
              </a:rPr>
              <a:t>Muille kotieläimille sattuneet vahingot</a:t>
            </a:r>
          </a:p>
        </p:txBody>
      </p:sp>
    </p:spTree>
    <p:extLst>
      <p:ext uri="{BB962C8B-B14F-4D97-AF65-F5344CB8AC3E}">
        <p14:creationId xmlns:p14="http://schemas.microsoft.com/office/powerpoint/2010/main" val="317626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2E127-92D6-46A0-86DF-5173343A9B21}"/>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fi-FI" sz="2400" dirty="0">
                <a:solidFill>
                  <a:schemeClr val="bg1">
                    <a:lumMod val="85000"/>
                  </a:schemeClr>
                </a:solidFill>
              </a:rPr>
              <a:t>Ahma aiheuttaa noin puolet porovahingoista.</a:t>
            </a:r>
          </a:p>
        </p:txBody>
      </p:sp>
      <p:sp>
        <p:nvSpPr>
          <p:cNvPr id="18" name="Sisällön paikkamerkki 2">
            <a:extLst>
              <a:ext uri="{FF2B5EF4-FFF2-40B4-BE49-F238E27FC236}">
                <a16:creationId xmlns:a16="http://schemas.microsoft.com/office/drawing/2014/main" id="{1A99FD2C-87F7-C342-B3B7-27236D326ACE}"/>
              </a:ext>
            </a:extLst>
          </p:cNvPr>
          <p:cNvSpPr txBox="1">
            <a:spLocks/>
          </p:cNvSpPr>
          <p:nvPr/>
        </p:nvSpPr>
        <p:spPr>
          <a:xfrm>
            <a:off x="190500" y="1213574"/>
            <a:ext cx="2347546"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b="1" dirty="0">
                <a:latin typeface="Calibri" panose="020F0502020204030204" pitchFamily="34" charset="0"/>
                <a:cs typeface="Calibri" panose="020F0502020204030204" pitchFamily="34" charset="0"/>
              </a:rPr>
              <a:t>Ahma aiheuttaa noin puolet porovahingoista.</a:t>
            </a:r>
          </a:p>
        </p:txBody>
      </p:sp>
      <p:sp>
        <p:nvSpPr>
          <p:cNvPr id="13" name="Sisällön paikkamerkki 2">
            <a:extLst>
              <a:ext uri="{FF2B5EF4-FFF2-40B4-BE49-F238E27FC236}">
                <a16:creationId xmlns:a16="http://schemas.microsoft.com/office/drawing/2014/main" id="{375752FC-98B6-43E3-8795-BFB2D80225A4}"/>
              </a:ext>
            </a:extLst>
          </p:cNvPr>
          <p:cNvSpPr txBox="1">
            <a:spLocks/>
          </p:cNvSpPr>
          <p:nvPr/>
        </p:nvSpPr>
        <p:spPr>
          <a:xfrm>
            <a:off x="200407" y="2297843"/>
            <a:ext cx="2464004" cy="33982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dirty="0">
                <a:latin typeface="+mj-lt"/>
              </a:rPr>
              <a:t>Poronhoitoalueen eteläpuolella </a:t>
            </a:r>
            <a:r>
              <a:rPr lang="fi-FI" dirty="0"/>
              <a:t>ahma</a:t>
            </a:r>
            <a:r>
              <a:rPr lang="fi-FI" dirty="0">
                <a:latin typeface="+mj-lt"/>
              </a:rPr>
              <a:t> aiheuttaa harvoin vahinkoja.</a:t>
            </a:r>
          </a:p>
          <a:p>
            <a:pPr algn="l"/>
            <a:r>
              <a:rPr lang="fi-FI" dirty="0">
                <a:latin typeface="+mj-lt"/>
              </a:rPr>
              <a:t>Etelässä vahinkoja aiheuttavat eniten </a:t>
            </a:r>
            <a:r>
              <a:rPr lang="fi-FI" dirty="0"/>
              <a:t>sudet</a:t>
            </a:r>
            <a:r>
              <a:rPr lang="fi-FI" dirty="0">
                <a:latin typeface="+mj-lt"/>
              </a:rPr>
              <a:t> ja seuraavana </a:t>
            </a:r>
            <a:r>
              <a:rPr lang="fi-FI" dirty="0"/>
              <a:t>karhut.</a:t>
            </a:r>
          </a:p>
          <a:p>
            <a:pPr algn="l"/>
            <a:endParaRPr lang="fi-FI" dirty="0">
              <a:latin typeface="+mj-lt"/>
            </a:endParaRPr>
          </a:p>
        </p:txBody>
      </p:sp>
      <p:pic>
        <p:nvPicPr>
          <p:cNvPr id="4" name="Sisällön paikkamerkki 4" descr="Suomen kartta, johon on merkitty Pohjois-Suomen poronhoitoalue.">
            <a:extLst>
              <a:ext uri="{FF2B5EF4-FFF2-40B4-BE49-F238E27FC236}">
                <a16:creationId xmlns:a16="http://schemas.microsoft.com/office/drawing/2014/main" id="{C4272969-024C-554F-B63A-83CB292F80DD}"/>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4411" y="536767"/>
            <a:ext cx="2743200" cy="5784457"/>
          </a:xfrm>
          <a:prstGeom prst="rect">
            <a:avLst/>
          </a:prstGeom>
        </p:spPr>
      </p:pic>
      <p:sp>
        <p:nvSpPr>
          <p:cNvPr id="7" name="Footer Placeholder 5">
            <a:extLst>
              <a:ext uri="{FF2B5EF4-FFF2-40B4-BE49-F238E27FC236}">
                <a16:creationId xmlns:a16="http://schemas.microsoft.com/office/drawing/2014/main" id="{0ED02BFE-DAF5-D147-90CA-9832D5E82CCC}"/>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69E8B745-1908-6B44-B9B5-FB559C8C8A3B}"/>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dirty="0">
              <a:solidFill>
                <a:srgbClr val="B2CDE5"/>
              </a:solidFill>
            </a:endParaRPr>
          </a:p>
        </p:txBody>
      </p:sp>
      <p:pic>
        <p:nvPicPr>
          <p:cNvPr id="9" name="Kuva 6" descr="Ahma">
            <a:extLst>
              <a:ext uri="{FF2B5EF4-FFF2-40B4-BE49-F238E27FC236}">
                <a16:creationId xmlns:a16="http://schemas.microsoft.com/office/drawing/2014/main" id="{95369121-B3DC-334B-A7DE-0E845467442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5" r="-1"/>
          <a:stretch/>
        </p:blipFill>
        <p:spPr>
          <a:xfrm>
            <a:off x="6072061" y="1415673"/>
            <a:ext cx="6119939" cy="4026644"/>
          </a:xfrm>
          <a:prstGeom prst="rect">
            <a:avLst/>
          </a:prstGeom>
        </p:spPr>
      </p:pic>
      <p:sp>
        <p:nvSpPr>
          <p:cNvPr id="10" name="Sisällön paikkamerkki 2">
            <a:extLst>
              <a:ext uri="{FF2B5EF4-FFF2-40B4-BE49-F238E27FC236}">
                <a16:creationId xmlns:a16="http://schemas.microsoft.com/office/drawing/2014/main" id="{B739FE0B-FA5A-4346-A46E-A4349B2F0FEA}"/>
              </a:ext>
            </a:extLst>
          </p:cNvPr>
          <p:cNvSpPr txBox="1">
            <a:spLocks/>
          </p:cNvSpPr>
          <p:nvPr/>
        </p:nvSpPr>
        <p:spPr>
          <a:xfrm>
            <a:off x="7760638" y="5008684"/>
            <a:ext cx="4431362"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fi-FI" sz="1000" i="1" dirty="0">
                <a:solidFill>
                  <a:schemeClr val="bg1"/>
                </a:solidFill>
                <a:latin typeface="Calibri" panose="020F0502020204030204" pitchFamily="34" charset="0"/>
                <a:cs typeface="Calibri" panose="020F0502020204030204" pitchFamily="34" charset="0"/>
              </a:rPr>
              <a:t>© </a:t>
            </a:r>
            <a:r>
              <a:rPr lang="fi-FI" sz="1000" i="1" dirty="0" err="1">
                <a:solidFill>
                  <a:schemeClr val="bg1"/>
                </a:solidFill>
                <a:latin typeface="Calibri" panose="020F0502020204030204" pitchFamily="34" charset="0"/>
                <a:cs typeface="Calibri" panose="020F0502020204030204" pitchFamily="34" charset="0"/>
              </a:rPr>
              <a:t>Pixabay</a:t>
            </a:r>
            <a:endParaRPr lang="fi-FI" sz="1000" i="1" dirty="0">
              <a:solidFill>
                <a:schemeClr val="bg1"/>
              </a:solidFill>
              <a:latin typeface="Calibri" panose="020F0502020204030204" pitchFamily="34" charset="0"/>
              <a:cs typeface="Calibri" panose="020F0502020204030204" pitchFamily="34" charset="0"/>
            </a:endParaRPr>
          </a:p>
        </p:txBody>
      </p:sp>
      <p:sp>
        <p:nvSpPr>
          <p:cNvPr id="11" name="Sisällön paikkamerkki 2">
            <a:extLst>
              <a:ext uri="{FF2B5EF4-FFF2-40B4-BE49-F238E27FC236}">
                <a16:creationId xmlns:a16="http://schemas.microsoft.com/office/drawing/2014/main" id="{C8542D12-4195-1945-9161-9B4344D251C5}"/>
              </a:ext>
              <a:ext uri="{C183D7F6-B498-43B3-948B-1728B52AA6E4}">
                <adec:decorative xmlns:adec="http://schemas.microsoft.com/office/drawing/2017/decorative" val="1"/>
              </a:ext>
            </a:extLst>
          </p:cNvPr>
          <p:cNvSpPr txBox="1">
            <a:spLocks/>
          </p:cNvSpPr>
          <p:nvPr/>
        </p:nvSpPr>
        <p:spPr>
          <a:xfrm>
            <a:off x="5041763" y="716269"/>
            <a:ext cx="1742628"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800" i="1" dirty="0">
                <a:latin typeface="+mj-lt"/>
                <a:cs typeface="Calibri" panose="020F0502020204030204" pitchFamily="34" charset="0"/>
              </a:rPr>
              <a:t>Poronhoitoalue</a:t>
            </a:r>
          </a:p>
        </p:txBody>
      </p:sp>
      <p:cxnSp>
        <p:nvCxnSpPr>
          <p:cNvPr id="17" name="Curved Connector 16">
            <a:extLst>
              <a:ext uri="{FF2B5EF4-FFF2-40B4-BE49-F238E27FC236}">
                <a16:creationId xmlns:a16="http://schemas.microsoft.com/office/drawing/2014/main" id="{34793C22-3BF0-A748-8A99-4E821AA8501B}"/>
              </a:ext>
              <a:ext uri="{C183D7F6-B498-43B3-948B-1728B52AA6E4}">
                <adec:decorative xmlns:adec="http://schemas.microsoft.com/office/drawing/2017/decorative" val="1"/>
              </a:ext>
            </a:extLst>
          </p:cNvPr>
          <p:cNvCxnSpPr>
            <a:stCxn id="11" idx="2"/>
          </p:cNvCxnSpPr>
          <p:nvPr/>
        </p:nvCxnSpPr>
        <p:spPr>
          <a:xfrm rot="5400000">
            <a:off x="4777384" y="665700"/>
            <a:ext cx="720000" cy="1551386"/>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Rectangle 18">
            <a:extLst>
              <a:ext uri="{FF2B5EF4-FFF2-40B4-BE49-F238E27FC236}">
                <a16:creationId xmlns:a16="http://schemas.microsoft.com/office/drawing/2014/main" id="{AE0479B9-EFF1-3C44-80F7-FA6EED0650CE}"/>
              </a:ext>
              <a:ext uri="{C183D7F6-B498-43B3-948B-1728B52AA6E4}">
                <adec:decorative xmlns:adec="http://schemas.microsoft.com/office/drawing/2017/decorative" val="1"/>
              </a:ext>
            </a:extLst>
          </p:cNvPr>
          <p:cNvSpPr/>
          <p:nvPr/>
        </p:nvSpPr>
        <p:spPr>
          <a:xfrm>
            <a:off x="0" y="1213573"/>
            <a:ext cx="104328" cy="3002485"/>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cxnSp>
        <p:nvCxnSpPr>
          <p:cNvPr id="23" name="Curved Connector 22">
            <a:extLst>
              <a:ext uri="{FF2B5EF4-FFF2-40B4-BE49-F238E27FC236}">
                <a16:creationId xmlns:a16="http://schemas.microsoft.com/office/drawing/2014/main" id="{315C94D8-F335-F242-B71F-1B3612B1EC8E}"/>
              </a:ext>
              <a:ext uri="{C183D7F6-B498-43B3-948B-1728B52AA6E4}">
                <adec:decorative xmlns:adec="http://schemas.microsoft.com/office/drawing/2017/decorative" val="1"/>
              </a:ext>
            </a:extLst>
          </p:cNvPr>
          <p:cNvCxnSpPr>
            <a:cxnSpLocks/>
          </p:cNvCxnSpPr>
          <p:nvPr/>
        </p:nvCxnSpPr>
        <p:spPr>
          <a:xfrm rot="16200000" flipH="1">
            <a:off x="2304411" y="4530544"/>
            <a:ext cx="720000" cy="1551386"/>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Slide Number Placeholder 6">
            <a:extLst>
              <a:ext uri="{FF2B5EF4-FFF2-40B4-BE49-F238E27FC236}">
                <a16:creationId xmlns:a16="http://schemas.microsoft.com/office/drawing/2014/main" id="{8167D7E5-8EDD-4786-B348-D48FC96CCD5F}"/>
              </a:ext>
              <a:ext uri="{C183D7F6-B498-43B3-948B-1728B52AA6E4}">
                <adec:decorative xmlns:adec="http://schemas.microsoft.com/office/drawing/2017/decorative" val="1"/>
              </a:ext>
            </a:extLst>
          </p:cNvPr>
          <p:cNvSpPr txBox="1">
            <a:spLocks/>
          </p:cNvSpPr>
          <p:nvPr/>
        </p:nvSpPr>
        <p:spPr>
          <a:xfrm>
            <a:off x="9309185" y="65087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B56944-1AE8-0B48-99F0-2FBD684E400F}" type="slidenum">
              <a:rPr lang="en-FI" sz="1000" smtClean="0">
                <a:solidFill>
                  <a:srgbClr val="B2CDE5"/>
                </a:solidFill>
              </a:rPr>
              <a:pPr/>
              <a:t>5</a:t>
            </a:fld>
            <a:endParaRPr lang="en-FI" sz="1000" dirty="0">
              <a:solidFill>
                <a:srgbClr val="B2CDE5"/>
              </a:solidFill>
            </a:endParaRPr>
          </a:p>
        </p:txBody>
      </p:sp>
    </p:spTree>
    <p:extLst>
      <p:ext uri="{BB962C8B-B14F-4D97-AF65-F5344CB8AC3E}">
        <p14:creationId xmlns:p14="http://schemas.microsoft.com/office/powerpoint/2010/main" val="358948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a:xfrm>
            <a:off x="0" y="349085"/>
            <a:ext cx="12192000" cy="789906"/>
          </a:xfrm>
        </p:spPr>
        <p:txBody>
          <a:bodyPr>
            <a:normAutofit/>
          </a:bodyPr>
          <a:lstStyle/>
          <a:p>
            <a:r>
              <a:rPr lang="fi-FI" dirty="0"/>
              <a:t>Karhut ja sudet aiheuttavat eniten lammasvahinkoja</a:t>
            </a:r>
          </a:p>
        </p:txBody>
      </p:sp>
      <p:pic>
        <p:nvPicPr>
          <p:cNvPr id="14" name="Kuva 13" descr="Lampaita laitumella">
            <a:extLst>
              <a:ext uri="{FF2B5EF4-FFF2-40B4-BE49-F238E27FC236}">
                <a16:creationId xmlns:a16="http://schemas.microsoft.com/office/drawing/2014/main" id="{96DCE067-D413-48C3-8ACE-65E740F49E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7" y="1533040"/>
            <a:ext cx="12191999" cy="4417091"/>
          </a:xfrm>
          <a:prstGeom prst="rect">
            <a:avLst/>
          </a:prstGeom>
        </p:spPr>
      </p:pic>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
        <p:nvSpPr>
          <p:cNvPr id="8" name="Footer Placeholder 5">
            <a:extLst>
              <a:ext uri="{FF2B5EF4-FFF2-40B4-BE49-F238E27FC236}">
                <a16:creationId xmlns:a16="http://schemas.microsoft.com/office/drawing/2014/main" id="{DA08480E-FAAA-4B6A-A2E8-9E4E7A7F7E2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dirty="0">
              <a:solidFill>
                <a:srgbClr val="B2CDE5"/>
              </a:solidFill>
            </a:endParaRPr>
          </a:p>
        </p:txBody>
      </p:sp>
    </p:spTree>
    <p:extLst>
      <p:ext uri="{BB962C8B-B14F-4D97-AF65-F5344CB8AC3E}">
        <p14:creationId xmlns:p14="http://schemas.microsoft.com/office/powerpoint/2010/main" val="3279234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Suurpedot voivat hyökätä myös koirien kimppuun</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en-US" sz="2400" dirty="0" err="1"/>
              <a:t>Tyypillisesti</a:t>
            </a:r>
            <a:r>
              <a:rPr lang="en-US" sz="2400" dirty="0"/>
              <a:t> </a:t>
            </a:r>
            <a:r>
              <a:rPr lang="en-US" sz="2400" dirty="0" err="1"/>
              <a:t>ikävimmät</a:t>
            </a:r>
            <a:r>
              <a:rPr lang="en-US" sz="2400" dirty="0"/>
              <a:t> </a:t>
            </a:r>
            <a:r>
              <a:rPr lang="en-US" sz="2400" dirty="0" err="1"/>
              <a:t>kohtaamiset</a:t>
            </a:r>
            <a:r>
              <a:rPr lang="en-US" sz="2400" dirty="0"/>
              <a:t> </a:t>
            </a:r>
            <a:r>
              <a:rPr lang="en-US" sz="2400" dirty="0" err="1"/>
              <a:t>ovat</a:t>
            </a:r>
            <a:r>
              <a:rPr lang="en-US" sz="2400" dirty="0"/>
              <a:t> </a:t>
            </a:r>
            <a:r>
              <a:rPr lang="en-US" sz="2400" dirty="0" err="1"/>
              <a:t>suden</a:t>
            </a:r>
            <a:r>
              <a:rPr lang="en-US" sz="2400" dirty="0"/>
              <a:t> ja </a:t>
            </a:r>
            <a:r>
              <a:rPr lang="en-US" sz="2400" dirty="0" err="1"/>
              <a:t>metsästyskoiran</a:t>
            </a:r>
            <a:r>
              <a:rPr lang="en-US" sz="2400" dirty="0"/>
              <a:t> </a:t>
            </a:r>
            <a:r>
              <a:rPr lang="en-US" sz="2400" dirty="0" err="1"/>
              <a:t>välillä</a:t>
            </a:r>
            <a:r>
              <a:rPr lang="en-US" sz="2400" dirty="0"/>
              <a:t>.</a:t>
            </a:r>
            <a:endParaRPr lang="fi-FI" sz="2400" dirty="0"/>
          </a:p>
        </p:txBody>
      </p:sp>
      <p:pic>
        <p:nvPicPr>
          <p:cNvPr id="14" name="Kuvan paikkamerkki 13" descr="Metsästäjä ja metsästyskoira">
            <a:extLst>
              <a:ext uri="{FF2B5EF4-FFF2-40B4-BE49-F238E27FC236}">
                <a16:creationId xmlns:a16="http://schemas.microsoft.com/office/drawing/2014/main" id="{06ABF2F9-FCF4-4417-8A31-57D287B6B414}"/>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1995571"/>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Mari Lyly / Suomen riistakeskus</a:t>
            </a:r>
            <a:endParaRPr lang="fi-FI" dirty="0">
              <a:solidFill>
                <a:schemeClr val="bg1"/>
              </a:solidFill>
            </a:endParaRPr>
          </a:p>
        </p:txBody>
      </p:sp>
    </p:spTree>
    <p:extLst>
      <p:ext uri="{BB962C8B-B14F-4D97-AF65-F5344CB8AC3E}">
        <p14:creationId xmlns:p14="http://schemas.microsoft.com/office/powerpoint/2010/main" val="309255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2D7B499-A729-40D0-B686-ABE6FB8AA8AB}"/>
              </a:ext>
            </a:extLst>
          </p:cNvPr>
          <p:cNvSpPr>
            <a:spLocks noGrp="1"/>
          </p:cNvSpPr>
          <p:nvPr>
            <p:ph type="title"/>
          </p:nvPr>
        </p:nvSpPr>
        <p:spPr>
          <a:xfrm>
            <a:off x="0" y="365125"/>
            <a:ext cx="12192000" cy="1271170"/>
          </a:xfrm>
        </p:spPr>
        <p:txBody>
          <a:bodyPr>
            <a:normAutofit/>
          </a:bodyPr>
          <a:lstStyle/>
          <a:p>
            <a:r>
              <a:rPr lang="fi-FI" dirty="0"/>
              <a:t>Karhut voivat särkeä mehiläispesiä </a:t>
            </a:r>
            <a:br>
              <a:rPr lang="fi-FI" dirty="0"/>
            </a:br>
            <a:r>
              <a:rPr lang="fi-FI" dirty="0"/>
              <a:t>ja rehu- tai kuivikepaaleja</a:t>
            </a:r>
          </a:p>
        </p:txBody>
      </p:sp>
      <p:pic>
        <p:nvPicPr>
          <p:cNvPr id="17" name="Kuvan paikkamerkki 16" descr="Heinäpaalissa näkyy viisi karhun kynnen jälkeä.">
            <a:extLst>
              <a:ext uri="{FF2B5EF4-FFF2-40B4-BE49-F238E27FC236}">
                <a16:creationId xmlns:a16="http://schemas.microsoft.com/office/drawing/2014/main" id="{C4C195E5-4D4E-446F-92A1-1905795572D8}"/>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a:stretch/>
        </p:blipFill>
        <p:spPr>
          <a:xfrm rot="5400000">
            <a:off x="1185863" y="649864"/>
            <a:ext cx="3798887" cy="6172200"/>
          </a:xfrm>
          <a:prstGeom prst="rect">
            <a:avLst/>
          </a:prstGeom>
        </p:spPr>
      </p:pic>
      <p:sp>
        <p:nvSpPr>
          <p:cNvPr id="7" name="Sisällön paikkamerkki 6">
            <a:extLst>
              <a:ext uri="{FF2B5EF4-FFF2-40B4-BE49-F238E27FC236}">
                <a16:creationId xmlns:a16="http://schemas.microsoft.com/office/drawing/2014/main" id="{AE0EF403-A0F9-4513-BEDF-CCDCCB24F118}"/>
              </a:ext>
            </a:extLst>
          </p:cNvPr>
          <p:cNvSpPr>
            <a:spLocks noGrp="1"/>
          </p:cNvSpPr>
          <p:nvPr>
            <p:ph idx="15"/>
          </p:nvPr>
        </p:nvSpPr>
        <p:spPr>
          <a:xfrm>
            <a:off x="968744" y="5275929"/>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Visuri / Luonnonvarakeskus</a:t>
            </a:r>
            <a:endParaRPr lang="fi-FI" dirty="0">
              <a:solidFill>
                <a:schemeClr val="bg1"/>
              </a:solidFill>
            </a:endParaRPr>
          </a:p>
        </p:txBody>
      </p:sp>
      <p:pic>
        <p:nvPicPr>
          <p:cNvPr id="20" name="Sisällön paikkamerkki 4" descr="Karhun rikkoma mehiläistarha">
            <a:extLst>
              <a:ext uri="{FF2B5EF4-FFF2-40B4-BE49-F238E27FC236}">
                <a16:creationId xmlns:a16="http://schemas.microsoft.com/office/drawing/2014/main" id="{9CC37785-ECAB-4EFF-B615-06681DD98D09}"/>
              </a:ext>
            </a:extLst>
          </p:cNvPr>
          <p:cNvPicPr>
            <a:picLocks noGrp="1" noChangeAspect="1"/>
          </p:cNvPicPr>
          <p:nvPr>
            <p:ph type="pic" sz="quarter" idx="18"/>
          </p:nvPr>
        </p:nvPicPr>
        <p:blipFill rotWithShape="1">
          <a:blip r:embed="rId4" cstate="screen">
            <a:extLst>
              <a:ext uri="{28A0092B-C50C-407E-A947-70E740481C1C}">
                <a14:useLocalDpi xmlns:a14="http://schemas.microsoft.com/office/drawing/2010/main"/>
              </a:ext>
            </a:extLst>
          </a:blip>
          <a:srcRect/>
          <a:stretch/>
        </p:blipFill>
        <p:spPr>
          <a:xfrm>
            <a:off x="6172200" y="1830874"/>
            <a:ext cx="6019800" cy="3798887"/>
          </a:xfrm>
        </p:spPr>
      </p:pic>
      <p:sp>
        <p:nvSpPr>
          <p:cNvPr id="8" name="Sisällön paikkamerkki 7">
            <a:extLst>
              <a:ext uri="{FF2B5EF4-FFF2-40B4-BE49-F238E27FC236}">
                <a16:creationId xmlns:a16="http://schemas.microsoft.com/office/drawing/2014/main" id="{90BFC105-9C42-4E60-B5EF-1830C086EB43}"/>
              </a:ext>
            </a:extLst>
          </p:cNvPr>
          <p:cNvSpPr>
            <a:spLocks noGrp="1"/>
          </p:cNvSpPr>
          <p:nvPr>
            <p:ph idx="16"/>
          </p:nvPr>
        </p:nvSpPr>
        <p:spPr>
          <a:xfrm>
            <a:off x="6988544" y="5280919"/>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Visuri / Luonnonvarakeskus</a:t>
            </a:r>
            <a:endParaRPr lang="fi-FI" dirty="0">
              <a:solidFill>
                <a:schemeClr val="bg1"/>
              </a:solidFill>
            </a:endParaRPr>
          </a:p>
        </p:txBody>
      </p:sp>
      <p:sp>
        <p:nvSpPr>
          <p:cNvPr id="11" name="Footer Placeholder 5">
            <a:extLst>
              <a:ext uri="{FF2B5EF4-FFF2-40B4-BE49-F238E27FC236}">
                <a16:creationId xmlns:a16="http://schemas.microsoft.com/office/drawing/2014/main" id="{DCC97EE3-1C54-40D0-9DDA-9E1E0E864372}"/>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2" name="Slide Number Placeholder 6">
            <a:extLst>
              <a:ext uri="{FF2B5EF4-FFF2-40B4-BE49-F238E27FC236}">
                <a16:creationId xmlns:a16="http://schemas.microsoft.com/office/drawing/2014/main" id="{52536234-06B5-4C95-8582-A6C7F59C900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dirty="0">
              <a:solidFill>
                <a:srgbClr val="B2CDE5"/>
              </a:solidFill>
            </a:endParaRPr>
          </a:p>
        </p:txBody>
      </p:sp>
    </p:spTree>
    <p:extLst>
      <p:ext uri="{BB962C8B-B14F-4D97-AF65-F5344CB8AC3E}">
        <p14:creationId xmlns:p14="http://schemas.microsoft.com/office/powerpoint/2010/main" val="1049404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DF0DC1FD-257D-4CCC-9FDB-5807E4BFBAA5}"/>
              </a:ext>
            </a:extLst>
          </p:cNvPr>
          <p:cNvSpPr>
            <a:spLocks noGrp="1"/>
          </p:cNvSpPr>
          <p:nvPr>
            <p:ph type="title"/>
          </p:nvPr>
        </p:nvSpPr>
        <p:spPr>
          <a:xfrm>
            <a:off x="0" y="365126"/>
            <a:ext cx="12192000" cy="723446"/>
          </a:xfrm>
        </p:spPr>
        <p:txBody>
          <a:bodyPr/>
          <a:lstStyle/>
          <a:p>
            <a:r>
              <a:rPr lang="fi-FI" dirty="0"/>
              <a:t>Joskus pedon suuhun joutuu muita eläimiä</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Naudoista suurpedot hyökkäävät useimmiten vasikoiden tai nuorkarjan kimppuun.</a:t>
            </a:r>
          </a:p>
          <a:p>
            <a:r>
              <a:rPr lang="fi-FI" sz="2400" dirty="0"/>
              <a:t>Nauta suurempana eläimenä pystyy puolustamaan itseään pedoilta.</a:t>
            </a:r>
          </a:p>
        </p:txBody>
      </p:sp>
      <p:pic>
        <p:nvPicPr>
          <p:cNvPr id="11" name="Kuvan paikkamerkki 10" descr="Vasikka">
            <a:extLst>
              <a:ext uri="{FF2B5EF4-FFF2-40B4-BE49-F238E27FC236}">
                <a16:creationId xmlns:a16="http://schemas.microsoft.com/office/drawing/2014/main" id="{729B9189-FEB3-4C0F-997A-735D24055F50}"/>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66517" cy="38163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1336425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2.xml><?xml version="1.0" encoding="utf-8"?>
<ds:datastoreItem xmlns:ds="http://schemas.openxmlformats.org/officeDocument/2006/customXml" ds:itemID="{9794D5EC-6560-47A0-9CF6-7FCC6F9FC422}">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ebb82943-49da-4504-a2f3-a33fb2eb95f1"/>
    <ds:schemaRef ds:uri="http://www.w3.org/XML/1998/namespace"/>
  </ds:schemaRefs>
</ds:datastoreItem>
</file>

<file path=customXml/itemProps3.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934</TotalTime>
  <Words>973</Words>
  <Application>Microsoft Office PowerPoint</Application>
  <PresentationFormat>Laajakuva</PresentationFormat>
  <Paragraphs>124</Paragraphs>
  <Slides>14</Slides>
  <Notes>13</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14</vt:i4>
      </vt:variant>
    </vt:vector>
  </HeadingPairs>
  <TitlesOfParts>
    <vt:vector size="19" baseType="lpstr">
      <vt:lpstr>Arial</vt:lpstr>
      <vt:lpstr>Calibri</vt:lpstr>
      <vt:lpstr>Calibri Light</vt:lpstr>
      <vt:lpstr>Rockwell</vt:lpstr>
      <vt:lpstr>Office Theme</vt:lpstr>
      <vt:lpstr>Suurpeto-vahingot ja niiden  ennalta-ehkäisy</vt:lpstr>
      <vt:lpstr>Suurpedot saalistavat välillä kotieläimiä</vt:lpstr>
      <vt:lpstr>Yleensä vahinkojen kohteena ovat:</vt:lpstr>
      <vt:lpstr>Suurpetojen aiheuttamista vahingoista  95 % sattuu poroille</vt:lpstr>
      <vt:lpstr>Ahma aiheuttaa noin puolet porovahingoista.</vt:lpstr>
      <vt:lpstr>Karhut ja sudet aiheuttavat eniten lammasvahinkoja</vt:lpstr>
      <vt:lpstr>Suurpedot voivat hyökätä myös koirien kimppuun</vt:lpstr>
      <vt:lpstr>Karhut voivat särkeä mehiläispesiä  ja rehu- tai kuivikepaaleja</vt:lpstr>
      <vt:lpstr>Joskus pedon suuhun joutuu muita eläimiä</vt:lpstr>
      <vt:lpstr>Omistaja voi hakea korvausta</vt:lpstr>
      <vt:lpstr>Kuinka vahinkoja  voi estää?</vt:lpstr>
      <vt:lpstr>Laiduntavia eläimiä voi suojata useilla keinoilla (1/2)</vt:lpstr>
      <vt:lpstr>Laiduntavia eläimiä voi suojata useilla keinoilla (2/2)</vt:lpstr>
      <vt:lpstr>Metsästyskoiran suojaaminen on haastavaa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Suurpedot aiheuttavat vahinkoja</dc:title>
  <dc:creator>Jukka Fordell</dc:creator>
  <cp:lastModifiedBy>Ala-Kurikka Iina (LUKE)</cp:lastModifiedBy>
  <cp:revision>41</cp:revision>
  <dcterms:created xsi:type="dcterms:W3CDTF">2021-04-28T07:26:09Z</dcterms:created>
  <dcterms:modified xsi:type="dcterms:W3CDTF">2024-07-11T08:33:26Z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