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58" r:id="rId6"/>
    <p:sldId id="323" r:id="rId7"/>
    <p:sldId id="297" r:id="rId8"/>
    <p:sldId id="318" r:id="rId9"/>
    <p:sldId id="319" r:id="rId10"/>
    <p:sldId id="322" r:id="rId11"/>
    <p:sldId id="320" r:id="rId12"/>
    <p:sldId id="321" r:id="rId1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2714" autoAdjust="0"/>
  </p:normalViewPr>
  <p:slideViewPr>
    <p:cSldViewPr snapToGrid="0" snapToObjects="1">
      <p:cViewPr varScale="1">
        <p:scale>
          <a:sx n="74" d="100"/>
          <a:sy n="74" d="100"/>
        </p:scale>
        <p:origin x="54" y="6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Oppilaan materiaalista löydät Suden rooli luonnossa –julisteen, jota luokassa voidaan tutkia.</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Esimerkkikertomus: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Mehiläinen imee kärsällään kasvin kukan mettä. Siirtyessään kukasta toiseen mehiläinen kuljettaa mukanaan kasvien siitepölyä, ja se on olennaista kasvin lisääntymiselle. Mehiläinen tekee hunajaa. Hunajassa on paljon sokeria, ja karhu syö sitä saadakseen energiaa.</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93292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Petoeläimet ovat tärkeitä lajeja siksi, että ne muuttavat saalislajien käyttäytymistä ja määrää. Luonnon monimuotoisuus säilyy, kun eri lajien kannat pysyvät keskenään tasapainossa.</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ovat ravintoketjussa huippupetoja, eli muut eläimet eivät saalista niitä ravinnoksi. Suurpedot saalistavat kasvinsyöjien lisäksi itseään pienempiä petoja, esimerkiksi kettuja. Tällöin vuorostaan pienpetojen saalislajit runsastuvat. Suurpedot vähentävät saalistuksellaan myös suurten kasvinsyöjien (esimerkiksi hirvien) määrää, jolloin useammat eri kasvilajit menestyvät.</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07883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Suurpedot vähentävät suurten kasvinsyöjien, esimerkiksi hirvien, määrää, jolloin hirvien syömät kasvilajit menestyvät.</a:t>
            </a:r>
          </a:p>
          <a:p>
            <a:endParaRPr lang="fi-FI" dirty="0"/>
          </a:p>
          <a:p>
            <a:r>
              <a:rPr lang="fi-FI" b="1" dirty="0"/>
              <a:t>Esimerkkikertomus: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Hirvi syö nuorten talousmetsien puun taimia, etenkin mäntyjä. Metsänomistajalle tästä koituu taloudellisia kustannuksia. Susilauma vähentää saalistamalla hirvien määrää ja voi lisäksi läsnäolollaan vaikuttaa hirviin niin, että hirvet eivät jää yhteen paikkaan pitkiksi ajoiksi herkuttelemaan.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Saaliseläinten määrän säätely voi vaikuttaa myös ihmisten elämään ja turvallisuuteen. Esimerkiksi hirvet ja valkohäntäpeurat aiheuttavat vuosittain paljon liikenneonnettomuuksia. Jos pedot vähentävät hirvieläinten määrää, se voi vähentää liikenneonnettomuuksien määrää. On kuitenkin hyvä muistaa, että pääosin metsästys säätelee hirvieläinten määrää Suomessa.</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42155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eläimiä on tietyllä alueella paljon ja ne elävät hyvin tiheästi, monet loiset ja taudit tarttuvat ja leviävät nopeasti. Pedot harventavat saalistuksellaan tiheiksi kasvaneita saaliseläinten kantoja, jolloin taudit ja loiset eivät leviä niin tehokkaasti. Vaikutusta tehostaa usein se, että sairaat, loisten heikentämät ja huonokuntoiset eläimet jäävät helpommin saaliiksi kuin terveet.</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69738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saalistavat suurikokoisia lajeja, jos niitä on tarjolla. Pedot eivät kuitenkaan aina jaksa tai pysty syömään saaliseläintä kerralla kokonaan. Ylijäänyttä saaliseläintä kutsutaan </a:t>
            </a:r>
            <a:r>
              <a:rPr lang="fi-FI" sz="1200" b="1" kern="1200" dirty="0">
                <a:solidFill>
                  <a:schemeClr val="tx1"/>
                </a:solidFill>
                <a:effectLst/>
                <a:latin typeface="+mn-lt"/>
                <a:ea typeface="+mn-ea"/>
                <a:cs typeface="+mn-cs"/>
              </a:rPr>
              <a:t>haaskaksi</a:t>
            </a:r>
            <a:r>
              <a:rPr lang="fi-FI" sz="1200" kern="1200" dirty="0">
                <a:solidFill>
                  <a:schemeClr val="tx1"/>
                </a:solidFill>
                <a:effectLst/>
                <a:latin typeface="+mn-lt"/>
                <a:ea typeface="+mn-ea"/>
                <a:cs typeface="+mn-cs"/>
              </a:rPr>
              <a:t>. Haaskoja hyödyntävät pienemmät nisäkkäät (esimerkiksi kettu, supikoira, myyrät ja orava) ja monet lintulajit.</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Lopulta hyönteiset ja niiden toukat asettuvat elämään raatoon ja käyttävät sen loppuun. Syömättömät osat haaskasta maatuvat, jolloin ravinteet vapautuvat maaperään kasvien saataville. Tutkimukset ovat osoittaneet, että suurpetojen haaskojen ja niistä syntyvän ravinteiden kierron takia monet ekosysteemit ovat tuottavampia kuin ilman suurpetoja. </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Ihmiset vaikuttavat ympäristöön monella tavalla. Suomessa on 5,5 miljoonaa ihmistä ja karkeasti noin 5000 suurpetoa. Kaupungit, autotiet ja pellot vievät tilaa luonnonvaraisilta ympäristöiltä. Ihmiset säätelevät suurpetojen ja monien muiden eläinten määrää metsästämällä tai ruokkimalla niitä. Jotta suurpedot voivat säädellä saaliseläinkantaansa, täytyy petoja olla suhteessa saaliseläimiin niin paljon, että ne voivat toimia tässä roolissa. Suomessa suurpedot säätelevät saaliseläinkantaa lähinnä paikallisesti. </a:t>
            </a:r>
          </a:p>
          <a:p>
            <a:r>
              <a:rPr lang="fi-FI" sz="1200" kern="1200" dirty="0">
                <a:solidFill>
                  <a:schemeClr val="tx1"/>
                </a:solidFill>
                <a:effectLst/>
                <a:latin typeface="+mn-lt"/>
                <a:ea typeface="+mn-ea"/>
                <a:cs typeface="+mn-cs"/>
              </a:rPr>
              <a:t>Verrattuna siihen, miten valtavasti ihminen vaikuttaa ympäristöön, jäävät suurpetojen vaikutukset monin paikoin hyvin pieniksi.</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0292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Suurpedoilla on luonnossa tehtävänsä</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FD585C12-AA53-43A8-8414-3A913906FA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330923"/>
            <a:ext cx="694698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Tiedätkö, mitä tarkoittaa ekosysteemi?</a:t>
            </a:r>
            <a:endParaRPr kumimoji="0" lang="en-FI"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Ekosysteemi</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20000"/>
          </a:bodyPr>
          <a:lstStyle/>
          <a:p>
            <a:r>
              <a:rPr lang="fi-FI" sz="2400" dirty="0"/>
              <a:t>Ekosysteemi tarkoittaa saman alueen elollisesta ja elottomasta ympäristöstä muodostuvaa kokonaisuutta.</a:t>
            </a:r>
          </a:p>
          <a:p>
            <a:r>
              <a:rPr lang="fi-FI" sz="2400" dirty="0"/>
              <a:t>Ekosysteemi voi olla esimerkiksi lampi, pelto tai havumetsä, ja siellä elävät kasvit ja eläimet, kuten hyönteiset, nisäkkäät ja matelijat.</a:t>
            </a:r>
          </a:p>
          <a:p>
            <a:r>
              <a:rPr lang="fi-FI" sz="2400" dirty="0"/>
              <a:t>Ekosysteemin osat ja siinä elävät lajit vaikuttavat toisiinsa.</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6" name="Kuvan paikkamerkki 15" descr="Piirretty maisema, jossa on hirviä, karhuja, susia, kettu, haaskoja, korppi ja ihminen.">
            <a:extLst>
              <a:ext uri="{FF2B5EF4-FFF2-40B4-BE49-F238E27FC236}">
                <a16:creationId xmlns:a16="http://schemas.microsoft.com/office/drawing/2014/main" id="{4A446B7B-2BAB-48AF-9939-2173D3EF122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Tree>
    <p:extLst>
      <p:ext uri="{BB962C8B-B14F-4D97-AF65-F5344CB8AC3E}">
        <p14:creationId xmlns:p14="http://schemas.microsoft.com/office/powerpoint/2010/main" val="165030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158874"/>
          </a:xfrm>
        </p:spPr>
        <p:txBody>
          <a:bodyPr>
            <a:noAutofit/>
          </a:bodyPr>
          <a:lstStyle/>
          <a:p>
            <a:r>
              <a:rPr lang="fi-FI" dirty="0"/>
              <a:t>Suurpedoilla on ekosysteemissä tärkeä rooli </a:t>
            </a:r>
            <a:br>
              <a:rPr lang="fi-FI" dirty="0"/>
            </a:br>
            <a:r>
              <a:rPr lang="fi-FI" dirty="0"/>
              <a:t>toisten lajien saalistajana</a:t>
            </a:r>
          </a:p>
        </p:txBody>
      </p:sp>
      <p:pic>
        <p:nvPicPr>
          <p:cNvPr id="11" name="Kuva 10" descr="Valokuva sudesta">
            <a:extLst>
              <a:ext uri="{FF2B5EF4-FFF2-40B4-BE49-F238E27FC236}">
                <a16:creationId xmlns:a16="http://schemas.microsoft.com/office/drawing/2014/main" id="{97F030DB-3547-4EEF-8023-989FCB8FC7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83656"/>
            <a:ext cx="12192000" cy="426647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Unsplash</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ovat ravintoketjun huipulla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Koska pedot saalistavat muita lajeja, saaliseläinten määrä pienenee.</a:t>
            </a:r>
          </a:p>
        </p:txBody>
      </p:sp>
      <p:pic>
        <p:nvPicPr>
          <p:cNvPr id="4" name="Kuvan paikkamerkki 3" descr="Piirretty kuva, jossa susilauma saalistaa hirveä.">
            <a:extLst>
              <a:ext uri="{FF2B5EF4-FFF2-40B4-BE49-F238E27FC236}">
                <a16:creationId xmlns:a16="http://schemas.microsoft.com/office/drawing/2014/main" id="{F024BD30-AB64-4EA4-BCF6-9C298A04E59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58988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ovat ravintoketjun huipulla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Kun saaliseläimiä on vähemmän, se voi vaikuttaa esimerkiksi kasvillisuuteen.</a:t>
            </a:r>
          </a:p>
        </p:txBody>
      </p:sp>
      <p:pic>
        <p:nvPicPr>
          <p:cNvPr id="4" name="Kuvan paikkamerkki 3" descr="Piirretty kuva, jossa hirvet syövät puuntaimea.">
            <a:extLst>
              <a:ext uri="{FF2B5EF4-FFF2-40B4-BE49-F238E27FC236}">
                <a16:creationId xmlns:a16="http://schemas.microsoft.com/office/drawing/2014/main" id="{16C82C32-FD21-4CD8-8176-C703215E50C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12216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fi-FI" dirty="0"/>
              <a:t>Kun eläimiä ei ole tiheästi, </a:t>
            </a:r>
            <a:br>
              <a:rPr lang="fi-FI" dirty="0"/>
            </a:br>
            <a:r>
              <a:rPr lang="fi-FI" dirty="0"/>
              <a:t>taudit ja loiset leviävät huonommin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10000"/>
          </a:bodyPr>
          <a:lstStyle/>
          <a:p>
            <a:r>
              <a:rPr lang="fi-FI" sz="2400" dirty="0"/>
              <a:t>Jos eläimiä on paljon ja tiheästi, loiset ja taudit leviävät helposti. </a:t>
            </a:r>
          </a:p>
          <a:p>
            <a:r>
              <a:rPr lang="fi-FI" sz="2400" dirty="0"/>
              <a:t>Pedot harventavat saalistamalla tiheitä saaliseläinten kantoja, jolloin taudit ja loiset eivät tartu niin tehokkaasti.</a:t>
            </a:r>
          </a:p>
          <a:p>
            <a:r>
              <a:rPr lang="fi-FI" sz="2400" dirty="0"/>
              <a:t>Sairaat, loisten heikentämät ja huonokuntoiset eläimet jäävät helpommin saaliiksi kuin terveet.</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5747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Kuvan paikkamerkki 9" descr="Piirretty kuva, jossa ilves on kiivennyt puuhun.">
            <a:extLst>
              <a:ext uri="{FF2B5EF4-FFF2-40B4-BE49-F238E27FC236}">
                <a16:creationId xmlns:a16="http://schemas.microsoft.com/office/drawing/2014/main" id="{20797AFF-EF23-4E21-97F3-5C5545D8B5F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7329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Pedon jättämistä raadoista hyötyvät monet lajit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85000" lnSpcReduction="10000"/>
          </a:bodyPr>
          <a:lstStyle/>
          <a:p>
            <a:r>
              <a:rPr lang="fi-FI" sz="2400" dirty="0"/>
              <a:t>Pedot eivät aina jaksa tai pysty syömään isoa saaliseläintä kokonaan. </a:t>
            </a:r>
          </a:p>
          <a:p>
            <a:r>
              <a:rPr lang="fi-FI" sz="2400" dirty="0"/>
              <a:t>Ylijäänyttä saaliseläintä kutsutaan </a:t>
            </a:r>
            <a:r>
              <a:rPr lang="fi-FI" sz="2400" b="1" dirty="0"/>
              <a:t>haaskaksi</a:t>
            </a:r>
            <a:r>
              <a:rPr lang="fi-FI" sz="2400" dirty="0"/>
              <a:t>. </a:t>
            </a:r>
          </a:p>
          <a:p>
            <a:r>
              <a:rPr lang="fi-FI" sz="2400" dirty="0"/>
              <a:t>Haaskoja hyödyntävät pienemmät nisäkkäät ja monet lintulajit.</a:t>
            </a:r>
          </a:p>
          <a:p>
            <a:r>
              <a:rPr lang="fi-FI" sz="2400" dirty="0"/>
              <a:t>Lopulta hyönteiset ja niiden toukat asettuvat elämään raatoon ja käyttävät sen loppuun. </a:t>
            </a:r>
          </a:p>
          <a:p>
            <a:r>
              <a:rPr lang="fi-FI" sz="2400" dirty="0"/>
              <a:t>Syömättömät osat haaskasta maatuvat, jolloin ravinteet kasveille.</a:t>
            </a:r>
          </a:p>
        </p:txBody>
      </p:sp>
      <p:pic>
        <p:nvPicPr>
          <p:cNvPr id="4" name="Kuvan paikkamerkki 3" descr="Piirretty kuva, jossa ahma, kettu ja korppeja ovat haaskan äärellä.">
            <a:extLst>
              <a:ext uri="{FF2B5EF4-FFF2-40B4-BE49-F238E27FC236}">
                <a16:creationId xmlns:a16="http://schemas.microsoft.com/office/drawing/2014/main" id="{2999A843-F97D-4C54-8DB7-AF02BEEEC641}"/>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fi-FI" dirty="0"/>
              <a:t>Suomessa ihmiset vaikuttavat ympäristöön </a:t>
            </a:r>
            <a:br>
              <a:rPr lang="fi-FI" dirty="0"/>
            </a:br>
            <a:r>
              <a:rPr lang="fi-FI" dirty="0"/>
              <a:t>enemmän kuin suurpedot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341001"/>
            <a:ext cx="2601912" cy="4737282"/>
          </a:xfrm>
        </p:spPr>
        <p:txBody>
          <a:bodyPr>
            <a:normAutofit/>
          </a:bodyPr>
          <a:lstStyle/>
          <a:p>
            <a:r>
              <a:rPr lang="fi-FI" sz="2400" dirty="0"/>
              <a:t>Suomessa on noin 5,5 miljoonaa ihmistä ja karkeasti noin 5000 suurpetoa!</a:t>
            </a:r>
          </a:p>
          <a:p>
            <a:r>
              <a:rPr lang="fi-FI" sz="2400" dirty="0"/>
              <a:t>Verrattuna siihen, miten valtavasti ihminen vaikuttaa ympäristöön, jäävät suurpetojen vaikutukset monin paikoin pieniksi.</a:t>
            </a:r>
          </a:p>
        </p:txBody>
      </p:sp>
      <p:pic>
        <p:nvPicPr>
          <p:cNvPr id="4" name="Kuvan paikkamerkki 3" descr="Valokuva ihmisistä hiihtämässä.">
            <a:extLst>
              <a:ext uri="{FF2B5EF4-FFF2-40B4-BE49-F238E27FC236}">
                <a16:creationId xmlns:a16="http://schemas.microsoft.com/office/drawing/2014/main" id="{973CA88C-8C7C-45A4-9AFC-EAB680DBEA2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265713" y="1341001"/>
            <a:ext cx="8926285" cy="460985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Joona Kotilainen / Kuviasuomesta.fi</a:t>
            </a:r>
            <a:endParaRPr lang="fi-FI" dirty="0">
              <a:solidFill>
                <a:schemeClr val="bg1"/>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340276"/>
            <a:ext cx="101947" cy="414292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9660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ebb82943-49da-4504-a2f3-a33fb2eb95f1"/>
    <ds:schemaRef ds:uri="http://www.w3.org/XML/1998/namespac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894</TotalTime>
  <Words>747</Words>
  <Application>Microsoft Office PowerPoint</Application>
  <PresentationFormat>Laajakuva</PresentationFormat>
  <Paragraphs>68</Paragraphs>
  <Slides>9</Slides>
  <Notes>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Calibri</vt:lpstr>
      <vt:lpstr>Calibri Light</vt:lpstr>
      <vt:lpstr>Rockwell</vt:lpstr>
      <vt:lpstr>Office Theme</vt:lpstr>
      <vt:lpstr>Suurpedoilla on luonnossa tehtävänsä</vt:lpstr>
      <vt:lpstr>Tiedätkö, mitä tarkoittaa ekosysteemi?</vt:lpstr>
      <vt:lpstr>Ekosysteemi</vt:lpstr>
      <vt:lpstr>Suurpedoilla on ekosysteemissä tärkeä rooli  toisten lajien saalistajana</vt:lpstr>
      <vt:lpstr>Suurpedot ovat ravintoketjun huipulla (1/2)</vt:lpstr>
      <vt:lpstr>Suurpedot ovat ravintoketjun huipulla (2/2)</vt:lpstr>
      <vt:lpstr>Kun eläimiä ei ole tiheästi,  taudit ja loiset leviävät huonommin</vt:lpstr>
      <vt:lpstr>Pedon jättämistä raadoista hyötyvät monet lajit</vt:lpstr>
      <vt:lpstr>Suomessa ihmiset vaikuttavat ympäristöön  enemmän kuin suurpedot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Suurpedoilla on luonnossa tehtävänsä</dc:title>
  <dc:creator>Jukka Fordell</dc:creator>
  <cp:lastModifiedBy>Ala-Kurikka Iina (LUKE)</cp:lastModifiedBy>
  <cp:revision>38</cp:revision>
  <dcterms:created xsi:type="dcterms:W3CDTF">2021-04-28T07:26:09Z</dcterms:created>
  <dcterms:modified xsi:type="dcterms:W3CDTF">2024-07-11T08:20:27Z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