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4"/>
  </p:notesMasterIdLst>
  <p:sldIdLst>
    <p:sldId id="256" r:id="rId5"/>
    <p:sldId id="258" r:id="rId6"/>
    <p:sldId id="297" r:id="rId7"/>
    <p:sldId id="257" r:id="rId8"/>
    <p:sldId id="298" r:id="rId9"/>
    <p:sldId id="299" r:id="rId10"/>
    <p:sldId id="305" r:id="rId11"/>
    <p:sldId id="306" r:id="rId12"/>
    <p:sldId id="308" r:id="rId13"/>
    <p:sldId id="307" r:id="rId14"/>
    <p:sldId id="309" r:id="rId15"/>
    <p:sldId id="269" r:id="rId16"/>
    <p:sldId id="310" r:id="rId17"/>
    <p:sldId id="278" r:id="rId18"/>
    <p:sldId id="312" r:id="rId19"/>
    <p:sldId id="313" r:id="rId20"/>
    <p:sldId id="314" r:id="rId21"/>
    <p:sldId id="315" r:id="rId22"/>
    <p:sldId id="316" r:id="rId23"/>
  </p:sldIdLst>
  <p:sldSz cx="12192000" cy="6858000"/>
  <p:notesSz cx="6858000" cy="9144000"/>
  <p:defaultTex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46E58"/>
    <a:srgbClr val="37546D"/>
    <a:srgbClr val="B2CDE5"/>
    <a:srgbClr val="507A9F"/>
    <a:srgbClr val="EBBB8C"/>
    <a:srgbClr val="DFB285"/>
    <a:srgbClr val="AE6F1E"/>
    <a:srgbClr val="B78544"/>
    <a:srgbClr val="FFC070"/>
    <a:srgbClr val="3450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47" autoAdjust="0"/>
    <p:restoredTop sz="86385" autoAdjust="0"/>
  </p:normalViewPr>
  <p:slideViewPr>
    <p:cSldViewPr snapToGrid="0" snapToObjects="1">
      <p:cViewPr varScale="1">
        <p:scale>
          <a:sx n="98" d="100"/>
          <a:sy n="98" d="100"/>
        </p:scale>
        <p:origin x="276" y="9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F315F4-5451-5B48-A1CA-D3D7DD89358C}" type="datetimeFigureOut">
              <a:rPr lang="en-FI" smtClean="0"/>
              <a:t>07/11/2024</a:t>
            </a:fld>
            <a:endParaRPr lang="en-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0A6191-D554-CD40-8FB9-06F3B621137A}" type="slidenum">
              <a:rPr lang="en-FI" smtClean="0"/>
              <a:t>‹#›</a:t>
            </a:fld>
            <a:endParaRPr lang="en-FI"/>
          </a:p>
        </p:txBody>
      </p:sp>
    </p:spTree>
    <p:extLst>
      <p:ext uri="{BB962C8B-B14F-4D97-AF65-F5344CB8AC3E}">
        <p14:creationId xmlns:p14="http://schemas.microsoft.com/office/powerpoint/2010/main" val="2414896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v=PgYL43aGvAM"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www.youtube.com/watch?v=18JYfuAV3OI" TargetMode="External"/><Relationship Id="rId5" Type="http://schemas.openxmlformats.org/officeDocument/2006/relationships/hyperlink" Target="https://www.mtvuutiset.fi/artikkeli/video-rajavartiosto-kohtasi-pitkospuilla-karhuun-kumpi-se-vaistaa/5946222%20/" TargetMode="External"/><Relationship Id="rId4" Type="http://schemas.openxmlformats.org/officeDocument/2006/relationships/hyperlink" Target="https://www.youtube.com/watch?v=h_nBJX9_BKE"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Kannen valokuvat vasemmalta oikealle: Jaakko Alalantela, Suomen riistakeskus / Antti Härkälä, Luonnonvarakeskus / Jaakko Alalantela, Suomen riistakeskus / Mari Lyly, Suomen riistakeskus</a:t>
            </a:r>
          </a:p>
        </p:txBody>
      </p:sp>
      <p:sp>
        <p:nvSpPr>
          <p:cNvPr id="4" name="Dian numeron paikkamerkki 3"/>
          <p:cNvSpPr>
            <a:spLocks noGrp="1"/>
          </p:cNvSpPr>
          <p:nvPr>
            <p:ph type="sldNum" sz="quarter" idx="5"/>
          </p:nvPr>
        </p:nvSpPr>
        <p:spPr/>
        <p:txBody>
          <a:bodyPr/>
          <a:lstStyle/>
          <a:p>
            <a:fld id="{E30A6191-D554-CD40-8FB9-06F3B621137A}" type="slidenum">
              <a:rPr lang="en-FI" smtClean="0"/>
              <a:t>1</a:t>
            </a:fld>
            <a:endParaRPr lang="en-FI"/>
          </a:p>
        </p:txBody>
      </p:sp>
    </p:spTree>
    <p:extLst>
      <p:ext uri="{BB962C8B-B14F-4D97-AF65-F5344CB8AC3E}">
        <p14:creationId xmlns:p14="http://schemas.microsoft.com/office/powerpoint/2010/main" val="27325429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Tietolaatikko: Kenelle piha-alueella liikkuvasta suurpedosta ilmoitetaan? (Opettajan opas, kappale 2A</a:t>
            </a:r>
            <a:r>
              <a:rPr lang="fi-FI" b="0" dirty="0"/>
              <a:t>)</a:t>
            </a:r>
          </a:p>
          <a:p>
            <a:r>
              <a:rPr lang="fi-FI" b="0" dirty="0"/>
              <a:t>Lisää tietoa suurpetojen metsästyksestä opettajan oppaasta (alakoulun opas: kappale 2D) ja diapaketista ”Suurpetojen metsästys”.</a:t>
            </a:r>
          </a:p>
        </p:txBody>
      </p:sp>
      <p:sp>
        <p:nvSpPr>
          <p:cNvPr id="4" name="Dian numeron paikkamerkki 3"/>
          <p:cNvSpPr>
            <a:spLocks noGrp="1"/>
          </p:cNvSpPr>
          <p:nvPr>
            <p:ph type="sldNum" sz="quarter" idx="5"/>
          </p:nvPr>
        </p:nvSpPr>
        <p:spPr/>
        <p:txBody>
          <a:bodyPr/>
          <a:lstStyle/>
          <a:p>
            <a:fld id="{E30A6191-D554-CD40-8FB9-06F3B621137A}" type="slidenum">
              <a:rPr lang="en-FI" smtClean="0"/>
              <a:t>11</a:t>
            </a:fld>
            <a:endParaRPr lang="en-FI"/>
          </a:p>
        </p:txBody>
      </p:sp>
    </p:spTree>
    <p:extLst>
      <p:ext uri="{BB962C8B-B14F-4D97-AF65-F5344CB8AC3E}">
        <p14:creationId xmlns:p14="http://schemas.microsoft.com/office/powerpoint/2010/main" val="17887867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kern="1200" dirty="0">
                <a:solidFill>
                  <a:schemeClr val="tx1"/>
                </a:solidFill>
                <a:effectLst/>
                <a:latin typeface="+mn-lt"/>
                <a:ea typeface="+mn-ea"/>
                <a:cs typeface="+mn-cs"/>
              </a:rPr>
              <a:t>Suurpedon kohtaaminen on erittäin harvinaista jopa siellä, missä suurpetoja esiintyy runsaammin. </a:t>
            </a: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Ajatus pedon kohtaamisesta voi kuitenkin pelottaa. Ei ole mukavaa, jos kävelylenkillä, koulumatkalla tai marjastamassa joutuu pelkäämään. Onneksi on paljon asioita, joita voi tehdä suurpedon kohtaamisen välttämiseksi.</a:t>
            </a:r>
          </a:p>
        </p:txBody>
      </p:sp>
      <p:sp>
        <p:nvSpPr>
          <p:cNvPr id="4" name="Dian numeron paikkamerkki 3"/>
          <p:cNvSpPr>
            <a:spLocks noGrp="1"/>
          </p:cNvSpPr>
          <p:nvPr>
            <p:ph type="sldNum" sz="quarter" idx="5"/>
          </p:nvPr>
        </p:nvSpPr>
        <p:spPr/>
        <p:txBody>
          <a:bodyPr/>
          <a:lstStyle/>
          <a:p>
            <a:fld id="{E30A6191-D554-CD40-8FB9-06F3B621137A}" type="slidenum">
              <a:rPr lang="en-FI" smtClean="0"/>
              <a:t>12</a:t>
            </a:fld>
            <a:endParaRPr lang="en-FI"/>
          </a:p>
        </p:txBody>
      </p:sp>
    </p:spTree>
    <p:extLst>
      <p:ext uri="{BB962C8B-B14F-4D97-AF65-F5344CB8AC3E}">
        <p14:creationId xmlns:p14="http://schemas.microsoft.com/office/powerpoint/2010/main" val="38014819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kern="1200" dirty="0">
                <a:solidFill>
                  <a:schemeClr val="tx1"/>
                </a:solidFill>
                <a:effectLst/>
                <a:latin typeface="+mn-lt"/>
                <a:ea typeface="+mn-ea"/>
                <a:cs typeface="+mn-cs"/>
              </a:rPr>
              <a:t>Jos kuljet metsässä, voit pitää kävellessäsi ääntä esimerkiksi laulamalla tai soittamalla kaiuttimesta musiikkia tai radiota. Erityisesti tuulisella säällä tai sateella ääni ei kanna kauas, joten kannattaa pitää kovempaa meteliä. Kulkiessasi vastatuuleen edessä oleva eläin ei haista sinua, koska tuuli vie hajusi eri suuntaan. Silloin eläimen on tärkeää kuulla sinut. Jos kävelet pimeässä, voit kantaa mukanasi voimakasta valoa.</a:t>
            </a:r>
          </a:p>
        </p:txBody>
      </p:sp>
      <p:sp>
        <p:nvSpPr>
          <p:cNvPr id="4" name="Dian numeron paikkamerkki 3"/>
          <p:cNvSpPr>
            <a:spLocks noGrp="1"/>
          </p:cNvSpPr>
          <p:nvPr>
            <p:ph type="sldNum" sz="quarter" idx="5"/>
          </p:nvPr>
        </p:nvSpPr>
        <p:spPr/>
        <p:txBody>
          <a:bodyPr/>
          <a:lstStyle/>
          <a:p>
            <a:fld id="{E30A6191-D554-CD40-8FB9-06F3B621137A}" type="slidenum">
              <a:rPr lang="en-FI" smtClean="0"/>
              <a:t>14</a:t>
            </a:fld>
            <a:endParaRPr lang="en-FI"/>
          </a:p>
        </p:txBody>
      </p:sp>
    </p:spTree>
    <p:extLst>
      <p:ext uri="{BB962C8B-B14F-4D97-AF65-F5344CB8AC3E}">
        <p14:creationId xmlns:p14="http://schemas.microsoft.com/office/powerpoint/2010/main" val="21955503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kern="1200" dirty="0">
                <a:solidFill>
                  <a:schemeClr val="tx1"/>
                </a:solidFill>
                <a:effectLst/>
                <a:latin typeface="+mn-lt"/>
                <a:ea typeface="+mn-ea"/>
                <a:cs typeface="+mn-cs"/>
              </a:rPr>
              <a:t>Alueilla, joilla on runsaasti petoja, pihalta on hyvä siivota pois kaikki houkuttimet. Houkuttimia ovat esimerkiksi kaikenlaiset ruokajätteet.</a:t>
            </a:r>
          </a:p>
          <a:p>
            <a:endParaRPr lang="fi-FI" dirty="0"/>
          </a:p>
          <a:p>
            <a:r>
              <a:rPr lang="fi-FI" sz="1200" kern="1200" dirty="0">
                <a:solidFill>
                  <a:schemeClr val="tx1"/>
                </a:solidFill>
                <a:effectLst/>
                <a:latin typeface="+mn-lt"/>
                <a:ea typeface="+mn-ea"/>
                <a:cs typeface="+mn-cs"/>
              </a:rPr>
              <a:t>Jos löydät metsästä pedon tappaman eläimen, poistu siihen suuntaan, mistä tulitkin. Voi olla, että peto on lähistöllä sulattelemassa ateriaansa ja palaa pian saaliin luo. Suurpedoista karhu saattaisi puolustaa saalistaan ihmiseltä, mutta muut pedot eivät todennäköisesti näyttäytyisi tässä tilanteessa.</a:t>
            </a:r>
          </a:p>
        </p:txBody>
      </p:sp>
      <p:sp>
        <p:nvSpPr>
          <p:cNvPr id="4" name="Dian numeron paikkamerkki 3"/>
          <p:cNvSpPr>
            <a:spLocks noGrp="1"/>
          </p:cNvSpPr>
          <p:nvPr>
            <p:ph type="sldNum" sz="quarter" idx="5"/>
          </p:nvPr>
        </p:nvSpPr>
        <p:spPr/>
        <p:txBody>
          <a:bodyPr/>
          <a:lstStyle/>
          <a:p>
            <a:fld id="{E30A6191-D554-CD40-8FB9-06F3B621137A}" type="slidenum">
              <a:rPr lang="en-FI" smtClean="0"/>
              <a:t>15</a:t>
            </a:fld>
            <a:endParaRPr lang="en-FI"/>
          </a:p>
        </p:txBody>
      </p:sp>
    </p:spTree>
    <p:extLst>
      <p:ext uri="{BB962C8B-B14F-4D97-AF65-F5344CB8AC3E}">
        <p14:creationId xmlns:p14="http://schemas.microsoft.com/office/powerpoint/2010/main" val="38486150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b="1" dirty="0"/>
              <a:t>Tehtävä: Näytelmä, jossa ihminen kohtaa suurpedon</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kern="1200" dirty="0">
                <a:solidFill>
                  <a:schemeClr val="tx1"/>
                </a:solidFill>
                <a:effectLst/>
                <a:latin typeface="+mn-lt"/>
                <a:ea typeface="+mn-ea"/>
                <a:cs typeface="+mn-cs"/>
              </a:rPr>
              <a:t>Koululaiset jakautuvat ryhmiin, joissa on 3—4 oppilasta kussakin. Tehtävänä on suunnitella ja harjoitella lyhyt näytelmäkohtaus siitä, miten tulisi toimia, jos kohtaa suurpedon.</a:t>
            </a:r>
          </a:p>
        </p:txBody>
      </p:sp>
      <p:sp>
        <p:nvSpPr>
          <p:cNvPr id="4" name="Dian numeron paikkamerkki 3"/>
          <p:cNvSpPr>
            <a:spLocks noGrp="1"/>
          </p:cNvSpPr>
          <p:nvPr>
            <p:ph type="sldNum" sz="quarter" idx="5"/>
          </p:nvPr>
        </p:nvSpPr>
        <p:spPr/>
        <p:txBody>
          <a:bodyPr/>
          <a:lstStyle/>
          <a:p>
            <a:fld id="{E30A6191-D554-CD40-8FB9-06F3B621137A}" type="slidenum">
              <a:rPr lang="en-FI" smtClean="0"/>
              <a:t>16</a:t>
            </a:fld>
            <a:endParaRPr lang="en-FI"/>
          </a:p>
        </p:txBody>
      </p:sp>
    </p:spTree>
    <p:extLst>
      <p:ext uri="{BB962C8B-B14F-4D97-AF65-F5344CB8AC3E}">
        <p14:creationId xmlns:p14="http://schemas.microsoft.com/office/powerpoint/2010/main" val="17833150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kern="1200" dirty="0">
                <a:solidFill>
                  <a:schemeClr val="tx1"/>
                </a:solidFill>
                <a:effectLst/>
                <a:latin typeface="+mn-lt"/>
                <a:ea typeface="+mn-ea"/>
                <a:cs typeface="+mn-cs"/>
              </a:rPr>
              <a:t>Ilmaise olevasi paikalla esimerkiksi huutamalla tai lyömällä käsiäsi yhteen. Todennäköisesti susi ei ole huomannut sinua vielä, ja säikähtää, kun pidät ääntä.</a:t>
            </a: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Poistu paikalta rauhallisesti. Älä juokse, koska susi saattaa kiinnostua sinusta.</a:t>
            </a: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Jos susi lähtee seuraamaan sinua, jatka matkaasi rauhallisesti. Voit välillä huutaa tai karjaista ja tekeytyä mahdollisimman isoksi nostamalla kädet ilmaan.</a:t>
            </a: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Jos olet ulkona koiran kanssa, pyri pitämään koira kaukana sudesta. Kytke koira hihnaan, jos se on irti.</a:t>
            </a: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Joskus susi ei tunnista ihmistä ihmiseksi, jos ihminen on esimerkiksi auton sisällä.</a:t>
            </a: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Susi ei ole tappanut tai vakavasti vahingoittanut ihmistä Suomessa pitkään aikaan, mutta villieläinten kanssa kannattaa aina olla varovainen. Siinä harvinaisessa tilanteessa, että susi hyökkäisi, kannattaa tehdä mahdollisimman voimakasta ja äänekästä vastarintaa.</a:t>
            </a:r>
          </a:p>
        </p:txBody>
      </p:sp>
      <p:sp>
        <p:nvSpPr>
          <p:cNvPr id="4" name="Dian numeron paikkamerkki 3"/>
          <p:cNvSpPr>
            <a:spLocks noGrp="1"/>
          </p:cNvSpPr>
          <p:nvPr>
            <p:ph type="sldNum" sz="quarter" idx="5"/>
          </p:nvPr>
        </p:nvSpPr>
        <p:spPr/>
        <p:txBody>
          <a:bodyPr/>
          <a:lstStyle/>
          <a:p>
            <a:fld id="{E30A6191-D554-CD40-8FB9-06F3B621137A}" type="slidenum">
              <a:rPr lang="en-FI" smtClean="0"/>
              <a:t>17</a:t>
            </a:fld>
            <a:endParaRPr lang="en-FI"/>
          </a:p>
        </p:txBody>
      </p:sp>
    </p:spTree>
    <p:extLst>
      <p:ext uri="{BB962C8B-B14F-4D97-AF65-F5344CB8AC3E}">
        <p14:creationId xmlns:p14="http://schemas.microsoft.com/office/powerpoint/2010/main" val="39722013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kern="1200" dirty="0">
                <a:solidFill>
                  <a:schemeClr val="tx1"/>
                </a:solidFill>
                <a:effectLst/>
                <a:latin typeface="+mn-lt"/>
                <a:ea typeface="+mn-ea"/>
                <a:cs typeface="+mn-cs"/>
              </a:rPr>
              <a:t>Karhuemo, jolla on pieniä pentuja, voi puolustaa pentujaan. Jos näet karhun pennun, emo on yleensä jossain lähettyvillä. Poistu paikalta välittömästi mutta rauhallisesti siihen suuntaan, mistä tulitkin.</a:t>
            </a: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Älä pakene juoksemalla. Karhu on sinua paljon nopeampi.</a:t>
            </a:r>
          </a:p>
          <a:p>
            <a:r>
              <a:rPr lang="fi-FI" sz="1200" kern="1200" dirty="0">
                <a:solidFill>
                  <a:schemeClr val="tx1"/>
                </a:solidFill>
                <a:effectLst/>
                <a:latin typeface="+mn-lt"/>
                <a:ea typeface="+mn-ea"/>
                <a:cs typeface="+mn-cs"/>
              </a:rPr>
              <a:t>Älä kiipeä puuhun. Karhu on siinäkin sinua taitavampi.</a:t>
            </a: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Peräänny rauhallisesti samalla hiljaa puhuen. Älä huuda tai ääntele voimakkaasti tai tuijota karhua suoraan silmiin. Karhu voi kokea sen uhkaksi.</a:t>
            </a: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Karhu voi varoittaa sinua puhisemalla, nousemalla takajaloilleen tai karjumalla. Silloin karhu yrittää tehdä kaikkensa saadakseen sinut pois. Karhu yrittää välttää tappelua viimeiseen saakka, ja se saattaa jopa tehdä valehyökkäyksiä säikäyttääkseen sinut kauemmas.</a:t>
            </a: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Useimmiten karhun ja ihmisen ikävät kohtaamiset tapahtuvat metsästystilanteessa, koska haavoittunut karhu on vaarallinen. Jos karhu käy kimppuun, kannattaa heittäytyä mahalleen maahan ja suojata käsillä päätä ja niskaa. Karhu hyökkää ihmisen kimppuun vain tuntiessaan olonsa uhatuksi, ei saalistaakseen ruokaa. Tekeydy kuolleeksi ja liikkumattomaksi, niin karhu menettää kiinnostuksensa sinuun.</a:t>
            </a:r>
          </a:p>
        </p:txBody>
      </p:sp>
      <p:sp>
        <p:nvSpPr>
          <p:cNvPr id="4" name="Dian numeron paikkamerkki 3"/>
          <p:cNvSpPr>
            <a:spLocks noGrp="1"/>
          </p:cNvSpPr>
          <p:nvPr>
            <p:ph type="sldNum" sz="quarter" idx="5"/>
          </p:nvPr>
        </p:nvSpPr>
        <p:spPr/>
        <p:txBody>
          <a:bodyPr/>
          <a:lstStyle/>
          <a:p>
            <a:fld id="{E30A6191-D554-CD40-8FB9-06F3B621137A}" type="slidenum">
              <a:rPr lang="en-FI" smtClean="0"/>
              <a:t>18</a:t>
            </a:fld>
            <a:endParaRPr lang="en-FI"/>
          </a:p>
        </p:txBody>
      </p:sp>
    </p:spTree>
    <p:extLst>
      <p:ext uri="{BB962C8B-B14F-4D97-AF65-F5344CB8AC3E}">
        <p14:creationId xmlns:p14="http://schemas.microsoft.com/office/powerpoint/2010/main" val="7667438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kern="1200" dirty="0">
                <a:solidFill>
                  <a:schemeClr val="tx1"/>
                </a:solidFill>
                <a:effectLst/>
                <a:latin typeface="+mn-lt"/>
                <a:ea typeface="+mn-ea"/>
                <a:cs typeface="+mn-cs"/>
              </a:rPr>
              <a:t>Ahman tai ilveksen kohtaaminen on erittäin harvinaista. Jos kohtaat ahman tai ilveksen, poistu paikalta rauhallisesti. Anna eläimen väistää sinua turvallisesti. Älä lähesty villieläintä esimerkiksi yrittäessäsi ottaa siitä valokuvaa, koska eläin voi tuntea olonsa uhatuksi.</a:t>
            </a:r>
          </a:p>
        </p:txBody>
      </p:sp>
      <p:sp>
        <p:nvSpPr>
          <p:cNvPr id="4" name="Dian numeron paikkamerkki 3"/>
          <p:cNvSpPr>
            <a:spLocks noGrp="1"/>
          </p:cNvSpPr>
          <p:nvPr>
            <p:ph type="sldNum" sz="quarter" idx="5"/>
          </p:nvPr>
        </p:nvSpPr>
        <p:spPr/>
        <p:txBody>
          <a:bodyPr/>
          <a:lstStyle/>
          <a:p>
            <a:fld id="{E30A6191-D554-CD40-8FB9-06F3B621137A}" type="slidenum">
              <a:rPr lang="en-FI" smtClean="0"/>
              <a:t>19</a:t>
            </a:fld>
            <a:endParaRPr lang="en-FI"/>
          </a:p>
        </p:txBody>
      </p:sp>
    </p:spTree>
    <p:extLst>
      <p:ext uri="{BB962C8B-B14F-4D97-AF65-F5344CB8AC3E}">
        <p14:creationId xmlns:p14="http://schemas.microsoft.com/office/powerpoint/2010/main" val="2469874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b="1" kern="1200" dirty="0">
                <a:solidFill>
                  <a:schemeClr val="tx1"/>
                </a:solidFill>
                <a:effectLst/>
                <a:latin typeface="+mn-lt"/>
                <a:ea typeface="+mn-ea"/>
                <a:cs typeface="+mn-cs"/>
              </a:rPr>
              <a:t>Tehtävä: Keskustelu suurpetojen kohtaamisesta </a:t>
            </a:r>
          </a:p>
          <a:p>
            <a:r>
              <a:rPr lang="fi-FI" sz="1200" kern="1200" dirty="0">
                <a:solidFill>
                  <a:schemeClr val="tx1"/>
                </a:solidFill>
                <a:effectLst/>
                <a:latin typeface="+mn-lt"/>
                <a:ea typeface="+mn-ea"/>
                <a:cs typeface="+mn-cs"/>
              </a:rPr>
              <a:t>Keskustelkaa, miltä tuntuisi kohdata suurpeto. Onko luokkalainen tai jonkun tuttu joskus törmännyt suurpetoon?</a:t>
            </a: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Suurpedot herättävät paljon tunteita, ja se on ymmärrettävää. On tärkeää, ettei oppilaiden kokemuksia tai niiden herättämiä tunteita arvoteta tai vähätellä. Tarkoitus on kannustaa kuuntelevaan ja avoimeen keskusteluun.</a:t>
            </a:r>
          </a:p>
          <a:p>
            <a:endParaRPr lang="fi-FI" dirty="0"/>
          </a:p>
          <a:p>
            <a:r>
              <a:rPr lang="fi-FI" dirty="0"/>
              <a:t>Ohjeet ja vinkit keskustelun järjestämiseen löytyvät opettajan oppaasta (kappale 2A).</a:t>
            </a:r>
            <a:endParaRPr lang="fi-FI" b="1" dirty="0">
              <a:solidFill>
                <a:srgbClr val="C00000"/>
              </a:solidFill>
            </a:endParaRPr>
          </a:p>
        </p:txBody>
      </p:sp>
      <p:sp>
        <p:nvSpPr>
          <p:cNvPr id="4" name="Dian numeron paikkamerkki 3"/>
          <p:cNvSpPr>
            <a:spLocks noGrp="1"/>
          </p:cNvSpPr>
          <p:nvPr>
            <p:ph type="sldNum" sz="quarter" idx="5"/>
          </p:nvPr>
        </p:nvSpPr>
        <p:spPr/>
        <p:txBody>
          <a:bodyPr/>
          <a:lstStyle/>
          <a:p>
            <a:fld id="{E30A6191-D554-CD40-8FB9-06F3B621137A}" type="slidenum">
              <a:rPr lang="en-FI" smtClean="0"/>
              <a:t>2</a:t>
            </a:fld>
            <a:endParaRPr lang="en-FI"/>
          </a:p>
        </p:txBody>
      </p:sp>
    </p:spTree>
    <p:extLst>
      <p:ext uri="{BB962C8B-B14F-4D97-AF65-F5344CB8AC3E}">
        <p14:creationId xmlns:p14="http://schemas.microsoft.com/office/powerpoint/2010/main" val="2123163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kern="1200" dirty="0">
                <a:solidFill>
                  <a:schemeClr val="tx1"/>
                </a:solidFill>
                <a:effectLst/>
                <a:latin typeface="+mn-lt"/>
                <a:ea typeface="+mn-ea"/>
                <a:cs typeface="+mn-cs"/>
              </a:rPr>
              <a:t>Suurpedon kohtaaminen luonnossa on hyvin harvinaista. Ihmiset ja suurpedot liikkuvat yleensä eri aikoihin vuorokaudesta. Lisäksi eläinten aistit ovat niin hyvät, että ne haistavat ja kuulevat ihmisen jo kaukaa ja piiloutuvat tai pakenevat paikalta. Jos pedon pääsee näkemään turvallisissa olosuhteissa, esimerkiksi riittävän välimatkan päästä, on kohtaaminen unohtumaton elämys.</a:t>
            </a: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Jos satut törmäämään suurpetoon luonnossa, yleensä eläin säikähtää kohtaamista sinua enemmän. Vaaratilanteiden välttämiseksi on hyvä hankkia tietoa siitä, miten kannattaa toimia suurpedon kohdatessa.</a:t>
            </a:r>
            <a:endParaRPr lang="fi-FI" dirty="0"/>
          </a:p>
        </p:txBody>
      </p:sp>
      <p:sp>
        <p:nvSpPr>
          <p:cNvPr id="4" name="Dian numeron paikkamerkki 3"/>
          <p:cNvSpPr>
            <a:spLocks noGrp="1"/>
          </p:cNvSpPr>
          <p:nvPr>
            <p:ph type="sldNum" sz="quarter" idx="5"/>
          </p:nvPr>
        </p:nvSpPr>
        <p:spPr/>
        <p:txBody>
          <a:bodyPr/>
          <a:lstStyle/>
          <a:p>
            <a:fld id="{E30A6191-D554-CD40-8FB9-06F3B621137A}" type="slidenum">
              <a:rPr lang="en-FI" smtClean="0"/>
              <a:t>3</a:t>
            </a:fld>
            <a:endParaRPr lang="en-FI"/>
          </a:p>
        </p:txBody>
      </p:sp>
    </p:spTree>
    <p:extLst>
      <p:ext uri="{BB962C8B-B14F-4D97-AF65-F5344CB8AC3E}">
        <p14:creationId xmlns:p14="http://schemas.microsoft.com/office/powerpoint/2010/main" val="1334214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Videon YouTube-linkki: </a:t>
            </a:r>
            <a:r>
              <a:rPr lang="fi-FI" sz="1200" u="sng" kern="1200" dirty="0">
                <a:solidFill>
                  <a:schemeClr val="tx1"/>
                </a:solidFill>
                <a:effectLst/>
                <a:latin typeface="+mn-lt"/>
                <a:ea typeface="+mn-ea"/>
                <a:cs typeface="+mn-cs"/>
                <a:hlinkClick r:id="rId3"/>
              </a:rPr>
              <a:t>https://www.youtube.com/watch?v=PgYL43aGvAM</a:t>
            </a:r>
            <a:r>
              <a:rPr lang="fi-FI" sz="1200" kern="1200" dirty="0">
                <a:solidFill>
                  <a:schemeClr val="tx1"/>
                </a:solidFill>
                <a:effectLst/>
                <a:latin typeface="+mn-lt"/>
                <a:ea typeface="+mn-ea"/>
                <a:cs typeface="+mn-cs"/>
              </a:rPr>
              <a:t> </a:t>
            </a:r>
            <a:endParaRPr lang="fi-FI" dirty="0"/>
          </a:p>
          <a:p>
            <a:endParaRPr lang="fi-FI" dirty="0"/>
          </a:p>
          <a:p>
            <a:r>
              <a:rPr lang="fi-FI" dirty="0"/>
              <a:t>Muita videoita suurpetojen kohtaamisista:</a:t>
            </a:r>
          </a:p>
          <a:p>
            <a:pPr lvl="1"/>
            <a:r>
              <a:rPr lang="fi-FI" sz="1200" u="sng" kern="1200" dirty="0">
                <a:solidFill>
                  <a:schemeClr val="tx1"/>
                </a:solidFill>
                <a:effectLst/>
                <a:latin typeface="+mn-lt"/>
                <a:ea typeface="+mn-ea"/>
                <a:cs typeface="+mn-cs"/>
                <a:hlinkClick r:id="rId4"/>
              </a:rPr>
              <a:t>https://www.youtube.com/watch?v=h_nBJX9_BKE</a:t>
            </a:r>
            <a:r>
              <a:rPr lang="fi-FI" sz="1200" kern="1200" dirty="0">
                <a:solidFill>
                  <a:schemeClr val="tx1"/>
                </a:solidFill>
                <a:effectLst/>
                <a:latin typeface="+mn-lt"/>
                <a:ea typeface="+mn-ea"/>
                <a:cs typeface="+mn-cs"/>
              </a:rPr>
              <a:t> </a:t>
            </a:r>
          </a:p>
          <a:p>
            <a:pPr lvl="1"/>
            <a:r>
              <a:rPr lang="fi-FI" sz="1200" u="sng" kern="1200" dirty="0">
                <a:solidFill>
                  <a:schemeClr val="tx1"/>
                </a:solidFill>
                <a:effectLst/>
                <a:latin typeface="+mn-lt"/>
                <a:ea typeface="+mn-ea"/>
                <a:cs typeface="+mn-cs"/>
                <a:hlinkClick r:id="rId5"/>
              </a:rPr>
              <a:t>https://www.mtvuutiset.fi/artikkeli/video-rajavartiosto-kohtasi-pitkospuilla-karhuun-kumpi-se-vaistaa/5946222 /</a:t>
            </a:r>
            <a:r>
              <a:rPr lang="fi-FI" sz="1200" kern="1200" dirty="0">
                <a:solidFill>
                  <a:schemeClr val="tx1"/>
                </a:solidFill>
                <a:effectLst/>
                <a:latin typeface="+mn-lt"/>
                <a:ea typeface="+mn-ea"/>
                <a:cs typeface="+mn-cs"/>
              </a:rPr>
              <a:t> </a:t>
            </a:r>
            <a:r>
              <a:rPr lang="fi-FI" sz="1200" u="sng" kern="1200" dirty="0">
                <a:solidFill>
                  <a:schemeClr val="tx1"/>
                </a:solidFill>
                <a:effectLst/>
                <a:latin typeface="+mn-lt"/>
                <a:ea typeface="+mn-ea"/>
                <a:cs typeface="+mn-cs"/>
                <a:hlinkClick r:id="rId6"/>
              </a:rPr>
              <a:t>https://www.youtube.com/watch?v=18JYfuAV3OI</a:t>
            </a:r>
            <a:r>
              <a:rPr lang="fi-FI" sz="1200" kern="1200" dirty="0">
                <a:solidFill>
                  <a:schemeClr val="tx1"/>
                </a:solidFill>
                <a:effectLst/>
                <a:latin typeface="+mn-lt"/>
                <a:ea typeface="+mn-ea"/>
                <a:cs typeface="+mn-cs"/>
              </a:rPr>
              <a:t> </a:t>
            </a:r>
          </a:p>
          <a:p>
            <a:endParaRPr lang="fi-FI" dirty="0"/>
          </a:p>
          <a:p>
            <a:endParaRPr lang="fi-FI" dirty="0"/>
          </a:p>
        </p:txBody>
      </p:sp>
      <p:sp>
        <p:nvSpPr>
          <p:cNvPr id="4" name="Dian numeron paikkamerkki 3"/>
          <p:cNvSpPr>
            <a:spLocks noGrp="1"/>
          </p:cNvSpPr>
          <p:nvPr>
            <p:ph type="sldNum" sz="quarter" idx="5"/>
          </p:nvPr>
        </p:nvSpPr>
        <p:spPr/>
        <p:txBody>
          <a:bodyPr/>
          <a:lstStyle/>
          <a:p>
            <a:fld id="{E30A6191-D554-CD40-8FB9-06F3B621137A}" type="slidenum">
              <a:rPr lang="en-FI" smtClean="0"/>
              <a:t>4</a:t>
            </a:fld>
            <a:endParaRPr lang="en-FI"/>
          </a:p>
        </p:txBody>
      </p:sp>
    </p:spTree>
    <p:extLst>
      <p:ext uri="{BB962C8B-B14F-4D97-AF65-F5344CB8AC3E}">
        <p14:creationId xmlns:p14="http://schemas.microsoft.com/office/powerpoint/2010/main" val="24673048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E30A6191-D554-CD40-8FB9-06F3B621137A}" type="slidenum">
              <a:rPr lang="en-FI" smtClean="0"/>
              <a:t>5</a:t>
            </a:fld>
            <a:endParaRPr lang="en-FI"/>
          </a:p>
        </p:txBody>
      </p:sp>
    </p:spTree>
    <p:extLst>
      <p:ext uri="{BB962C8B-B14F-4D97-AF65-F5344CB8AC3E}">
        <p14:creationId xmlns:p14="http://schemas.microsoft.com/office/powerpoint/2010/main" val="37698706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lvl="0"/>
            <a:r>
              <a:rPr lang="fi-FI" sz="1200" kern="1200" dirty="0">
                <a:solidFill>
                  <a:schemeClr val="tx1"/>
                </a:solidFill>
                <a:effectLst/>
                <a:latin typeface="+mn-lt"/>
                <a:ea typeface="+mn-ea"/>
                <a:cs typeface="+mn-cs"/>
              </a:rPr>
              <a:t>Nuoret sudet voivat käydä vaelluksillaan ihmisasutuksen läheisyydessä.</a:t>
            </a:r>
          </a:p>
          <a:p>
            <a:pPr lvl="0"/>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Nuoret sudet jättävät aikanaan perhelaumansa ja lähtevät etsimään omaa kumppania ja reviiriä. Nuoret sudet ovat kokemattomia, eivätkä ne osaa vältellä ihmistä yhtä hyvin kuin kokeneemmat lajikumppaninsa. </a:t>
            </a: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Pihavierailut voivat lisääntyä myös silloin, kun susipari asettuu uudelle alueelle ja opettelee tuntemaan uuden reviirinsä.</a:t>
            </a: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Yleensä susien kulkemisen huomaa öiseen aikaan ilmestyneistä jäljistä. Sutta pääsee näkemään vain harvoin. Myös muiden lajien nuoret yksilöt voivat käydä pihassa.</a:t>
            </a:r>
          </a:p>
        </p:txBody>
      </p:sp>
      <p:sp>
        <p:nvSpPr>
          <p:cNvPr id="4" name="Dian numeron paikkamerkki 3"/>
          <p:cNvSpPr>
            <a:spLocks noGrp="1"/>
          </p:cNvSpPr>
          <p:nvPr>
            <p:ph type="sldNum" sz="quarter" idx="5"/>
          </p:nvPr>
        </p:nvSpPr>
        <p:spPr/>
        <p:txBody>
          <a:bodyPr/>
          <a:lstStyle/>
          <a:p>
            <a:fld id="{E30A6191-D554-CD40-8FB9-06F3B621137A}" type="slidenum">
              <a:rPr lang="en-FI" smtClean="0"/>
              <a:t>7</a:t>
            </a:fld>
            <a:endParaRPr lang="en-FI"/>
          </a:p>
        </p:txBody>
      </p:sp>
    </p:spTree>
    <p:extLst>
      <p:ext uri="{BB962C8B-B14F-4D97-AF65-F5344CB8AC3E}">
        <p14:creationId xmlns:p14="http://schemas.microsoft.com/office/powerpoint/2010/main" val="9777772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lvl="0"/>
            <a:r>
              <a:rPr lang="fi-FI" sz="1200" kern="1200" dirty="0">
                <a:solidFill>
                  <a:schemeClr val="tx1"/>
                </a:solidFill>
                <a:effectLst/>
                <a:latin typeface="+mn-lt"/>
                <a:ea typeface="+mn-ea"/>
                <a:cs typeface="+mn-cs"/>
              </a:rPr>
              <a:t>Karhut saattavat oppia hakemaan ruokaa ihmisten läheltä.</a:t>
            </a:r>
          </a:p>
          <a:p>
            <a:pPr lvl="0"/>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Karhu on viisas eläin, joka oppii nopeasti helpon tavan saada ravintoa. Emo voi opettaa tavan myös pennuilleen, jotka aikuisinakin etsivät ravintoa ihmisten läheisyydestä kuten emo niitä opetti.</a:t>
            </a: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Teurasjätteet ja muu ravinnoksi kelpaava voi houkutella ihmisten lähelle myös susia.</a:t>
            </a:r>
          </a:p>
          <a:p>
            <a:r>
              <a:rPr lang="fi-FI" sz="1200" kern="1200" dirty="0">
                <a:solidFill>
                  <a:schemeClr val="tx1"/>
                </a:solidFill>
                <a:effectLst/>
                <a:latin typeface="+mn-lt"/>
                <a:ea typeface="+mn-ea"/>
                <a:cs typeface="+mn-cs"/>
              </a:rPr>
              <a:t>Älä koskaan ruoki petoja, jotta ne eivät opi hakemaan ruokaa ihmisten läheltä.</a:t>
            </a:r>
            <a:endParaRPr lang="fi-FI" sz="2200" dirty="0"/>
          </a:p>
        </p:txBody>
      </p:sp>
      <p:sp>
        <p:nvSpPr>
          <p:cNvPr id="4" name="Dian numeron paikkamerkki 3"/>
          <p:cNvSpPr>
            <a:spLocks noGrp="1"/>
          </p:cNvSpPr>
          <p:nvPr>
            <p:ph type="sldNum" sz="quarter" idx="5"/>
          </p:nvPr>
        </p:nvSpPr>
        <p:spPr/>
        <p:txBody>
          <a:bodyPr/>
          <a:lstStyle/>
          <a:p>
            <a:fld id="{E30A6191-D554-CD40-8FB9-06F3B621137A}" type="slidenum">
              <a:rPr lang="en-FI" smtClean="0"/>
              <a:t>8</a:t>
            </a:fld>
            <a:endParaRPr lang="en-FI"/>
          </a:p>
        </p:txBody>
      </p:sp>
    </p:spTree>
    <p:extLst>
      <p:ext uri="{BB962C8B-B14F-4D97-AF65-F5344CB8AC3E}">
        <p14:creationId xmlns:p14="http://schemas.microsoft.com/office/powerpoint/2010/main" val="4555748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lvl="0"/>
            <a:r>
              <a:rPr lang="fi-FI" sz="1200" kern="1200" dirty="0">
                <a:solidFill>
                  <a:schemeClr val="tx1"/>
                </a:solidFill>
                <a:effectLst/>
                <a:latin typeface="+mn-lt"/>
                <a:ea typeface="+mn-ea"/>
                <a:cs typeface="+mn-cs"/>
              </a:rPr>
              <a:t>Joskus peto ei huomaa ihmistä tai osaa väistää.</a:t>
            </a:r>
          </a:p>
          <a:p>
            <a:r>
              <a:rPr lang="fi-FI" sz="1200" kern="1200" dirty="0">
                <a:solidFill>
                  <a:schemeClr val="tx1"/>
                </a:solidFill>
                <a:effectLst/>
                <a:latin typeface="+mn-lt"/>
                <a:ea typeface="+mn-ea"/>
                <a:cs typeface="+mn-cs"/>
              </a:rPr>
              <a:t>Esimerkiksi hiljakseen ja rauhassa tuulen alla etenevä marjastaja saattaa joskus yllättää karhun.</a:t>
            </a:r>
          </a:p>
        </p:txBody>
      </p:sp>
      <p:sp>
        <p:nvSpPr>
          <p:cNvPr id="4" name="Dian numeron paikkamerkki 3"/>
          <p:cNvSpPr>
            <a:spLocks noGrp="1"/>
          </p:cNvSpPr>
          <p:nvPr>
            <p:ph type="sldNum" sz="quarter" idx="5"/>
          </p:nvPr>
        </p:nvSpPr>
        <p:spPr/>
        <p:txBody>
          <a:bodyPr/>
          <a:lstStyle/>
          <a:p>
            <a:fld id="{E30A6191-D554-CD40-8FB9-06F3B621137A}" type="slidenum">
              <a:rPr lang="en-FI" smtClean="0"/>
              <a:t>9</a:t>
            </a:fld>
            <a:endParaRPr lang="en-FI"/>
          </a:p>
        </p:txBody>
      </p:sp>
    </p:spTree>
    <p:extLst>
      <p:ext uri="{BB962C8B-B14F-4D97-AF65-F5344CB8AC3E}">
        <p14:creationId xmlns:p14="http://schemas.microsoft.com/office/powerpoint/2010/main" val="3220613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kern="1200" dirty="0">
                <a:solidFill>
                  <a:schemeClr val="tx1"/>
                </a:solidFill>
                <a:effectLst/>
                <a:latin typeface="+mn-lt"/>
                <a:ea typeface="+mn-ea"/>
                <a:cs typeface="+mn-cs"/>
              </a:rPr>
              <a:t>Sairaat eläimet eivät välttämättä pysty saalistamaan itse, ja ne voivat hakea helppoa ravintoa tai suojaa ihmisten läheltä. </a:t>
            </a:r>
            <a:endParaRPr lang="fi-FI" sz="2200" dirty="0"/>
          </a:p>
        </p:txBody>
      </p:sp>
      <p:sp>
        <p:nvSpPr>
          <p:cNvPr id="4" name="Dian numeron paikkamerkki 3"/>
          <p:cNvSpPr>
            <a:spLocks noGrp="1"/>
          </p:cNvSpPr>
          <p:nvPr>
            <p:ph type="sldNum" sz="quarter" idx="5"/>
          </p:nvPr>
        </p:nvSpPr>
        <p:spPr/>
        <p:txBody>
          <a:bodyPr/>
          <a:lstStyle/>
          <a:p>
            <a:fld id="{E30A6191-D554-CD40-8FB9-06F3B621137A}" type="slidenum">
              <a:rPr lang="en-FI" smtClean="0"/>
              <a:t>10</a:t>
            </a:fld>
            <a:endParaRPr lang="en-FI"/>
          </a:p>
        </p:txBody>
      </p:sp>
    </p:spTree>
    <p:extLst>
      <p:ext uri="{BB962C8B-B14F-4D97-AF65-F5344CB8AC3E}">
        <p14:creationId xmlns:p14="http://schemas.microsoft.com/office/powerpoint/2010/main" val="11694586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Footer Placeholder 5">
            <a:extLst>
              <a:ext uri="{FF2B5EF4-FFF2-40B4-BE49-F238E27FC236}">
                <a16:creationId xmlns:a16="http://schemas.microsoft.com/office/drawing/2014/main" id="{D71664DE-5837-4F5D-B422-A4CD770B9A10}"/>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3" name="Slide Number Placeholder 6">
            <a:extLst>
              <a:ext uri="{FF2B5EF4-FFF2-40B4-BE49-F238E27FC236}">
                <a16:creationId xmlns:a16="http://schemas.microsoft.com/office/drawing/2014/main" id="{6A9130EC-95EA-4E25-84C7-6AF0AEDFE766}"/>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
        <p:nvSpPr>
          <p:cNvPr id="5" name="Sisällön paikkamerkki 2">
            <a:extLst>
              <a:ext uri="{FF2B5EF4-FFF2-40B4-BE49-F238E27FC236}">
                <a16:creationId xmlns:a16="http://schemas.microsoft.com/office/drawing/2014/main" id="{C61AD5F9-65A0-4529-B043-AAD0B97E3ED5}"/>
              </a:ext>
            </a:extLst>
          </p:cNvPr>
          <p:cNvSpPr txBox="1">
            <a:spLocks/>
          </p:cNvSpPr>
          <p:nvPr userDrawn="1"/>
        </p:nvSpPr>
        <p:spPr>
          <a:xfrm>
            <a:off x="6814356" y="5240215"/>
            <a:ext cx="5085629" cy="463061"/>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endParaRPr lang="fi-FI" sz="1000" i="1" dirty="0">
              <a:solidFill>
                <a:schemeClr val="bg1"/>
              </a:solidFill>
              <a:latin typeface="Calibri" panose="020F0502020204030204" pitchFamily="34" charset="0"/>
              <a:cs typeface="Calibri" panose="020F0502020204030204" pitchFamily="34" charset="0"/>
            </a:endParaRPr>
          </a:p>
        </p:txBody>
      </p:sp>
      <p:sp>
        <p:nvSpPr>
          <p:cNvPr id="9" name="Title Placeholder 1">
            <a:extLst>
              <a:ext uri="{FF2B5EF4-FFF2-40B4-BE49-F238E27FC236}">
                <a16:creationId xmlns:a16="http://schemas.microsoft.com/office/drawing/2014/main" id="{A8B8636D-0A02-41B3-ACBC-D45A35C278BB}"/>
              </a:ext>
            </a:extLst>
          </p:cNvPr>
          <p:cNvSpPr>
            <a:spLocks noGrp="1"/>
          </p:cNvSpPr>
          <p:nvPr>
            <p:ph type="title"/>
          </p:nvPr>
        </p:nvSpPr>
        <p:spPr>
          <a:xfrm>
            <a:off x="0" y="365126"/>
            <a:ext cx="12192000" cy="723446"/>
          </a:xfrm>
          <a:prstGeom prst="rect">
            <a:avLst/>
          </a:prstGeom>
        </p:spPr>
        <p:txBody>
          <a:bodyPr vert="horz" lIns="91440" tIns="45720" rIns="91440" bIns="45720" rtlCol="0" anchor="ctr">
            <a:normAutofit/>
          </a:bodyPr>
          <a:lstStyle/>
          <a:p>
            <a:r>
              <a:rPr lang="en-GB" dirty="0"/>
              <a:t>Click to edit Master title style</a:t>
            </a:r>
            <a:endParaRPr lang="en-FI" dirty="0"/>
          </a:p>
        </p:txBody>
      </p:sp>
      <p:sp>
        <p:nvSpPr>
          <p:cNvPr id="11" name="Picture Placeholder 2">
            <a:extLst>
              <a:ext uri="{FF2B5EF4-FFF2-40B4-BE49-F238E27FC236}">
                <a16:creationId xmlns:a16="http://schemas.microsoft.com/office/drawing/2014/main" id="{2F1EF623-705B-494E-A44D-E6D30A727891}"/>
              </a:ext>
            </a:extLst>
          </p:cNvPr>
          <p:cNvSpPr>
            <a:spLocks noGrp="1"/>
          </p:cNvSpPr>
          <p:nvPr>
            <p:ph type="pic" idx="13"/>
          </p:nvPr>
        </p:nvSpPr>
        <p:spPr>
          <a:xfrm>
            <a:off x="3018971" y="1213575"/>
            <a:ext cx="9173028" cy="473728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FI"/>
          </a:p>
        </p:txBody>
      </p:sp>
      <p:sp>
        <p:nvSpPr>
          <p:cNvPr id="12" name="Content Placeholder 2">
            <a:extLst>
              <a:ext uri="{FF2B5EF4-FFF2-40B4-BE49-F238E27FC236}">
                <a16:creationId xmlns:a16="http://schemas.microsoft.com/office/drawing/2014/main" id="{BCB7AB19-590B-4DAB-AE81-EC7D99A6CE40}"/>
              </a:ext>
            </a:extLst>
          </p:cNvPr>
          <p:cNvSpPr>
            <a:spLocks noGrp="1"/>
          </p:cNvSpPr>
          <p:nvPr>
            <p:ph idx="14" hasCustomPrompt="1"/>
          </p:nvPr>
        </p:nvSpPr>
        <p:spPr>
          <a:xfrm>
            <a:off x="6977068" y="5585732"/>
            <a:ext cx="5203456" cy="365125"/>
          </a:xfrm>
          <a:prstGeom prst="rect">
            <a:avLst/>
          </a:prstGeom>
        </p:spPr>
        <p:txBody>
          <a:bodyPr anchor="ctr">
            <a:normAutofit/>
          </a:bodyPr>
          <a:lstStyle>
            <a:lvl1pPr marL="0" indent="0" algn="r">
              <a:buNone/>
              <a:defRPr sz="1000" i="1">
                <a:latin typeface="+mn-lt"/>
              </a:defRPr>
            </a:lvl1pPr>
          </a:lstStyle>
          <a:p>
            <a:pPr lvl="0"/>
            <a:r>
              <a:rPr lang="en-GB" dirty="0"/>
              <a:t>Click to edit Master text styles</a:t>
            </a:r>
            <a:endParaRPr lang="en-FI" dirty="0"/>
          </a:p>
        </p:txBody>
      </p:sp>
      <p:sp>
        <p:nvSpPr>
          <p:cNvPr id="14" name="Tekstin paikkamerkki 13">
            <a:extLst>
              <a:ext uri="{FF2B5EF4-FFF2-40B4-BE49-F238E27FC236}">
                <a16:creationId xmlns:a16="http://schemas.microsoft.com/office/drawing/2014/main" id="{B55BF61D-78B7-4C96-A39D-AB350A9A0A81}"/>
              </a:ext>
            </a:extLst>
          </p:cNvPr>
          <p:cNvSpPr>
            <a:spLocks noGrp="1"/>
          </p:cNvSpPr>
          <p:nvPr>
            <p:ph type="body" sz="quarter" idx="15"/>
          </p:nvPr>
        </p:nvSpPr>
        <p:spPr>
          <a:xfrm>
            <a:off x="292015" y="1213575"/>
            <a:ext cx="2601912" cy="4737282"/>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1281433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3">
            <a:extLst>
              <a:ext uri="{FF2B5EF4-FFF2-40B4-BE49-F238E27FC236}">
                <a16:creationId xmlns:a16="http://schemas.microsoft.com/office/drawing/2014/main" id="{76AFC560-344E-44EE-AC68-1967659DC879}"/>
              </a:ext>
            </a:extLst>
          </p:cNvPr>
          <p:cNvSpPr/>
          <p:nvPr userDrawn="1"/>
        </p:nvSpPr>
        <p:spPr>
          <a:xfrm>
            <a:off x="0" y="-1"/>
            <a:ext cx="12192000" cy="6858000"/>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0" name="Rectangle 7">
            <a:extLst>
              <a:ext uri="{FF2B5EF4-FFF2-40B4-BE49-F238E27FC236}">
                <a16:creationId xmlns:a16="http://schemas.microsoft.com/office/drawing/2014/main" id="{231E971E-353B-4FCC-9A44-3D3AA99718DC}"/>
              </a:ext>
            </a:extLst>
          </p:cNvPr>
          <p:cNvSpPr/>
          <p:nvPr userDrawn="1"/>
        </p:nvSpPr>
        <p:spPr>
          <a:xfrm>
            <a:off x="-1" y="1213574"/>
            <a:ext cx="12192000" cy="4430851"/>
          </a:xfrm>
          <a:prstGeom prst="rect">
            <a:avLst/>
          </a:prstGeom>
          <a:solidFill>
            <a:srgbClr val="375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11" name="Footer Placeholder 5">
            <a:extLst>
              <a:ext uri="{FF2B5EF4-FFF2-40B4-BE49-F238E27FC236}">
                <a16:creationId xmlns:a16="http://schemas.microsoft.com/office/drawing/2014/main" id="{90BBC6E4-71DF-4AA8-81D7-6EE0024C0007}"/>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latin typeface="+mj-lt"/>
              </a:rPr>
              <a:t>SUURPETOJEN JÄLJILLÄ</a:t>
            </a:r>
            <a:endParaRPr lang="en-FI" sz="1000" spc="600" dirty="0">
              <a:solidFill>
                <a:srgbClr val="B2CDE5"/>
              </a:solidFill>
              <a:latin typeface="+mj-lt"/>
            </a:endParaRPr>
          </a:p>
        </p:txBody>
      </p:sp>
      <p:sp>
        <p:nvSpPr>
          <p:cNvPr id="12" name="Slide Number Placeholder 6">
            <a:extLst>
              <a:ext uri="{FF2B5EF4-FFF2-40B4-BE49-F238E27FC236}">
                <a16:creationId xmlns:a16="http://schemas.microsoft.com/office/drawing/2014/main" id="{31921DFE-B137-459A-B6DE-7914FEDE7BF0}"/>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
        <p:nvSpPr>
          <p:cNvPr id="2" name="Title 1">
            <a:extLst>
              <a:ext uri="{FF2B5EF4-FFF2-40B4-BE49-F238E27FC236}">
                <a16:creationId xmlns:a16="http://schemas.microsoft.com/office/drawing/2014/main" id="{F61DCCC8-5D99-A84E-ABEA-D01DB3996B04}"/>
              </a:ext>
            </a:extLst>
          </p:cNvPr>
          <p:cNvSpPr>
            <a:spLocks noGrp="1"/>
          </p:cNvSpPr>
          <p:nvPr>
            <p:ph type="ctrTitle" hasCustomPrompt="1"/>
          </p:nvPr>
        </p:nvSpPr>
        <p:spPr>
          <a:xfrm>
            <a:off x="1523999" y="2235199"/>
            <a:ext cx="9144000" cy="2387600"/>
          </a:xfrm>
          <a:prstGeom prst="rect">
            <a:avLst/>
          </a:prstGeom>
        </p:spPr>
        <p:txBody>
          <a:bodyPr anchor="ctr"/>
          <a:lstStyle>
            <a:lvl1pPr algn="ctr">
              <a:defRPr sz="6000">
                <a:solidFill>
                  <a:schemeClr val="bg1"/>
                </a:solidFill>
              </a:defRPr>
            </a:lvl1pPr>
          </a:lstStyle>
          <a:p>
            <a:r>
              <a:rPr lang="en-GB"/>
              <a:t>Click to edit Master title style</a:t>
            </a:r>
            <a:endParaRPr lang="en-FI"/>
          </a:p>
        </p:txBody>
      </p:sp>
    </p:spTree>
    <p:extLst>
      <p:ext uri="{BB962C8B-B14F-4D97-AF65-F5344CB8AC3E}">
        <p14:creationId xmlns:p14="http://schemas.microsoft.com/office/powerpoint/2010/main" val="335278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5">
            <a:extLst>
              <a:ext uri="{FF2B5EF4-FFF2-40B4-BE49-F238E27FC236}">
                <a16:creationId xmlns:a16="http://schemas.microsoft.com/office/drawing/2014/main" id="{AFB5990D-CEF8-412B-8357-681DDB004152}"/>
              </a:ext>
            </a:extLst>
          </p:cNvPr>
          <p:cNvSpPr/>
          <p:nvPr userDrawn="1"/>
        </p:nvSpPr>
        <p:spPr>
          <a:xfrm>
            <a:off x="0" y="1"/>
            <a:ext cx="12191999" cy="6857999"/>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8" name="Rectangle 8">
            <a:extLst>
              <a:ext uri="{FF2B5EF4-FFF2-40B4-BE49-F238E27FC236}">
                <a16:creationId xmlns:a16="http://schemas.microsoft.com/office/drawing/2014/main" id="{8D1CD71E-90EB-411F-9B48-6E88A47090CE}"/>
              </a:ext>
            </a:extLst>
          </p:cNvPr>
          <p:cNvSpPr/>
          <p:nvPr userDrawn="1"/>
        </p:nvSpPr>
        <p:spPr>
          <a:xfrm>
            <a:off x="0" y="1213573"/>
            <a:ext cx="12192000" cy="4430851"/>
          </a:xfrm>
          <a:prstGeom prst="rect">
            <a:avLst/>
          </a:prstGeom>
          <a:solidFill>
            <a:srgbClr val="846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13" name="Footer Placeholder 5">
            <a:extLst>
              <a:ext uri="{FF2B5EF4-FFF2-40B4-BE49-F238E27FC236}">
                <a16:creationId xmlns:a16="http://schemas.microsoft.com/office/drawing/2014/main" id="{5A01C49F-4A98-4923-9735-78B44BBC1886}"/>
              </a:ext>
            </a:extLst>
          </p:cNvPr>
          <p:cNvSpPr>
            <a:spLocks noGrp="1"/>
          </p:cNvSpPr>
          <p:nvPr>
            <p:ph type="ftr" sz="quarter" idx="11"/>
          </p:nvPr>
        </p:nvSpPr>
        <p:spPr>
          <a:xfrm>
            <a:off x="190500" y="6356350"/>
            <a:ext cx="4114800" cy="365125"/>
          </a:xfrm>
        </p:spPr>
        <p:txBody>
          <a:bodyPr/>
          <a:lstStyle>
            <a:lvl1pPr>
              <a:defRPr>
                <a:solidFill>
                  <a:schemeClr val="bg1"/>
                </a:solidFill>
              </a:defRPr>
            </a:lvl1pPr>
          </a:lstStyle>
          <a:p>
            <a:r>
              <a:rPr lang="en-GB" sz="1000" spc="600">
                <a:latin typeface="+mj-lt"/>
              </a:rPr>
              <a:t>SUURPETOJEN JÄLJILLÄ</a:t>
            </a:r>
            <a:endParaRPr lang="en-FI" sz="1000" spc="600" dirty="0">
              <a:latin typeface="+mj-lt"/>
            </a:endParaRPr>
          </a:p>
        </p:txBody>
      </p:sp>
      <p:sp>
        <p:nvSpPr>
          <p:cNvPr id="14" name="Slide Number Placeholder 6">
            <a:extLst>
              <a:ext uri="{FF2B5EF4-FFF2-40B4-BE49-F238E27FC236}">
                <a16:creationId xmlns:a16="http://schemas.microsoft.com/office/drawing/2014/main" id="{C728DD13-9101-49FC-9334-6C44288028ED}"/>
              </a:ext>
            </a:extLst>
          </p:cNvPr>
          <p:cNvSpPr>
            <a:spLocks noGrp="1"/>
          </p:cNvSpPr>
          <p:nvPr>
            <p:ph type="sldNum" sz="quarter" idx="12"/>
          </p:nvPr>
        </p:nvSpPr>
        <p:spPr>
          <a:xfrm>
            <a:off x="9156785" y="6356350"/>
            <a:ext cx="2743200" cy="365125"/>
          </a:xfrm>
        </p:spPr>
        <p:txBody>
          <a:bodyPr/>
          <a:lstStyle>
            <a:lvl1pPr algn="r">
              <a:defRPr>
                <a:solidFill>
                  <a:schemeClr val="bg1"/>
                </a:solidFill>
              </a:defRPr>
            </a:lvl1pPr>
          </a:lstStyle>
          <a:p>
            <a:fld id="{F1B56944-1AE8-0B48-99F0-2FBD684E400F}" type="slidenum">
              <a:rPr lang="en-FI" sz="1000" smtClean="0"/>
              <a:pPr/>
              <a:t>‹#›</a:t>
            </a:fld>
            <a:endParaRPr lang="en-FI" sz="1000" dirty="0"/>
          </a:p>
        </p:txBody>
      </p:sp>
      <p:sp>
        <p:nvSpPr>
          <p:cNvPr id="2" name="Title 1">
            <a:extLst>
              <a:ext uri="{FF2B5EF4-FFF2-40B4-BE49-F238E27FC236}">
                <a16:creationId xmlns:a16="http://schemas.microsoft.com/office/drawing/2014/main" id="{F61DCCC8-5D99-A84E-ABEA-D01DB3996B04}"/>
              </a:ext>
            </a:extLst>
          </p:cNvPr>
          <p:cNvSpPr>
            <a:spLocks noGrp="1"/>
          </p:cNvSpPr>
          <p:nvPr>
            <p:ph type="ctrTitle" hasCustomPrompt="1"/>
          </p:nvPr>
        </p:nvSpPr>
        <p:spPr>
          <a:xfrm>
            <a:off x="1523999" y="2235199"/>
            <a:ext cx="9144000" cy="2387600"/>
          </a:xfrm>
          <a:prstGeom prst="rect">
            <a:avLst/>
          </a:prstGeom>
        </p:spPr>
        <p:txBody>
          <a:bodyPr anchor="ctr"/>
          <a:lstStyle>
            <a:lvl1pPr algn="ctr">
              <a:defRPr sz="6000">
                <a:solidFill>
                  <a:schemeClr val="bg1"/>
                </a:solidFill>
              </a:defRPr>
            </a:lvl1pPr>
          </a:lstStyle>
          <a:p>
            <a:r>
              <a:rPr lang="en-GB"/>
              <a:t>Click to edit Master title style</a:t>
            </a:r>
            <a:endParaRPr lang="en-FI"/>
          </a:p>
        </p:txBody>
      </p:sp>
    </p:spTree>
    <p:extLst>
      <p:ext uri="{BB962C8B-B14F-4D97-AF65-F5344CB8AC3E}">
        <p14:creationId xmlns:p14="http://schemas.microsoft.com/office/powerpoint/2010/main" val="1457017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6" name="Kuvan paikkamerkki 14">
            <a:extLst>
              <a:ext uri="{FF2B5EF4-FFF2-40B4-BE49-F238E27FC236}">
                <a16:creationId xmlns:a16="http://schemas.microsoft.com/office/drawing/2014/main" id="{F350F9CB-1B23-4648-AB67-6C6FB05CAD53}"/>
              </a:ext>
            </a:extLst>
          </p:cNvPr>
          <p:cNvSpPr>
            <a:spLocks noGrp="1"/>
          </p:cNvSpPr>
          <p:nvPr>
            <p:ph type="pic" sz="quarter" idx="18"/>
          </p:nvPr>
        </p:nvSpPr>
        <p:spPr>
          <a:xfrm>
            <a:off x="6172200" y="1328510"/>
            <a:ext cx="6172200" cy="3798887"/>
          </a:xfrm>
        </p:spPr>
        <p:txBody>
          <a:bodyPr/>
          <a:lstStyle/>
          <a:p>
            <a:endParaRPr lang="fi-FI"/>
          </a:p>
        </p:txBody>
      </p:sp>
      <p:sp>
        <p:nvSpPr>
          <p:cNvPr id="15" name="Kuvan paikkamerkki 14">
            <a:extLst>
              <a:ext uri="{FF2B5EF4-FFF2-40B4-BE49-F238E27FC236}">
                <a16:creationId xmlns:a16="http://schemas.microsoft.com/office/drawing/2014/main" id="{4738B0EC-DBA9-48A2-ACD2-87DF37B28550}"/>
              </a:ext>
            </a:extLst>
          </p:cNvPr>
          <p:cNvSpPr>
            <a:spLocks noGrp="1"/>
          </p:cNvSpPr>
          <p:nvPr>
            <p:ph type="pic" sz="quarter" idx="17"/>
          </p:nvPr>
        </p:nvSpPr>
        <p:spPr>
          <a:xfrm>
            <a:off x="0" y="1322388"/>
            <a:ext cx="6172200" cy="3798887"/>
          </a:xfrm>
        </p:spPr>
        <p:txBody>
          <a:bodyPr/>
          <a:lstStyle/>
          <a:p>
            <a:endParaRPr lang="fi-FI"/>
          </a:p>
        </p:txBody>
      </p:sp>
      <p:sp>
        <p:nvSpPr>
          <p:cNvPr id="2" name="Title 1">
            <a:extLst>
              <a:ext uri="{FF2B5EF4-FFF2-40B4-BE49-F238E27FC236}">
                <a16:creationId xmlns:a16="http://schemas.microsoft.com/office/drawing/2014/main" id="{A31A1415-C7A5-5144-9C61-3F8470580631}"/>
              </a:ext>
            </a:extLst>
          </p:cNvPr>
          <p:cNvSpPr>
            <a:spLocks noGrp="1"/>
          </p:cNvSpPr>
          <p:nvPr>
            <p:ph type="title"/>
          </p:nvPr>
        </p:nvSpPr>
        <p:spPr>
          <a:xfrm>
            <a:off x="0" y="365125"/>
            <a:ext cx="12192000" cy="766989"/>
          </a:xfrm>
          <a:prstGeom prst="rect">
            <a:avLst/>
          </a:prstGeom>
        </p:spPr>
        <p:txBody>
          <a:bodyPr/>
          <a:lstStyle/>
          <a:p>
            <a:r>
              <a:rPr lang="en-GB"/>
              <a:t>Click to edit Master title style</a:t>
            </a:r>
            <a:endParaRPr lang="en-FI"/>
          </a:p>
        </p:txBody>
      </p:sp>
      <p:sp>
        <p:nvSpPr>
          <p:cNvPr id="8" name="Footer Placeholder 5">
            <a:extLst>
              <a:ext uri="{FF2B5EF4-FFF2-40B4-BE49-F238E27FC236}">
                <a16:creationId xmlns:a16="http://schemas.microsoft.com/office/drawing/2014/main" id="{AC3F04D5-6DC3-4F38-80CA-20B1DE5436A0}"/>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9" name="Slide Number Placeholder 6">
            <a:extLst>
              <a:ext uri="{FF2B5EF4-FFF2-40B4-BE49-F238E27FC236}">
                <a16:creationId xmlns:a16="http://schemas.microsoft.com/office/drawing/2014/main" id="{21A45539-DDBB-4072-872F-4F247B22A0CA}"/>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
        <p:nvSpPr>
          <p:cNvPr id="10" name="Content Placeholder 2">
            <a:extLst>
              <a:ext uri="{FF2B5EF4-FFF2-40B4-BE49-F238E27FC236}">
                <a16:creationId xmlns:a16="http://schemas.microsoft.com/office/drawing/2014/main" id="{79970D53-818E-47ED-8656-AB15788E717E}"/>
              </a:ext>
            </a:extLst>
          </p:cNvPr>
          <p:cNvSpPr>
            <a:spLocks noGrp="1"/>
          </p:cNvSpPr>
          <p:nvPr>
            <p:ph sz="half" idx="13"/>
          </p:nvPr>
        </p:nvSpPr>
        <p:spPr>
          <a:xfrm>
            <a:off x="0" y="5250089"/>
            <a:ext cx="6172200" cy="965200"/>
          </a:xfrm>
          <a:prstGeom prst="rect">
            <a:avLst/>
          </a:prstGeom>
        </p:spPr>
        <p:txBody>
          <a:bodyPr/>
          <a:lstStyle>
            <a:lvl1pPr marL="0" indent="0">
              <a:buNone/>
              <a:defRPr i="1"/>
            </a:lvl1pPr>
            <a:lvl2pPr marL="457200" indent="0">
              <a:buNone/>
              <a:defRPr i="1"/>
            </a:lvl2pPr>
            <a:lvl3pPr marL="914400" indent="0">
              <a:buNone/>
              <a:defRPr i="1"/>
            </a:lvl3pPr>
            <a:lvl4pPr marL="1371600" indent="0">
              <a:buNone/>
              <a:defRPr i="1"/>
            </a:lvl4pPr>
            <a:lvl5pPr marL="1828800" indent="0">
              <a:buNone/>
              <a:defRPr i="1"/>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
        <p:nvSpPr>
          <p:cNvPr id="11" name="Content Placeholder 2">
            <a:extLst>
              <a:ext uri="{FF2B5EF4-FFF2-40B4-BE49-F238E27FC236}">
                <a16:creationId xmlns:a16="http://schemas.microsoft.com/office/drawing/2014/main" id="{17B600C2-9565-4EB9-A87F-1070A124B0C1}"/>
              </a:ext>
            </a:extLst>
          </p:cNvPr>
          <p:cNvSpPr>
            <a:spLocks noGrp="1"/>
          </p:cNvSpPr>
          <p:nvPr>
            <p:ph sz="half" idx="14"/>
          </p:nvPr>
        </p:nvSpPr>
        <p:spPr>
          <a:xfrm>
            <a:off x="6172200" y="5253264"/>
            <a:ext cx="6172200" cy="965200"/>
          </a:xfrm>
          <a:prstGeom prst="rect">
            <a:avLst/>
          </a:prstGeom>
        </p:spPr>
        <p:txBody>
          <a:bodyPr/>
          <a:lstStyle>
            <a:lvl1pPr marL="0" indent="0">
              <a:buNone/>
              <a:defRPr i="1"/>
            </a:lvl1pPr>
            <a:lvl2pPr marL="457200" indent="0">
              <a:buNone/>
              <a:defRPr i="1"/>
            </a:lvl2pPr>
            <a:lvl3pPr marL="914400" indent="0">
              <a:buNone/>
              <a:defRPr i="1"/>
            </a:lvl3pPr>
            <a:lvl4pPr marL="1371600" indent="0">
              <a:buNone/>
              <a:defRPr i="1"/>
            </a:lvl4pPr>
            <a:lvl5pPr marL="1828800" indent="0">
              <a:buNone/>
              <a:defRPr i="1"/>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
        <p:nvSpPr>
          <p:cNvPr id="12" name="Content Placeholder 2">
            <a:extLst>
              <a:ext uri="{FF2B5EF4-FFF2-40B4-BE49-F238E27FC236}">
                <a16:creationId xmlns:a16="http://schemas.microsoft.com/office/drawing/2014/main" id="{BA515E7A-581B-4045-9DB3-37385E6C253B}"/>
              </a:ext>
            </a:extLst>
          </p:cNvPr>
          <p:cNvSpPr>
            <a:spLocks noGrp="1"/>
          </p:cNvSpPr>
          <p:nvPr>
            <p:ph idx="15" hasCustomPrompt="1"/>
          </p:nvPr>
        </p:nvSpPr>
        <p:spPr>
          <a:xfrm>
            <a:off x="968744" y="4755900"/>
            <a:ext cx="5203456" cy="365125"/>
          </a:xfrm>
          <a:prstGeom prst="rect">
            <a:avLst/>
          </a:prstGeom>
        </p:spPr>
        <p:txBody>
          <a:bodyPr anchor="ctr">
            <a:normAutofit/>
          </a:bodyPr>
          <a:lstStyle>
            <a:lvl1pPr marL="0" indent="0" algn="r">
              <a:buNone/>
              <a:defRPr sz="1000" i="1">
                <a:latin typeface="+mn-lt"/>
              </a:defRPr>
            </a:lvl1pPr>
          </a:lstStyle>
          <a:p>
            <a:pPr lvl="0"/>
            <a:r>
              <a:rPr lang="en-GB" dirty="0"/>
              <a:t>Click to edit Master text styles</a:t>
            </a:r>
            <a:endParaRPr lang="en-FI" dirty="0"/>
          </a:p>
        </p:txBody>
      </p:sp>
      <p:sp>
        <p:nvSpPr>
          <p:cNvPr id="13" name="Content Placeholder 2">
            <a:extLst>
              <a:ext uri="{FF2B5EF4-FFF2-40B4-BE49-F238E27FC236}">
                <a16:creationId xmlns:a16="http://schemas.microsoft.com/office/drawing/2014/main" id="{B7338B11-5033-4AFD-A71A-DC937F315A10}"/>
              </a:ext>
            </a:extLst>
          </p:cNvPr>
          <p:cNvSpPr>
            <a:spLocks noGrp="1"/>
          </p:cNvSpPr>
          <p:nvPr>
            <p:ph idx="16" hasCustomPrompt="1"/>
          </p:nvPr>
        </p:nvSpPr>
        <p:spPr>
          <a:xfrm>
            <a:off x="6988544" y="4760890"/>
            <a:ext cx="5203456" cy="365125"/>
          </a:xfrm>
          <a:prstGeom prst="rect">
            <a:avLst/>
          </a:prstGeom>
        </p:spPr>
        <p:txBody>
          <a:bodyPr anchor="ctr">
            <a:normAutofit/>
          </a:bodyPr>
          <a:lstStyle>
            <a:lvl1pPr marL="0" indent="0" algn="r">
              <a:buNone/>
              <a:defRPr sz="1000" i="1">
                <a:latin typeface="+mn-lt"/>
              </a:defRPr>
            </a:lvl1pPr>
          </a:lstStyle>
          <a:p>
            <a:pPr lvl="0"/>
            <a:r>
              <a:rPr lang="en-GB" dirty="0"/>
              <a:t>Click to edit Master text styles</a:t>
            </a:r>
            <a:endParaRPr lang="en-FI" dirty="0"/>
          </a:p>
        </p:txBody>
      </p:sp>
    </p:spTree>
    <p:extLst>
      <p:ext uri="{BB962C8B-B14F-4D97-AF65-F5344CB8AC3E}">
        <p14:creationId xmlns:p14="http://schemas.microsoft.com/office/powerpoint/2010/main" val="3030415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AEFD3A2-9788-4A15-9EAA-5B34F05C33FD}"/>
              </a:ext>
            </a:extLst>
          </p:cNvPr>
          <p:cNvSpPr/>
          <p:nvPr userDrawn="1"/>
        </p:nvSpPr>
        <p:spPr>
          <a:xfrm>
            <a:off x="0" y="-1"/>
            <a:ext cx="12192000" cy="6858000"/>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7" name="Rectangle 7">
            <a:extLst>
              <a:ext uri="{FF2B5EF4-FFF2-40B4-BE49-F238E27FC236}">
                <a16:creationId xmlns:a16="http://schemas.microsoft.com/office/drawing/2014/main" id="{F4856731-4752-48DE-B6FA-9A44D5E62E98}"/>
              </a:ext>
            </a:extLst>
          </p:cNvPr>
          <p:cNvSpPr/>
          <p:nvPr userDrawn="1"/>
        </p:nvSpPr>
        <p:spPr>
          <a:xfrm>
            <a:off x="-1" y="1213574"/>
            <a:ext cx="12192000" cy="4430851"/>
          </a:xfrm>
          <a:prstGeom prst="rect">
            <a:avLst/>
          </a:prstGeom>
          <a:solidFill>
            <a:srgbClr val="375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2" name="Title 1">
            <a:extLst>
              <a:ext uri="{FF2B5EF4-FFF2-40B4-BE49-F238E27FC236}">
                <a16:creationId xmlns:a16="http://schemas.microsoft.com/office/drawing/2014/main" id="{2B49E945-6984-8846-B26B-7A93015A2A59}"/>
              </a:ext>
            </a:extLst>
          </p:cNvPr>
          <p:cNvSpPr>
            <a:spLocks noGrp="1"/>
          </p:cNvSpPr>
          <p:nvPr>
            <p:ph type="title"/>
          </p:nvPr>
        </p:nvSpPr>
        <p:spPr>
          <a:xfrm>
            <a:off x="838200" y="365125"/>
            <a:ext cx="10515600" cy="848449"/>
          </a:xfrm>
          <a:prstGeom prst="rect">
            <a:avLst/>
          </a:prstGeom>
        </p:spPr>
        <p:txBody>
          <a:bodyPr/>
          <a:lstStyle>
            <a:lvl1pPr>
              <a:defRPr>
                <a:solidFill>
                  <a:schemeClr val="bg1"/>
                </a:solidFill>
              </a:defRPr>
            </a:lvl1pPr>
          </a:lstStyle>
          <a:p>
            <a:r>
              <a:rPr lang="en-GB" dirty="0"/>
              <a:t>Click to edit Master title style</a:t>
            </a:r>
            <a:endParaRPr lang="en-FI" dirty="0"/>
          </a:p>
        </p:txBody>
      </p:sp>
      <p:pic>
        <p:nvPicPr>
          <p:cNvPr id="8" name="Graphic 9">
            <a:extLst>
              <a:ext uri="{FF2B5EF4-FFF2-40B4-BE49-F238E27FC236}">
                <a16:creationId xmlns:a16="http://schemas.microsoft.com/office/drawing/2014/main" id="{A1054F36-2EF0-4B66-8916-15AEA876294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860" r="860"/>
          <a:stretch/>
        </p:blipFill>
        <p:spPr>
          <a:xfrm>
            <a:off x="5274653" y="2571196"/>
            <a:ext cx="1642694" cy="1715607"/>
          </a:xfrm>
          <a:prstGeom prst="rect">
            <a:avLst/>
          </a:prstGeom>
        </p:spPr>
      </p:pic>
      <p:sp>
        <p:nvSpPr>
          <p:cNvPr id="9" name="Footer Placeholder 5">
            <a:extLst>
              <a:ext uri="{FF2B5EF4-FFF2-40B4-BE49-F238E27FC236}">
                <a16:creationId xmlns:a16="http://schemas.microsoft.com/office/drawing/2014/main" id="{C942C030-2C0B-4A7C-B1D4-0DC943440768}"/>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latin typeface="+mj-lt"/>
              </a:rPr>
              <a:t>SUURPETOJEN JÄLJILLÄ</a:t>
            </a:r>
            <a:endParaRPr lang="en-FI" sz="1000" spc="600" dirty="0">
              <a:solidFill>
                <a:srgbClr val="B2CDE5"/>
              </a:solidFill>
              <a:latin typeface="+mj-lt"/>
            </a:endParaRPr>
          </a:p>
        </p:txBody>
      </p:sp>
      <p:sp>
        <p:nvSpPr>
          <p:cNvPr id="10" name="Slide Number Placeholder 6">
            <a:extLst>
              <a:ext uri="{FF2B5EF4-FFF2-40B4-BE49-F238E27FC236}">
                <a16:creationId xmlns:a16="http://schemas.microsoft.com/office/drawing/2014/main" id="{95D3EFA6-25E4-4807-B684-ADDDED05BDA4}"/>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Tree>
    <p:extLst>
      <p:ext uri="{BB962C8B-B14F-4D97-AF65-F5344CB8AC3E}">
        <p14:creationId xmlns:p14="http://schemas.microsoft.com/office/powerpoint/2010/main" val="4268903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AEFD3A2-9788-4A15-9EAA-5B34F05C33FD}"/>
              </a:ext>
            </a:extLst>
          </p:cNvPr>
          <p:cNvSpPr/>
          <p:nvPr userDrawn="1"/>
        </p:nvSpPr>
        <p:spPr>
          <a:xfrm>
            <a:off x="0" y="-1"/>
            <a:ext cx="12192000" cy="6858000"/>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7" name="Rectangle 7">
            <a:extLst>
              <a:ext uri="{FF2B5EF4-FFF2-40B4-BE49-F238E27FC236}">
                <a16:creationId xmlns:a16="http://schemas.microsoft.com/office/drawing/2014/main" id="{F4856731-4752-48DE-B6FA-9A44D5E62E98}"/>
              </a:ext>
            </a:extLst>
          </p:cNvPr>
          <p:cNvSpPr/>
          <p:nvPr userDrawn="1"/>
        </p:nvSpPr>
        <p:spPr>
          <a:xfrm>
            <a:off x="-1" y="1213574"/>
            <a:ext cx="12192000" cy="4430851"/>
          </a:xfrm>
          <a:prstGeom prst="rect">
            <a:avLst/>
          </a:prstGeom>
          <a:solidFill>
            <a:srgbClr val="375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2" name="Title 1">
            <a:extLst>
              <a:ext uri="{FF2B5EF4-FFF2-40B4-BE49-F238E27FC236}">
                <a16:creationId xmlns:a16="http://schemas.microsoft.com/office/drawing/2014/main" id="{2B49E945-6984-8846-B26B-7A93015A2A59}"/>
              </a:ext>
            </a:extLst>
          </p:cNvPr>
          <p:cNvSpPr>
            <a:spLocks noGrp="1"/>
          </p:cNvSpPr>
          <p:nvPr>
            <p:ph type="title"/>
          </p:nvPr>
        </p:nvSpPr>
        <p:spPr>
          <a:xfrm>
            <a:off x="838200" y="3063744"/>
            <a:ext cx="10515600" cy="2143188"/>
          </a:xfrm>
          <a:prstGeom prst="rect">
            <a:avLst/>
          </a:prstGeom>
        </p:spPr>
        <p:txBody>
          <a:bodyPr/>
          <a:lstStyle>
            <a:lvl1pPr>
              <a:defRPr>
                <a:solidFill>
                  <a:schemeClr val="bg1"/>
                </a:solidFill>
              </a:defRPr>
            </a:lvl1pPr>
          </a:lstStyle>
          <a:p>
            <a:r>
              <a:rPr lang="en-GB" dirty="0"/>
              <a:t>Click to edit Master title style</a:t>
            </a:r>
            <a:endParaRPr lang="en-FI" dirty="0"/>
          </a:p>
        </p:txBody>
      </p:sp>
      <p:sp>
        <p:nvSpPr>
          <p:cNvPr id="9" name="Footer Placeholder 5">
            <a:extLst>
              <a:ext uri="{FF2B5EF4-FFF2-40B4-BE49-F238E27FC236}">
                <a16:creationId xmlns:a16="http://schemas.microsoft.com/office/drawing/2014/main" id="{C942C030-2C0B-4A7C-B1D4-0DC943440768}"/>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latin typeface="+mj-lt"/>
              </a:rPr>
              <a:t>SUURPETOJEN JÄLJILLÄ</a:t>
            </a:r>
            <a:endParaRPr lang="en-FI" sz="1000" spc="600" dirty="0">
              <a:solidFill>
                <a:srgbClr val="B2CDE5"/>
              </a:solidFill>
              <a:latin typeface="+mj-lt"/>
            </a:endParaRPr>
          </a:p>
        </p:txBody>
      </p:sp>
      <p:sp>
        <p:nvSpPr>
          <p:cNvPr id="10" name="Slide Number Placeholder 6">
            <a:extLst>
              <a:ext uri="{FF2B5EF4-FFF2-40B4-BE49-F238E27FC236}">
                <a16:creationId xmlns:a16="http://schemas.microsoft.com/office/drawing/2014/main" id="{95D3EFA6-25E4-4807-B684-ADDDED05BDA4}"/>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pic>
        <p:nvPicPr>
          <p:cNvPr id="11" name="Graphic 20">
            <a:extLst>
              <a:ext uri="{FF2B5EF4-FFF2-40B4-BE49-F238E27FC236}">
                <a16:creationId xmlns:a16="http://schemas.microsoft.com/office/drawing/2014/main" id="{FBC89C92-4084-4BE8-80D6-CACCB2D88760}"/>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42030" t="36421" r="41661" b="35839"/>
          <a:stretch/>
        </p:blipFill>
        <p:spPr>
          <a:xfrm>
            <a:off x="5446765" y="1651068"/>
            <a:ext cx="1298467" cy="1242361"/>
          </a:xfrm>
          <a:prstGeom prst="rect">
            <a:avLst/>
          </a:prstGeom>
        </p:spPr>
      </p:pic>
    </p:spTree>
    <p:extLst>
      <p:ext uri="{BB962C8B-B14F-4D97-AF65-F5344CB8AC3E}">
        <p14:creationId xmlns:p14="http://schemas.microsoft.com/office/powerpoint/2010/main" val="59731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8" name="Rectangle 5">
            <a:extLst>
              <a:ext uri="{FF2B5EF4-FFF2-40B4-BE49-F238E27FC236}">
                <a16:creationId xmlns:a16="http://schemas.microsoft.com/office/drawing/2014/main" id="{87DB3081-D772-495C-AFBA-6AE0222747E0}"/>
              </a:ext>
            </a:extLst>
          </p:cNvPr>
          <p:cNvSpPr/>
          <p:nvPr userDrawn="1"/>
        </p:nvSpPr>
        <p:spPr>
          <a:xfrm>
            <a:off x="0" y="1"/>
            <a:ext cx="12191999" cy="6857999"/>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2" name="Rectangle 8">
            <a:extLst>
              <a:ext uri="{FF2B5EF4-FFF2-40B4-BE49-F238E27FC236}">
                <a16:creationId xmlns:a16="http://schemas.microsoft.com/office/drawing/2014/main" id="{F0A62F56-E77E-4718-9058-048EAACB312A}"/>
              </a:ext>
            </a:extLst>
          </p:cNvPr>
          <p:cNvSpPr/>
          <p:nvPr userDrawn="1"/>
        </p:nvSpPr>
        <p:spPr>
          <a:xfrm>
            <a:off x="0" y="1213573"/>
            <a:ext cx="12192000" cy="4430851"/>
          </a:xfrm>
          <a:prstGeom prst="rect">
            <a:avLst/>
          </a:prstGeom>
          <a:solidFill>
            <a:srgbClr val="846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2" name="Title 1">
            <a:extLst>
              <a:ext uri="{FF2B5EF4-FFF2-40B4-BE49-F238E27FC236}">
                <a16:creationId xmlns:a16="http://schemas.microsoft.com/office/drawing/2014/main" id="{2B49E945-6984-8846-B26B-7A93015A2A59}"/>
              </a:ext>
            </a:extLst>
          </p:cNvPr>
          <p:cNvSpPr>
            <a:spLocks noGrp="1"/>
          </p:cNvSpPr>
          <p:nvPr>
            <p:ph type="title"/>
          </p:nvPr>
        </p:nvSpPr>
        <p:spPr>
          <a:xfrm>
            <a:off x="838200" y="3063744"/>
            <a:ext cx="10515600" cy="2143188"/>
          </a:xfrm>
          <a:prstGeom prst="rect">
            <a:avLst/>
          </a:prstGeom>
        </p:spPr>
        <p:txBody>
          <a:bodyPr/>
          <a:lstStyle>
            <a:lvl1pPr>
              <a:defRPr>
                <a:solidFill>
                  <a:schemeClr val="bg1"/>
                </a:solidFill>
              </a:defRPr>
            </a:lvl1pPr>
          </a:lstStyle>
          <a:p>
            <a:r>
              <a:rPr lang="en-GB" dirty="0"/>
              <a:t>Click to edit Master title style</a:t>
            </a:r>
            <a:endParaRPr lang="en-FI" dirty="0"/>
          </a:p>
        </p:txBody>
      </p:sp>
      <p:sp>
        <p:nvSpPr>
          <p:cNvPr id="9" name="Footer Placeholder 5">
            <a:extLst>
              <a:ext uri="{FF2B5EF4-FFF2-40B4-BE49-F238E27FC236}">
                <a16:creationId xmlns:a16="http://schemas.microsoft.com/office/drawing/2014/main" id="{C942C030-2C0B-4A7C-B1D4-0DC943440768}"/>
              </a:ext>
            </a:extLst>
          </p:cNvPr>
          <p:cNvSpPr>
            <a:spLocks noGrp="1"/>
          </p:cNvSpPr>
          <p:nvPr>
            <p:ph type="ftr" sz="quarter" idx="11"/>
          </p:nvPr>
        </p:nvSpPr>
        <p:spPr>
          <a:xfrm>
            <a:off x="190500" y="6356350"/>
            <a:ext cx="4114800" cy="365125"/>
          </a:xfrm>
        </p:spPr>
        <p:txBody>
          <a:bodyPr/>
          <a:lstStyle>
            <a:lvl1pPr>
              <a:defRPr>
                <a:solidFill>
                  <a:schemeClr val="bg1"/>
                </a:solidFill>
              </a:defRPr>
            </a:lvl1pPr>
          </a:lstStyle>
          <a:p>
            <a:r>
              <a:rPr lang="en-GB" sz="1000" spc="600">
                <a:latin typeface="+mj-lt"/>
              </a:rPr>
              <a:t>SUURPETOJEN JÄLJILLÄ</a:t>
            </a:r>
            <a:endParaRPr lang="en-FI" sz="1000" spc="600" dirty="0">
              <a:latin typeface="+mj-lt"/>
            </a:endParaRPr>
          </a:p>
        </p:txBody>
      </p:sp>
      <p:sp>
        <p:nvSpPr>
          <p:cNvPr id="10" name="Slide Number Placeholder 6">
            <a:extLst>
              <a:ext uri="{FF2B5EF4-FFF2-40B4-BE49-F238E27FC236}">
                <a16:creationId xmlns:a16="http://schemas.microsoft.com/office/drawing/2014/main" id="{95D3EFA6-25E4-4807-B684-ADDDED05BDA4}"/>
              </a:ext>
            </a:extLst>
          </p:cNvPr>
          <p:cNvSpPr>
            <a:spLocks noGrp="1"/>
          </p:cNvSpPr>
          <p:nvPr>
            <p:ph type="sldNum" sz="quarter" idx="12"/>
          </p:nvPr>
        </p:nvSpPr>
        <p:spPr>
          <a:xfrm>
            <a:off x="9156785" y="6356350"/>
            <a:ext cx="2743200" cy="365125"/>
          </a:xfrm>
        </p:spPr>
        <p:txBody>
          <a:bodyPr/>
          <a:lstStyle>
            <a:lvl1pPr algn="r">
              <a:defRPr>
                <a:solidFill>
                  <a:schemeClr val="bg1"/>
                </a:solidFill>
              </a:defRPr>
            </a:lvl1pPr>
          </a:lstStyle>
          <a:p>
            <a:fld id="{F1B56944-1AE8-0B48-99F0-2FBD684E400F}" type="slidenum">
              <a:rPr lang="en-FI" sz="1000" smtClean="0"/>
              <a:pPr/>
              <a:t>‹#›</a:t>
            </a:fld>
            <a:endParaRPr lang="en-FI" sz="1000" dirty="0"/>
          </a:p>
        </p:txBody>
      </p:sp>
      <p:pic>
        <p:nvPicPr>
          <p:cNvPr id="11" name="Graphic 20">
            <a:extLst>
              <a:ext uri="{FF2B5EF4-FFF2-40B4-BE49-F238E27FC236}">
                <a16:creationId xmlns:a16="http://schemas.microsoft.com/office/drawing/2014/main" id="{FBC89C92-4084-4BE8-80D6-CACCB2D88760}"/>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42030" t="36421" r="41661" b="35839"/>
          <a:stretch/>
        </p:blipFill>
        <p:spPr>
          <a:xfrm>
            <a:off x="5446765" y="1651068"/>
            <a:ext cx="1298467" cy="1242361"/>
          </a:xfrm>
          <a:prstGeom prst="rect">
            <a:avLst/>
          </a:prstGeom>
        </p:spPr>
      </p:pic>
    </p:spTree>
    <p:extLst>
      <p:ext uri="{BB962C8B-B14F-4D97-AF65-F5344CB8AC3E}">
        <p14:creationId xmlns:p14="http://schemas.microsoft.com/office/powerpoint/2010/main" val="3137967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Footer Placeholder 5">
            <a:extLst>
              <a:ext uri="{FF2B5EF4-FFF2-40B4-BE49-F238E27FC236}">
                <a16:creationId xmlns:a16="http://schemas.microsoft.com/office/drawing/2014/main" id="{853881E3-7C5E-4787-8615-991E9BCD8277}"/>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8" name="Slide Number Placeholder 6">
            <a:extLst>
              <a:ext uri="{FF2B5EF4-FFF2-40B4-BE49-F238E27FC236}">
                <a16:creationId xmlns:a16="http://schemas.microsoft.com/office/drawing/2014/main" id="{C84F899F-E334-462B-AF1A-A64EAC8DD261}"/>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Tree>
    <p:extLst>
      <p:ext uri="{BB962C8B-B14F-4D97-AF65-F5344CB8AC3E}">
        <p14:creationId xmlns:p14="http://schemas.microsoft.com/office/powerpoint/2010/main" val="3899914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9559A8-D6DD-AF40-9D4F-204CA8C04C20}"/>
              </a:ext>
            </a:extLst>
          </p:cNvPr>
          <p:cNvSpPr>
            <a:spLocks noGrp="1"/>
          </p:cNvSpPr>
          <p:nvPr>
            <p:ph type="title"/>
          </p:nvPr>
        </p:nvSpPr>
        <p:spPr>
          <a:xfrm>
            <a:off x="0" y="365126"/>
            <a:ext cx="12192000" cy="723446"/>
          </a:xfrm>
          <a:prstGeom prst="rect">
            <a:avLst/>
          </a:prstGeom>
        </p:spPr>
        <p:txBody>
          <a:bodyPr vert="horz" lIns="91440" tIns="45720" rIns="91440" bIns="45720" rtlCol="0" anchor="ctr">
            <a:normAutofit/>
          </a:bodyPr>
          <a:lstStyle/>
          <a:p>
            <a:r>
              <a:rPr lang="en-GB" dirty="0"/>
              <a:t>Click to edit Master title style</a:t>
            </a:r>
            <a:endParaRPr lang="en-FI" dirty="0"/>
          </a:p>
        </p:txBody>
      </p:sp>
      <p:sp>
        <p:nvSpPr>
          <p:cNvPr id="3" name="Text Placeholder 2">
            <a:extLst>
              <a:ext uri="{FF2B5EF4-FFF2-40B4-BE49-F238E27FC236}">
                <a16:creationId xmlns:a16="http://schemas.microsoft.com/office/drawing/2014/main" id="{648C2C2D-1376-9B49-BE03-8B5B47570D53}"/>
              </a:ext>
            </a:extLst>
          </p:cNvPr>
          <p:cNvSpPr>
            <a:spLocks noGrp="1"/>
          </p:cNvSpPr>
          <p:nvPr>
            <p:ph type="body" idx="1"/>
          </p:nvPr>
        </p:nvSpPr>
        <p:spPr>
          <a:xfrm>
            <a:off x="190500" y="1543617"/>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
        <p:nvSpPr>
          <p:cNvPr id="14" name="Footer Placeholder 5">
            <a:extLst>
              <a:ext uri="{FF2B5EF4-FFF2-40B4-BE49-F238E27FC236}">
                <a16:creationId xmlns:a16="http://schemas.microsoft.com/office/drawing/2014/main" id="{083F1D83-6D23-45EF-9229-FABFA7916434}"/>
              </a:ext>
            </a:extLst>
          </p:cNvPr>
          <p:cNvSpPr>
            <a:spLocks noGrp="1"/>
          </p:cNvSpPr>
          <p:nvPr>
            <p:ph type="ftr" sz="quarter" idx="3"/>
          </p:nvPr>
        </p:nvSpPr>
        <p:spPr>
          <a:xfrm>
            <a:off x="190500" y="6356350"/>
            <a:ext cx="4114800" cy="365125"/>
          </a:xfrm>
          <a:prstGeom prst="rect">
            <a:avLst/>
          </a:prstGeo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15" name="Slide Number Placeholder 6">
            <a:extLst>
              <a:ext uri="{FF2B5EF4-FFF2-40B4-BE49-F238E27FC236}">
                <a16:creationId xmlns:a16="http://schemas.microsoft.com/office/drawing/2014/main" id="{083CC17E-7C6D-4981-AFA9-1D291F95EB5A}"/>
              </a:ext>
            </a:extLst>
          </p:cNvPr>
          <p:cNvSpPr>
            <a:spLocks noGrp="1"/>
          </p:cNvSpPr>
          <p:nvPr>
            <p:ph type="sldNum" sz="quarter" idx="4"/>
          </p:nvPr>
        </p:nvSpPr>
        <p:spPr>
          <a:xfrm>
            <a:off x="9156785" y="6356350"/>
            <a:ext cx="2743200" cy="365125"/>
          </a:xfrm>
          <a:prstGeom prst="rect">
            <a:avLst/>
          </a:prstGeom>
        </p:spPr>
        <p:txBody>
          <a:bodyPr/>
          <a:lstStyle/>
          <a:p>
            <a:fld id="{F1B56944-1AE8-0B48-99F0-2FBD684E400F}" type="slidenum">
              <a:rPr lang="en-FI" sz="1000" smtClean="0">
                <a:solidFill>
                  <a:srgbClr val="B2CDE5"/>
                </a:solidFill>
              </a:rPr>
              <a:t>‹#›</a:t>
            </a:fld>
            <a:endParaRPr lang="en-FI" sz="1000" dirty="0">
              <a:solidFill>
                <a:srgbClr val="B2CDE5"/>
              </a:solidFill>
            </a:endParaRPr>
          </a:p>
        </p:txBody>
      </p:sp>
    </p:spTree>
    <p:extLst>
      <p:ext uri="{BB962C8B-B14F-4D97-AF65-F5344CB8AC3E}">
        <p14:creationId xmlns:p14="http://schemas.microsoft.com/office/powerpoint/2010/main" val="2557613192"/>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63" r:id="rId3"/>
    <p:sldLayoutId id="2147483652" r:id="rId4"/>
    <p:sldLayoutId id="2147483654" r:id="rId5"/>
    <p:sldLayoutId id="2147483661" r:id="rId6"/>
    <p:sldLayoutId id="2147483662" r:id="rId7"/>
    <p:sldLayoutId id="2147483655" r:id="rId8"/>
  </p:sldLayoutIdLst>
  <p:txStyles>
    <p:titleStyle>
      <a:lvl1pPr algn="ctr" defTabSz="914400" rtl="0" eaLnBrk="1" latinLnBrk="0" hangingPunct="1">
        <a:lnSpc>
          <a:spcPct val="90000"/>
        </a:lnSpc>
        <a:spcBef>
          <a:spcPct val="0"/>
        </a:spcBef>
        <a:buNone/>
        <a:defRPr sz="4000" b="0" kern="1200">
          <a:solidFill>
            <a:srgbClr val="507A9F"/>
          </a:solidFill>
          <a:latin typeface="Rockwell" panose="020606030202050204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ideo" Target="https://www.youtube.com/embed/PgYL43aGvAM?feature=oembed" TargetMode="External"/><Relationship Id="rId6" Type="http://schemas.openxmlformats.org/officeDocument/2006/relationships/image" Target="../media/image9.jpeg"/><Relationship Id="rId5" Type="http://schemas.openxmlformats.org/officeDocument/2006/relationships/image" Target="../media/image2.sv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D28D53-632F-6540-85C4-7AF5F9F222CF}"/>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0" y="2122"/>
            <a:ext cx="12192000" cy="6858000"/>
          </a:xfrm>
          <a:prstGeom prst="rect">
            <a:avLst/>
          </a:prstGeom>
        </p:spPr>
      </p:pic>
      <p:sp>
        <p:nvSpPr>
          <p:cNvPr id="4" name="Oval 3">
            <a:extLst>
              <a:ext uri="{FF2B5EF4-FFF2-40B4-BE49-F238E27FC236}">
                <a16:creationId xmlns:a16="http://schemas.microsoft.com/office/drawing/2014/main" id="{F4659105-369A-CB43-842D-23D70EFC0C59}"/>
              </a:ext>
              <a:ext uri="{C183D7F6-B498-43B3-948B-1728B52AA6E4}">
                <adec:decorative xmlns:adec="http://schemas.microsoft.com/office/drawing/2017/decorative" val="1"/>
              </a:ext>
            </a:extLst>
          </p:cNvPr>
          <p:cNvSpPr/>
          <p:nvPr/>
        </p:nvSpPr>
        <p:spPr>
          <a:xfrm>
            <a:off x="380998" y="3042138"/>
            <a:ext cx="3493477" cy="34934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pic>
        <p:nvPicPr>
          <p:cNvPr id="12" name="Picture 11">
            <a:extLst>
              <a:ext uri="{FF2B5EF4-FFF2-40B4-BE49-F238E27FC236}">
                <a16:creationId xmlns:a16="http://schemas.microsoft.com/office/drawing/2014/main" id="{2A36F8C4-58DA-4843-BB32-957BC9954AB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033852" y="311648"/>
            <a:ext cx="1846518" cy="504757"/>
          </a:xfrm>
          <a:prstGeom prst="rect">
            <a:avLst/>
          </a:prstGeom>
        </p:spPr>
      </p:pic>
      <p:sp>
        <p:nvSpPr>
          <p:cNvPr id="13" name="TextBox 12">
            <a:extLst>
              <a:ext uri="{FF2B5EF4-FFF2-40B4-BE49-F238E27FC236}">
                <a16:creationId xmlns:a16="http://schemas.microsoft.com/office/drawing/2014/main" id="{D43B6804-8D5C-0B44-9C87-714763AC206F}"/>
              </a:ext>
            </a:extLst>
          </p:cNvPr>
          <p:cNvSpPr txBox="1">
            <a:spLocks noGrp="1"/>
          </p:cNvSpPr>
          <p:nvPr>
            <p:ph type="title" idx="4294967295"/>
          </p:nvPr>
        </p:nvSpPr>
        <p:spPr>
          <a:xfrm>
            <a:off x="9641090" y="1095839"/>
            <a:ext cx="2368155"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i-FI" sz="2400" b="0" i="0" u="none" strike="noStrike" kern="1200" cap="none" spc="0" normalizeH="0" baseline="0" noProof="0" dirty="0">
                <a:ln>
                  <a:noFill/>
                </a:ln>
                <a:solidFill>
                  <a:srgbClr val="507A9F"/>
                </a:solidFill>
                <a:effectLst/>
                <a:uLnTx/>
                <a:uFillTx/>
                <a:latin typeface="Rockwell" panose="02060603020205020403" pitchFamily="18" charset="77"/>
                <a:ea typeface="+mn-ea"/>
                <a:cs typeface="+mn-cs"/>
              </a:rPr>
              <a:t>Suurpetojen kohtaaminen</a:t>
            </a:r>
            <a:endParaRPr kumimoji="0" lang="en-FI" sz="2400" b="0" i="0" u="none" strike="noStrike" kern="1200" cap="none" spc="0" normalizeH="0" baseline="0" noProof="0" dirty="0">
              <a:ln>
                <a:noFill/>
              </a:ln>
              <a:solidFill>
                <a:srgbClr val="507A9F"/>
              </a:solidFill>
              <a:effectLst/>
              <a:uLnTx/>
              <a:uFillTx/>
              <a:latin typeface="Rockwell" panose="02060603020205020403" pitchFamily="18" charset="77"/>
              <a:ea typeface="+mn-ea"/>
              <a:cs typeface="+mn-cs"/>
            </a:endParaRPr>
          </a:p>
        </p:txBody>
      </p:sp>
      <p:pic>
        <p:nvPicPr>
          <p:cNvPr id="10" name="Kuva 9" descr="Suurpetojen jäljillä -logo">
            <a:extLst>
              <a:ext uri="{FF2B5EF4-FFF2-40B4-BE49-F238E27FC236}">
                <a16:creationId xmlns:a16="http://schemas.microsoft.com/office/drawing/2014/main" id="{AE23B862-98C2-4CBD-8674-58133F4DB10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5702" y="3193955"/>
            <a:ext cx="3084068" cy="3189842"/>
          </a:xfrm>
          <a:prstGeom prst="rect">
            <a:avLst/>
          </a:prstGeom>
        </p:spPr>
      </p:pic>
    </p:spTree>
    <p:extLst>
      <p:ext uri="{BB962C8B-B14F-4D97-AF65-F5344CB8AC3E}">
        <p14:creationId xmlns:p14="http://schemas.microsoft.com/office/powerpoint/2010/main" val="1085618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28A38C-3182-4958-9E82-84594887EBAB}"/>
              </a:ext>
            </a:extLst>
          </p:cNvPr>
          <p:cNvSpPr>
            <a:spLocks noGrp="1"/>
          </p:cNvSpPr>
          <p:nvPr>
            <p:ph type="title"/>
          </p:nvPr>
        </p:nvSpPr>
        <p:spPr>
          <a:xfrm>
            <a:off x="190500" y="365126"/>
            <a:ext cx="12001499" cy="723446"/>
          </a:xfrm>
        </p:spPr>
        <p:txBody>
          <a:bodyPr/>
          <a:lstStyle/>
          <a:p>
            <a:pPr algn="l"/>
            <a:r>
              <a:rPr lang="fi-FI" dirty="0"/>
              <a:t>4.</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p:txBody>
          <a:bodyPr>
            <a:normAutofit/>
          </a:bodyPr>
          <a:lstStyle/>
          <a:p>
            <a:r>
              <a:rPr lang="fi-FI" sz="2400" dirty="0"/>
              <a:t>Sairaat eläimet eivät pysty saalistamaan itse, ja ne voivat hakea helppoa ravintoa ihmisten läheltä.</a:t>
            </a:r>
          </a:p>
        </p:txBody>
      </p:sp>
      <p:pic>
        <p:nvPicPr>
          <p:cNvPr id="12" name="Kuvan paikkamerkki 11" descr="Ilves nuolee tassuaan.">
            <a:extLst>
              <a:ext uri="{FF2B5EF4-FFF2-40B4-BE49-F238E27FC236}">
                <a16:creationId xmlns:a16="http://schemas.microsoft.com/office/drawing/2014/main" id="{8ABDF805-3E28-42AC-8D1A-7890AD0AE679}"/>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019425" y="809469"/>
            <a:ext cx="9172575" cy="5142069"/>
          </a:xfrm>
          <a:prstGeom prst="rect">
            <a:avLst/>
          </a:prstGeom>
        </p:spPr>
      </p:pic>
      <p:sp>
        <p:nvSpPr>
          <p:cNvPr id="14" name="Tekstin paikkamerkki 4">
            <a:extLst>
              <a:ext uri="{FF2B5EF4-FFF2-40B4-BE49-F238E27FC236}">
                <a16:creationId xmlns:a16="http://schemas.microsoft.com/office/drawing/2014/main" id="{00F889C8-8B79-406A-9FA3-3E9FDF027247}"/>
              </a:ext>
            </a:extLst>
          </p:cNvPr>
          <p:cNvSpPr txBox="1">
            <a:spLocks/>
          </p:cNvSpPr>
          <p:nvPr/>
        </p:nvSpPr>
        <p:spPr>
          <a:xfrm rot="1428081">
            <a:off x="8790406" y="1478810"/>
            <a:ext cx="3143787" cy="1184851"/>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i-FI" sz="2800" b="1" dirty="0" err="1">
                <a:solidFill>
                  <a:schemeClr val="bg1"/>
                </a:solidFill>
              </a:rPr>
              <a:t>Psst</a:t>
            </a:r>
            <a:r>
              <a:rPr lang="fi-FI" sz="2800" b="1" dirty="0">
                <a:solidFill>
                  <a:schemeClr val="bg1"/>
                </a:solidFill>
              </a:rPr>
              <a:t>! Kuvan ilves ei oikeasti ole sairas, se vain pesee itseään.</a:t>
            </a:r>
          </a:p>
        </p:txBody>
      </p:sp>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10</a:t>
            </a:fld>
            <a:endParaRPr lang="en-FI" sz="1000" dirty="0">
              <a:solidFill>
                <a:srgbClr val="B2CDE5"/>
              </a:solidFill>
            </a:endParaRPr>
          </a:p>
        </p:txBody>
      </p:sp>
      <p:sp>
        <p:nvSpPr>
          <p:cNvPr id="9" name="Rectangle 13">
            <a:extLst>
              <a:ext uri="{FF2B5EF4-FFF2-40B4-BE49-F238E27FC236}">
                <a16:creationId xmlns:a16="http://schemas.microsoft.com/office/drawing/2014/main" id="{2AD1753D-F53A-42A4-A06C-A0FEE434DF3B}"/>
              </a:ext>
              <a:ext uri="{C183D7F6-B498-43B3-948B-1728B52AA6E4}">
                <adec:decorative xmlns:adec="http://schemas.microsoft.com/office/drawing/2017/decorative" val="1"/>
              </a:ext>
            </a:extLst>
          </p:cNvPr>
          <p:cNvSpPr/>
          <p:nvPr/>
        </p:nvSpPr>
        <p:spPr>
          <a:xfrm>
            <a:off x="0" y="1212850"/>
            <a:ext cx="101947" cy="2216150"/>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3" name="Sisällön paikkamerkki 3">
            <a:extLst>
              <a:ext uri="{FF2B5EF4-FFF2-40B4-BE49-F238E27FC236}">
                <a16:creationId xmlns:a16="http://schemas.microsoft.com/office/drawing/2014/main" id="{48095654-DC0C-46E3-88A6-E52820C39F86}"/>
              </a:ext>
            </a:extLst>
          </p:cNvPr>
          <p:cNvSpPr txBox="1">
            <a:spLocks/>
          </p:cNvSpPr>
          <p:nvPr/>
        </p:nvSpPr>
        <p:spPr>
          <a:xfrm>
            <a:off x="6988543" y="5585732"/>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solidFill>
                  <a:schemeClr val="bg1"/>
                </a:solidFill>
                <a:latin typeface="Calibri" panose="020F0502020204030204" pitchFamily="34" charset="0"/>
                <a:cs typeface="Calibri" panose="020F0502020204030204" pitchFamily="34" charset="0"/>
              </a:rPr>
              <a:t>© </a:t>
            </a:r>
            <a:r>
              <a:rPr lang="fi-FI" dirty="0" err="1">
                <a:solidFill>
                  <a:schemeClr val="bg1"/>
                </a:solidFill>
                <a:latin typeface="Calibri" panose="020F0502020204030204" pitchFamily="34" charset="0"/>
                <a:cs typeface="Calibri" panose="020F0502020204030204" pitchFamily="34" charset="0"/>
              </a:rPr>
              <a:t>Pixabay</a:t>
            </a:r>
            <a:endParaRPr lang="fi-FI" dirty="0">
              <a:solidFill>
                <a:schemeClr val="bg1"/>
              </a:solidFill>
            </a:endParaRPr>
          </a:p>
        </p:txBody>
      </p:sp>
    </p:spTree>
    <p:extLst>
      <p:ext uri="{BB962C8B-B14F-4D97-AF65-F5344CB8AC3E}">
        <p14:creationId xmlns:p14="http://schemas.microsoft.com/office/powerpoint/2010/main" val="959721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28A38C-3182-4958-9E82-84594887EBAB}"/>
              </a:ext>
            </a:extLst>
          </p:cNvPr>
          <p:cNvSpPr>
            <a:spLocks noGrp="1"/>
          </p:cNvSpPr>
          <p:nvPr>
            <p:ph type="title"/>
          </p:nvPr>
        </p:nvSpPr>
        <p:spPr/>
        <p:txBody>
          <a:bodyPr/>
          <a:lstStyle/>
          <a:p>
            <a:r>
              <a:rPr lang="fi-FI" dirty="0"/>
              <a:t>Uhkaaviin ja vaarallisiin suurpetoihin puututaan</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p:txBody>
          <a:bodyPr>
            <a:normAutofit/>
          </a:bodyPr>
          <a:lstStyle/>
          <a:p>
            <a:r>
              <a:rPr lang="fi-FI" sz="2400" dirty="0"/>
              <a:t>Uhkaava peto voidaan säikäyttää tiehensä.</a:t>
            </a:r>
          </a:p>
          <a:p>
            <a:r>
              <a:rPr lang="fi-FI" sz="2400" dirty="0"/>
              <a:t>Vaarallinen peto voidaan myös poistaa eli ampua poikkeusluvalla.</a:t>
            </a:r>
          </a:p>
        </p:txBody>
      </p:sp>
      <p:pic>
        <p:nvPicPr>
          <p:cNvPr id="12" name="Kuvan paikkamerkki 11" descr="Mies kerää suden jätöksen pussiin.">
            <a:extLst>
              <a:ext uri="{FF2B5EF4-FFF2-40B4-BE49-F238E27FC236}">
                <a16:creationId xmlns:a16="http://schemas.microsoft.com/office/drawing/2014/main" id="{AA925110-F9CC-4008-A4C7-A7EE20CB3A42}"/>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019425" y="1212850"/>
            <a:ext cx="9172575" cy="4738688"/>
          </a:xfrm>
          <a:prstGeom prst="rect">
            <a:avLst/>
          </a:prstGeom>
        </p:spPr>
      </p:pic>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11</a:t>
            </a:fld>
            <a:endParaRPr lang="en-FI" sz="1000" dirty="0">
              <a:solidFill>
                <a:srgbClr val="B2CDE5"/>
              </a:solidFill>
            </a:endParaRPr>
          </a:p>
        </p:txBody>
      </p:sp>
      <p:sp>
        <p:nvSpPr>
          <p:cNvPr id="9" name="Rectangle 13">
            <a:extLst>
              <a:ext uri="{FF2B5EF4-FFF2-40B4-BE49-F238E27FC236}">
                <a16:creationId xmlns:a16="http://schemas.microsoft.com/office/drawing/2014/main" id="{2AD1753D-F53A-42A4-A06C-A0FEE434DF3B}"/>
              </a:ext>
              <a:ext uri="{C183D7F6-B498-43B3-948B-1728B52AA6E4}">
                <adec:decorative xmlns:adec="http://schemas.microsoft.com/office/drawing/2017/decorative" val="1"/>
              </a:ext>
            </a:extLst>
          </p:cNvPr>
          <p:cNvSpPr/>
          <p:nvPr/>
        </p:nvSpPr>
        <p:spPr>
          <a:xfrm>
            <a:off x="0" y="1212851"/>
            <a:ext cx="101947" cy="2489720"/>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0" name="Sisällön paikkamerkki 3">
            <a:extLst>
              <a:ext uri="{FF2B5EF4-FFF2-40B4-BE49-F238E27FC236}">
                <a16:creationId xmlns:a16="http://schemas.microsoft.com/office/drawing/2014/main" id="{EFD13EAC-2B5E-4603-8CCF-8EA59E3CCDD8}"/>
              </a:ext>
            </a:extLst>
          </p:cNvPr>
          <p:cNvSpPr txBox="1">
            <a:spLocks/>
          </p:cNvSpPr>
          <p:nvPr/>
        </p:nvSpPr>
        <p:spPr>
          <a:xfrm>
            <a:off x="6977068" y="5559679"/>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latin typeface="Calibri" panose="020F0502020204030204" pitchFamily="34" charset="0"/>
                <a:cs typeface="Calibri" panose="020F0502020204030204" pitchFamily="34" charset="0"/>
              </a:rPr>
              <a:t>© Mikael Luoma / Suomen riistakeskus</a:t>
            </a:r>
            <a:endParaRPr lang="fi-FI" dirty="0"/>
          </a:p>
        </p:txBody>
      </p:sp>
      <p:sp>
        <p:nvSpPr>
          <p:cNvPr id="13" name="Tekstin paikkamerkki 4">
            <a:extLst>
              <a:ext uri="{FF2B5EF4-FFF2-40B4-BE49-F238E27FC236}">
                <a16:creationId xmlns:a16="http://schemas.microsoft.com/office/drawing/2014/main" id="{36A5FFB3-B1F0-43DB-A90D-C1EA5F1024B7}"/>
              </a:ext>
            </a:extLst>
          </p:cNvPr>
          <p:cNvSpPr txBox="1">
            <a:spLocks/>
          </p:cNvSpPr>
          <p:nvPr/>
        </p:nvSpPr>
        <p:spPr>
          <a:xfrm rot="436150">
            <a:off x="9096895" y="1975114"/>
            <a:ext cx="3143787" cy="1413869"/>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i-FI" sz="2800" b="1" dirty="0"/>
              <a:t>Alueen susista saadaan tietoa keräämällä ulostenäytteitä.</a:t>
            </a:r>
          </a:p>
        </p:txBody>
      </p:sp>
      <p:cxnSp>
        <p:nvCxnSpPr>
          <p:cNvPr id="14" name="Curved Connector 16">
            <a:extLst>
              <a:ext uri="{FF2B5EF4-FFF2-40B4-BE49-F238E27FC236}">
                <a16:creationId xmlns:a16="http://schemas.microsoft.com/office/drawing/2014/main" id="{39140FCE-CA1C-45B3-8ADA-57AADEA4431F}"/>
              </a:ext>
              <a:ext uri="{C183D7F6-B498-43B3-948B-1728B52AA6E4}">
                <adec:decorative xmlns:adec="http://schemas.microsoft.com/office/drawing/2017/decorative" val="1"/>
              </a:ext>
            </a:extLst>
          </p:cNvPr>
          <p:cNvCxnSpPr/>
          <p:nvPr/>
        </p:nvCxnSpPr>
        <p:spPr>
          <a:xfrm rot="5400000">
            <a:off x="9392692" y="2986977"/>
            <a:ext cx="720000" cy="1551386"/>
          </a:xfrm>
          <a:prstGeom prst="curvedConnector2">
            <a:avLst/>
          </a:prstGeom>
          <a:ln w="9525" cap="flat" cmpd="sng" algn="ctr">
            <a:solidFill>
              <a:srgbClr val="507A9F"/>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40591628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Kuva 5" descr="Retkeilijä syysmetsässä">
            <a:extLst>
              <a:ext uri="{FF2B5EF4-FFF2-40B4-BE49-F238E27FC236}">
                <a16:creationId xmlns:a16="http://schemas.microsoft.com/office/drawing/2014/main" id="{7DC23CA2-C4C5-4594-A127-014193067ABB}"/>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0" y="704538"/>
            <a:ext cx="12192001" cy="5441429"/>
          </a:xfrm>
          <a:prstGeom prst="rect">
            <a:avLst/>
          </a:prstGeom>
        </p:spPr>
      </p:pic>
      <p:sp>
        <p:nvSpPr>
          <p:cNvPr id="15" name="Otsikko 1">
            <a:extLst>
              <a:ext uri="{FF2B5EF4-FFF2-40B4-BE49-F238E27FC236}">
                <a16:creationId xmlns:a16="http://schemas.microsoft.com/office/drawing/2014/main" id="{46EA8876-0F51-4FAC-9D2A-19CB17B3D3DB}"/>
              </a:ext>
            </a:extLst>
          </p:cNvPr>
          <p:cNvSpPr>
            <a:spLocks noGrp="1"/>
          </p:cNvSpPr>
          <p:nvPr>
            <p:ph type="title"/>
          </p:nvPr>
        </p:nvSpPr>
        <p:spPr>
          <a:xfrm>
            <a:off x="2011180" y="365126"/>
            <a:ext cx="8169639" cy="723446"/>
          </a:xfrm>
          <a:solidFill>
            <a:srgbClr val="846E58"/>
          </a:solidFill>
        </p:spPr>
        <p:txBody>
          <a:bodyPr/>
          <a:lstStyle/>
          <a:p>
            <a:r>
              <a:rPr lang="fi-FI" dirty="0">
                <a:solidFill>
                  <a:schemeClr val="bg1"/>
                </a:solidFill>
              </a:rPr>
              <a:t>Pedon kohtaaminen voi jännittää</a:t>
            </a:r>
          </a:p>
        </p:txBody>
      </p:sp>
      <p:sp>
        <p:nvSpPr>
          <p:cNvPr id="4" name="Sisällön paikkamerkki 3">
            <a:extLst>
              <a:ext uri="{FF2B5EF4-FFF2-40B4-BE49-F238E27FC236}">
                <a16:creationId xmlns:a16="http://schemas.microsoft.com/office/drawing/2014/main" id="{57AB4A6C-9FD4-4551-B30B-E32C154082CF}"/>
              </a:ext>
            </a:extLst>
          </p:cNvPr>
          <p:cNvSpPr>
            <a:spLocks noGrp="1"/>
          </p:cNvSpPr>
          <p:nvPr>
            <p:ph idx="14"/>
          </p:nvPr>
        </p:nvSpPr>
        <p:spPr>
          <a:xfrm>
            <a:off x="6988544" y="5788337"/>
            <a:ext cx="5203456" cy="365125"/>
          </a:xfrm>
        </p:spPr>
        <p:txBody>
          <a:bodyPr/>
          <a:lstStyle/>
          <a:p>
            <a:r>
              <a:rPr lang="fi-FI" dirty="0">
                <a:solidFill>
                  <a:schemeClr val="bg1"/>
                </a:solidFill>
                <a:latin typeface="Calibri" panose="020F0502020204030204" pitchFamily="34" charset="0"/>
                <a:cs typeface="Calibri" panose="020F0502020204030204" pitchFamily="34" charset="0"/>
              </a:rPr>
              <a:t>© Jaakko Alalantela / Suomen riistakeskus</a:t>
            </a:r>
            <a:endParaRPr lang="fi-FI" dirty="0">
              <a:solidFill>
                <a:schemeClr val="bg1"/>
              </a:solidFill>
            </a:endParaRPr>
          </a:p>
        </p:txBody>
      </p:sp>
      <p:sp>
        <p:nvSpPr>
          <p:cNvPr id="8" name="Footer Placeholder 5">
            <a:extLst>
              <a:ext uri="{FF2B5EF4-FFF2-40B4-BE49-F238E27FC236}">
                <a16:creationId xmlns:a16="http://schemas.microsoft.com/office/drawing/2014/main" id="{C0D56ED5-0CB1-461B-98C1-3AC1F149E691}"/>
              </a:ext>
              <a:ext uri="{C183D7F6-B498-43B3-948B-1728B52AA6E4}">
                <adec:decorative xmlns:adec="http://schemas.microsoft.com/office/drawing/2017/decorative" val="1"/>
              </a:ext>
            </a:extLst>
          </p:cNvPr>
          <p:cNvSpPr txBox="1">
            <a:spLocks/>
          </p:cNvSpPr>
          <p:nvPr/>
        </p:nvSpPr>
        <p:spPr>
          <a:xfrm>
            <a:off x="190500" y="6356350"/>
            <a:ext cx="4114800" cy="365125"/>
          </a:xfrm>
          <a:prstGeom prst="rect">
            <a:avLst/>
          </a:prstGeom>
        </p:spPr>
        <p:txBody>
          <a:bodyPr/>
          <a:ls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spc="600">
                <a:solidFill>
                  <a:srgbClr val="B2CDE5"/>
                </a:solidFill>
              </a:rPr>
              <a:t>SUURPETOJEN JÄLJILLÄ</a:t>
            </a:r>
            <a:endParaRPr lang="en-FI" sz="1000" spc="600" dirty="0">
              <a:solidFill>
                <a:srgbClr val="B2CDE5"/>
              </a:solidFill>
            </a:endParaRPr>
          </a:p>
        </p:txBody>
      </p:sp>
    </p:spTree>
    <p:extLst>
      <p:ext uri="{BB962C8B-B14F-4D97-AF65-F5344CB8AC3E}">
        <p14:creationId xmlns:p14="http://schemas.microsoft.com/office/powerpoint/2010/main" val="15373268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85A8AD3-CD60-48F5-AB77-73606D0463D7}"/>
              </a:ext>
            </a:extLst>
          </p:cNvPr>
          <p:cNvSpPr>
            <a:spLocks noGrp="1"/>
          </p:cNvSpPr>
          <p:nvPr>
            <p:ph type="ctrTitle"/>
          </p:nvPr>
        </p:nvSpPr>
        <p:spPr/>
        <p:txBody>
          <a:bodyPr/>
          <a:lstStyle/>
          <a:p>
            <a:r>
              <a:rPr lang="fi-FI" dirty="0"/>
              <a:t>Miten suurpedon kohtaamisen voi välttää?</a:t>
            </a:r>
          </a:p>
        </p:txBody>
      </p:sp>
      <p:sp>
        <p:nvSpPr>
          <p:cNvPr id="3" name="Footer Placeholder 5">
            <a:extLst>
              <a:ext uri="{FF2B5EF4-FFF2-40B4-BE49-F238E27FC236}">
                <a16:creationId xmlns:a16="http://schemas.microsoft.com/office/drawing/2014/main" id="{07826093-19E6-4AB7-8EE2-A290F0CB6412}"/>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4" name="Slide Number Placeholder 6">
            <a:extLst>
              <a:ext uri="{FF2B5EF4-FFF2-40B4-BE49-F238E27FC236}">
                <a16:creationId xmlns:a16="http://schemas.microsoft.com/office/drawing/2014/main" id="{A8C5003D-36F3-4535-87B8-C174D5D74A05}"/>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13</a:t>
            </a:fld>
            <a:endParaRPr lang="en-FI" sz="1000" dirty="0">
              <a:solidFill>
                <a:srgbClr val="B2CDE5"/>
              </a:solidFill>
            </a:endParaRPr>
          </a:p>
        </p:txBody>
      </p:sp>
    </p:spTree>
    <p:extLst>
      <p:ext uri="{BB962C8B-B14F-4D97-AF65-F5344CB8AC3E}">
        <p14:creationId xmlns:p14="http://schemas.microsoft.com/office/powerpoint/2010/main" val="8593321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Kuvan paikkamerkki 17" descr="Laulava punarinta">
            <a:extLst>
              <a:ext uri="{FF2B5EF4-FFF2-40B4-BE49-F238E27FC236}">
                <a16:creationId xmlns:a16="http://schemas.microsoft.com/office/drawing/2014/main" id="{02260D4F-147A-49CB-A9CD-233D21699E81}"/>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1" y="673010"/>
            <a:ext cx="12192000" cy="5491686"/>
          </a:xfrm>
          <a:prstGeom prst="rect">
            <a:avLst/>
          </a:prstGeom>
        </p:spPr>
      </p:pic>
      <p:sp>
        <p:nvSpPr>
          <p:cNvPr id="5" name="Tekstin paikkamerkki 4">
            <a:extLst>
              <a:ext uri="{FF2B5EF4-FFF2-40B4-BE49-F238E27FC236}">
                <a16:creationId xmlns:a16="http://schemas.microsoft.com/office/drawing/2014/main" id="{D42B26C1-B904-414B-9C7A-B9AA2C244599}"/>
              </a:ext>
            </a:extLst>
          </p:cNvPr>
          <p:cNvSpPr>
            <a:spLocks noGrp="1"/>
          </p:cNvSpPr>
          <p:nvPr>
            <p:ph type="title" idx="4294967295"/>
          </p:nvPr>
        </p:nvSpPr>
        <p:spPr>
          <a:xfrm rot="739086">
            <a:off x="1211263" y="933450"/>
            <a:ext cx="3476625" cy="4984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i-FI" sz="3200" b="1" i="0" u="none" strike="noStrike" kern="1200" cap="none" spc="0" normalizeH="0" baseline="0" noProof="0" dirty="0">
                <a:ln>
                  <a:noFill/>
                </a:ln>
                <a:solidFill>
                  <a:schemeClr val="tx1"/>
                </a:solidFill>
                <a:effectLst/>
                <a:uLnTx/>
                <a:uFillTx/>
                <a:latin typeface="+mn-lt"/>
                <a:ea typeface="+mn-ea"/>
                <a:cs typeface="+mn-cs"/>
              </a:rPr>
              <a:t>Pidä meteliä!</a:t>
            </a:r>
            <a:endParaRPr kumimoji="0" lang="fi-FI" sz="3200" b="1" i="0" u="none" strike="noStrike" kern="1200" cap="none" spc="0" normalizeH="0" baseline="0" noProof="0" dirty="0">
              <a:ln>
                <a:noFill/>
              </a:ln>
              <a:solidFill>
                <a:schemeClr val="tx1"/>
              </a:solidFill>
              <a:effectLst/>
              <a:uLnTx/>
              <a:uFillTx/>
              <a:latin typeface="+mn-lt"/>
              <a:ea typeface="+mn-ea"/>
              <a:cs typeface="Calibri Light" panose="020F0302020204030204" pitchFamily="34" charset="0"/>
            </a:endParaRPr>
          </a:p>
        </p:txBody>
      </p:sp>
      <p:sp>
        <p:nvSpPr>
          <p:cNvPr id="8" name="Footer Placeholder 5">
            <a:extLst>
              <a:ext uri="{FF2B5EF4-FFF2-40B4-BE49-F238E27FC236}">
                <a16:creationId xmlns:a16="http://schemas.microsoft.com/office/drawing/2014/main" id="{C0D56ED5-0CB1-461B-98C1-3AC1F149E691}"/>
              </a:ext>
              <a:ext uri="{C183D7F6-B498-43B3-948B-1728B52AA6E4}">
                <adec:decorative xmlns:adec="http://schemas.microsoft.com/office/drawing/2017/decorative" val="1"/>
              </a:ext>
            </a:extLst>
          </p:cNvPr>
          <p:cNvSpPr txBox="1">
            <a:spLocks/>
          </p:cNvSpPr>
          <p:nvPr/>
        </p:nvSpPr>
        <p:spPr>
          <a:xfrm>
            <a:off x="190500" y="6356350"/>
            <a:ext cx="4114800" cy="365125"/>
          </a:xfrm>
          <a:prstGeom prst="rect">
            <a:avLst/>
          </a:prstGeom>
        </p:spPr>
        <p:txBody>
          <a:bodyPr/>
          <a:ls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spc="600">
                <a:solidFill>
                  <a:srgbClr val="B2CDE5"/>
                </a:solidFill>
              </a:rPr>
              <a:t>SUURPETOJEN JÄLJILLÄ</a:t>
            </a:r>
            <a:endParaRPr lang="en-FI" sz="1000" spc="600" dirty="0">
              <a:solidFill>
                <a:srgbClr val="B2CDE5"/>
              </a:solidFill>
            </a:endParaRPr>
          </a:p>
        </p:txBody>
      </p:sp>
      <p:sp>
        <p:nvSpPr>
          <p:cNvPr id="9" name="Slide Number Placeholder 6">
            <a:extLst>
              <a:ext uri="{FF2B5EF4-FFF2-40B4-BE49-F238E27FC236}">
                <a16:creationId xmlns:a16="http://schemas.microsoft.com/office/drawing/2014/main" id="{9D5A7E3A-5497-4D1C-9DBF-49A026F79B62}"/>
              </a:ext>
              <a:ext uri="{C183D7F6-B498-43B3-948B-1728B52AA6E4}">
                <adec:decorative xmlns:adec="http://schemas.microsoft.com/office/drawing/2017/decorative" val="1"/>
              </a:ext>
            </a:extLst>
          </p:cNvPr>
          <p:cNvSpPr txBox="1">
            <a:spLocks/>
          </p:cNvSpPr>
          <p:nvPr/>
        </p:nvSpPr>
        <p:spPr>
          <a:xfrm>
            <a:off x="9156785" y="6356350"/>
            <a:ext cx="2743200" cy="365125"/>
          </a:xfrm>
          <a:prstGeom prst="rect">
            <a:avLst/>
          </a:prstGeom>
        </p:spPr>
        <p:txBody>
          <a:bodyPr/>
          <a:ls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1B56944-1AE8-0B48-99F0-2FBD684E400F}" type="slidenum">
              <a:rPr lang="en-FI" sz="1000" smtClean="0">
                <a:solidFill>
                  <a:srgbClr val="B2CDE5"/>
                </a:solidFill>
              </a:rPr>
              <a:pPr algn="r"/>
              <a:t>14</a:t>
            </a:fld>
            <a:endParaRPr lang="en-FI" sz="1000" dirty="0">
              <a:solidFill>
                <a:srgbClr val="B2CDE5"/>
              </a:solidFill>
            </a:endParaRPr>
          </a:p>
        </p:txBody>
      </p:sp>
      <p:sp>
        <p:nvSpPr>
          <p:cNvPr id="19" name="Sisällön paikkamerkki 3">
            <a:extLst>
              <a:ext uri="{FF2B5EF4-FFF2-40B4-BE49-F238E27FC236}">
                <a16:creationId xmlns:a16="http://schemas.microsoft.com/office/drawing/2014/main" id="{38E46989-A71E-4A05-BD7B-B032F7F2BD70}"/>
              </a:ext>
            </a:extLst>
          </p:cNvPr>
          <p:cNvSpPr txBox="1">
            <a:spLocks/>
          </p:cNvSpPr>
          <p:nvPr/>
        </p:nvSpPr>
        <p:spPr>
          <a:xfrm>
            <a:off x="6988544" y="5788337"/>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latin typeface="Calibri" panose="020F0502020204030204" pitchFamily="34" charset="0"/>
                <a:cs typeface="Calibri" panose="020F0502020204030204" pitchFamily="34" charset="0"/>
              </a:rPr>
              <a:t>© </a:t>
            </a:r>
            <a:r>
              <a:rPr lang="fi-FI" dirty="0" err="1">
                <a:latin typeface="Calibri" panose="020F0502020204030204" pitchFamily="34" charset="0"/>
                <a:cs typeface="Calibri" panose="020F0502020204030204" pitchFamily="34" charset="0"/>
              </a:rPr>
              <a:t>Pixabay</a:t>
            </a:r>
            <a:endParaRPr lang="fi-FI" dirty="0"/>
          </a:p>
        </p:txBody>
      </p:sp>
    </p:spTree>
    <p:extLst>
      <p:ext uri="{BB962C8B-B14F-4D97-AF65-F5344CB8AC3E}">
        <p14:creationId xmlns:p14="http://schemas.microsoft.com/office/powerpoint/2010/main" val="16491007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Kuva 9" descr="Ahma, jolla on saalis suussa.">
            <a:extLst>
              <a:ext uri="{FF2B5EF4-FFF2-40B4-BE49-F238E27FC236}">
                <a16:creationId xmlns:a16="http://schemas.microsoft.com/office/drawing/2014/main" id="{7D2BBA72-B27B-4D11-836F-E3CD4421806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673010"/>
            <a:ext cx="12192001" cy="5480452"/>
          </a:xfrm>
          <a:prstGeom prst="rect">
            <a:avLst/>
          </a:prstGeom>
        </p:spPr>
      </p:pic>
      <p:sp>
        <p:nvSpPr>
          <p:cNvPr id="5" name="Tekstin paikkamerkki 4">
            <a:extLst>
              <a:ext uri="{FF2B5EF4-FFF2-40B4-BE49-F238E27FC236}">
                <a16:creationId xmlns:a16="http://schemas.microsoft.com/office/drawing/2014/main" id="{D42B26C1-B904-414B-9C7A-B9AA2C244599}"/>
              </a:ext>
            </a:extLst>
          </p:cNvPr>
          <p:cNvSpPr>
            <a:spLocks noGrp="1"/>
          </p:cNvSpPr>
          <p:nvPr>
            <p:ph type="title" idx="4294967295"/>
          </p:nvPr>
        </p:nvSpPr>
        <p:spPr>
          <a:xfrm rot="21061594">
            <a:off x="1017588" y="1355725"/>
            <a:ext cx="3476625" cy="29289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i-FI" sz="3200" b="1" i="0" u="none" strike="noStrike" kern="1200" cap="none" spc="0" normalizeH="0" baseline="0" noProof="0" dirty="0">
                <a:ln>
                  <a:noFill/>
                </a:ln>
                <a:solidFill>
                  <a:schemeClr val="bg1"/>
                </a:solidFill>
                <a:effectLst/>
                <a:uLnTx/>
                <a:uFillTx/>
                <a:latin typeface="+mj-lt"/>
                <a:ea typeface="+mn-ea"/>
                <a:cs typeface="+mn-cs"/>
              </a:rPr>
              <a:t>Siivoa kotipihalta pois kaikki syötävä.</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i-FI" sz="3200" b="1" i="0" u="none" strike="noStrike" kern="1200" cap="none" spc="0" normalizeH="0" baseline="0" noProof="0" dirty="0">
                <a:ln>
                  <a:noFill/>
                </a:ln>
                <a:solidFill>
                  <a:schemeClr val="bg1"/>
                </a:solidFill>
                <a:effectLst/>
                <a:uLnTx/>
                <a:uFillTx/>
                <a:latin typeface="+mj-lt"/>
                <a:ea typeface="+mn-ea"/>
                <a:cs typeface="+mn-cs"/>
              </a:rPr>
              <a:t>Poistu paikalta, jos löydät luonnosta pedon tappaman eläimen.</a:t>
            </a:r>
          </a:p>
        </p:txBody>
      </p:sp>
      <p:sp>
        <p:nvSpPr>
          <p:cNvPr id="8" name="Footer Placeholder 5">
            <a:extLst>
              <a:ext uri="{FF2B5EF4-FFF2-40B4-BE49-F238E27FC236}">
                <a16:creationId xmlns:a16="http://schemas.microsoft.com/office/drawing/2014/main" id="{C0D56ED5-0CB1-461B-98C1-3AC1F149E691}"/>
              </a:ext>
              <a:ext uri="{C183D7F6-B498-43B3-948B-1728B52AA6E4}">
                <adec:decorative xmlns:adec="http://schemas.microsoft.com/office/drawing/2017/decorative" val="1"/>
              </a:ext>
            </a:extLst>
          </p:cNvPr>
          <p:cNvSpPr txBox="1">
            <a:spLocks/>
          </p:cNvSpPr>
          <p:nvPr/>
        </p:nvSpPr>
        <p:spPr>
          <a:xfrm>
            <a:off x="190500" y="6356350"/>
            <a:ext cx="4114800" cy="365125"/>
          </a:xfrm>
          <a:prstGeom prst="rect">
            <a:avLst/>
          </a:prstGeom>
        </p:spPr>
        <p:txBody>
          <a:bodyPr/>
          <a:ls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spc="600">
                <a:solidFill>
                  <a:srgbClr val="B2CDE5"/>
                </a:solidFill>
              </a:rPr>
              <a:t>SUURPETOJEN JÄLJILLÄ</a:t>
            </a:r>
            <a:endParaRPr lang="en-FI" sz="1000" spc="600" dirty="0">
              <a:solidFill>
                <a:srgbClr val="B2CDE5"/>
              </a:solidFill>
            </a:endParaRPr>
          </a:p>
        </p:txBody>
      </p:sp>
      <p:sp>
        <p:nvSpPr>
          <p:cNvPr id="9" name="Slide Number Placeholder 6">
            <a:extLst>
              <a:ext uri="{FF2B5EF4-FFF2-40B4-BE49-F238E27FC236}">
                <a16:creationId xmlns:a16="http://schemas.microsoft.com/office/drawing/2014/main" id="{9D5A7E3A-5497-4D1C-9DBF-49A026F79B62}"/>
              </a:ext>
              <a:ext uri="{C183D7F6-B498-43B3-948B-1728B52AA6E4}">
                <adec:decorative xmlns:adec="http://schemas.microsoft.com/office/drawing/2017/decorative" val="1"/>
              </a:ext>
            </a:extLst>
          </p:cNvPr>
          <p:cNvSpPr txBox="1">
            <a:spLocks/>
          </p:cNvSpPr>
          <p:nvPr/>
        </p:nvSpPr>
        <p:spPr>
          <a:xfrm>
            <a:off x="9156785" y="6356350"/>
            <a:ext cx="2743200" cy="365125"/>
          </a:xfrm>
          <a:prstGeom prst="rect">
            <a:avLst/>
          </a:prstGeom>
        </p:spPr>
        <p:txBody>
          <a:bodyPr/>
          <a:ls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1B56944-1AE8-0B48-99F0-2FBD684E400F}" type="slidenum">
              <a:rPr lang="en-FI" sz="1000" smtClean="0">
                <a:solidFill>
                  <a:srgbClr val="B2CDE5"/>
                </a:solidFill>
              </a:rPr>
              <a:pPr algn="r"/>
              <a:t>15</a:t>
            </a:fld>
            <a:endParaRPr lang="en-FI" sz="1000" dirty="0">
              <a:solidFill>
                <a:srgbClr val="B2CDE5"/>
              </a:solidFill>
            </a:endParaRPr>
          </a:p>
        </p:txBody>
      </p:sp>
      <p:sp>
        <p:nvSpPr>
          <p:cNvPr id="19" name="Sisällön paikkamerkki 3">
            <a:extLst>
              <a:ext uri="{FF2B5EF4-FFF2-40B4-BE49-F238E27FC236}">
                <a16:creationId xmlns:a16="http://schemas.microsoft.com/office/drawing/2014/main" id="{38E46989-A71E-4A05-BD7B-B032F7F2BD70}"/>
              </a:ext>
            </a:extLst>
          </p:cNvPr>
          <p:cNvSpPr txBox="1">
            <a:spLocks/>
          </p:cNvSpPr>
          <p:nvPr/>
        </p:nvSpPr>
        <p:spPr>
          <a:xfrm>
            <a:off x="6988544" y="5788337"/>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latin typeface="Calibri" panose="020F0502020204030204" pitchFamily="34" charset="0"/>
                <a:cs typeface="Calibri" panose="020F0502020204030204" pitchFamily="34" charset="0"/>
              </a:rPr>
              <a:t>© </a:t>
            </a:r>
            <a:r>
              <a:rPr lang="fi-FI" dirty="0" err="1">
                <a:latin typeface="Calibri" panose="020F0502020204030204" pitchFamily="34" charset="0"/>
                <a:cs typeface="Calibri" panose="020F0502020204030204" pitchFamily="34" charset="0"/>
              </a:rPr>
              <a:t>Pixabay</a:t>
            </a:r>
            <a:endParaRPr lang="fi-FI" dirty="0"/>
          </a:p>
        </p:txBody>
      </p:sp>
    </p:spTree>
    <p:extLst>
      <p:ext uri="{BB962C8B-B14F-4D97-AF65-F5344CB8AC3E}">
        <p14:creationId xmlns:p14="http://schemas.microsoft.com/office/powerpoint/2010/main" val="8929926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740BB9F-C149-45BF-9DDF-5041B46C9239}"/>
              </a:ext>
            </a:extLst>
          </p:cNvPr>
          <p:cNvSpPr>
            <a:spLocks noGrp="1"/>
          </p:cNvSpPr>
          <p:nvPr>
            <p:ph type="ctrTitle"/>
          </p:nvPr>
        </p:nvSpPr>
        <p:spPr/>
        <p:txBody>
          <a:bodyPr/>
          <a:lstStyle/>
          <a:p>
            <a:r>
              <a:rPr lang="fi-FI" dirty="0"/>
              <a:t>Miten kannattaa toimia, jos kohtaat suurpedon?</a:t>
            </a:r>
          </a:p>
        </p:txBody>
      </p:sp>
      <p:sp>
        <p:nvSpPr>
          <p:cNvPr id="3" name="Footer Placeholder 5">
            <a:extLst>
              <a:ext uri="{FF2B5EF4-FFF2-40B4-BE49-F238E27FC236}">
                <a16:creationId xmlns:a16="http://schemas.microsoft.com/office/drawing/2014/main" id="{3EF372D3-2794-4727-A5B4-6B455DE70834}"/>
              </a:ext>
            </a:extLst>
          </p:cNvPr>
          <p:cNvSpPr>
            <a:spLocks noGrp="1"/>
          </p:cNvSpPr>
          <p:nvPr>
            <p:ph type="ftr" sz="quarter" idx="11"/>
          </p:nvPr>
        </p:nvSpPr>
        <p:spPr>
          <a:xfrm>
            <a:off x="190500" y="6356350"/>
            <a:ext cx="4114800" cy="365125"/>
          </a:xfrm>
        </p:spPr>
        <p:txBody>
          <a:bodyPr/>
          <a:lstStyle/>
          <a:p>
            <a:pPr algn="l"/>
            <a:r>
              <a:rPr lang="en-GB" sz="1000" spc="600" dirty="0">
                <a:solidFill>
                  <a:schemeClr val="bg1"/>
                </a:solidFill>
              </a:rPr>
              <a:t>SUURPETOJEN JÄLJILLÄ</a:t>
            </a:r>
            <a:endParaRPr lang="en-FI" sz="1000" spc="600" dirty="0">
              <a:solidFill>
                <a:schemeClr val="bg1"/>
              </a:solidFill>
            </a:endParaRPr>
          </a:p>
        </p:txBody>
      </p:sp>
      <p:sp>
        <p:nvSpPr>
          <p:cNvPr id="4" name="Slide Number Placeholder 6">
            <a:extLst>
              <a:ext uri="{FF2B5EF4-FFF2-40B4-BE49-F238E27FC236}">
                <a16:creationId xmlns:a16="http://schemas.microsoft.com/office/drawing/2014/main" id="{DAE3161F-66AB-49D5-864C-92109EADDFCE}"/>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chemeClr val="bg1"/>
                </a:solidFill>
              </a:rPr>
              <a:t>16</a:t>
            </a:fld>
            <a:endParaRPr lang="en-FI" sz="1000" dirty="0">
              <a:solidFill>
                <a:schemeClr val="bg1"/>
              </a:solidFill>
            </a:endParaRPr>
          </a:p>
        </p:txBody>
      </p:sp>
    </p:spTree>
    <p:extLst>
      <p:ext uri="{BB962C8B-B14F-4D97-AF65-F5344CB8AC3E}">
        <p14:creationId xmlns:p14="http://schemas.microsoft.com/office/powerpoint/2010/main" val="13133403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47E085A4-4FC1-4992-8A4C-6F051134F33F}"/>
              </a:ext>
            </a:extLst>
          </p:cNvPr>
          <p:cNvSpPr>
            <a:spLocks noGrp="1"/>
          </p:cNvSpPr>
          <p:nvPr>
            <p:ph type="title"/>
          </p:nvPr>
        </p:nvSpPr>
        <p:spPr/>
        <p:txBody>
          <a:bodyPr/>
          <a:lstStyle/>
          <a:p>
            <a:r>
              <a:rPr lang="fi-FI" dirty="0"/>
              <a:t>Suden kohtaaminen</a:t>
            </a:r>
          </a:p>
        </p:txBody>
      </p:sp>
      <p:grpSp>
        <p:nvGrpSpPr>
          <p:cNvPr id="9" name="Group 38975">
            <a:extLst>
              <a:ext uri="{FF2B5EF4-FFF2-40B4-BE49-F238E27FC236}">
                <a16:creationId xmlns:a16="http://schemas.microsoft.com/office/drawing/2014/main" id="{055A88D8-7066-475A-9F78-40A58236459F}"/>
              </a:ext>
              <a:ext uri="{C183D7F6-B498-43B3-948B-1728B52AA6E4}">
                <adec:decorative xmlns:adec="http://schemas.microsoft.com/office/drawing/2017/decorative" val="1"/>
              </a:ext>
            </a:extLst>
          </p:cNvPr>
          <p:cNvGrpSpPr/>
          <p:nvPr/>
        </p:nvGrpSpPr>
        <p:grpSpPr>
          <a:xfrm flipH="1">
            <a:off x="1083838" y="2137038"/>
            <a:ext cx="3899899" cy="2583923"/>
            <a:chOff x="10467975" y="2397125"/>
            <a:chExt cx="1289050" cy="854075"/>
          </a:xfrm>
          <a:solidFill>
            <a:srgbClr val="846E58"/>
          </a:solidFill>
        </p:grpSpPr>
        <p:sp>
          <p:nvSpPr>
            <p:cNvPr id="10" name="Freeform 20">
              <a:extLst>
                <a:ext uri="{FF2B5EF4-FFF2-40B4-BE49-F238E27FC236}">
                  <a16:creationId xmlns:a16="http://schemas.microsoft.com/office/drawing/2014/main" id="{3ACA3A12-D5E3-4C9A-93D9-238E84656D5D}"/>
                </a:ext>
              </a:extLst>
            </p:cNvPr>
            <p:cNvSpPr>
              <a:spLocks/>
            </p:cNvSpPr>
            <p:nvPr/>
          </p:nvSpPr>
          <p:spPr bwMode="auto">
            <a:xfrm>
              <a:off x="10467975" y="2397125"/>
              <a:ext cx="1289050" cy="854075"/>
            </a:xfrm>
            <a:custGeom>
              <a:avLst/>
              <a:gdLst>
                <a:gd name="T0" fmla="*/ 12 w 812"/>
                <a:gd name="T1" fmla="*/ 306 h 538"/>
                <a:gd name="T2" fmla="*/ 26 w 812"/>
                <a:gd name="T3" fmla="*/ 220 h 538"/>
                <a:gd name="T4" fmla="*/ 30 w 812"/>
                <a:gd name="T5" fmla="*/ 208 h 538"/>
                <a:gd name="T6" fmla="*/ 40 w 812"/>
                <a:gd name="T7" fmla="*/ 182 h 538"/>
                <a:gd name="T8" fmla="*/ 58 w 812"/>
                <a:gd name="T9" fmla="*/ 162 h 538"/>
                <a:gd name="T10" fmla="*/ 78 w 812"/>
                <a:gd name="T11" fmla="*/ 144 h 538"/>
                <a:gd name="T12" fmla="*/ 90 w 812"/>
                <a:gd name="T13" fmla="*/ 138 h 538"/>
                <a:gd name="T14" fmla="*/ 116 w 812"/>
                <a:gd name="T15" fmla="*/ 130 h 538"/>
                <a:gd name="T16" fmla="*/ 138 w 812"/>
                <a:gd name="T17" fmla="*/ 126 h 538"/>
                <a:gd name="T18" fmla="*/ 434 w 812"/>
                <a:gd name="T19" fmla="*/ 112 h 538"/>
                <a:gd name="T20" fmla="*/ 478 w 812"/>
                <a:gd name="T21" fmla="*/ 108 h 538"/>
                <a:gd name="T22" fmla="*/ 630 w 812"/>
                <a:gd name="T23" fmla="*/ 52 h 538"/>
                <a:gd name="T24" fmla="*/ 680 w 812"/>
                <a:gd name="T25" fmla="*/ 0 h 538"/>
                <a:gd name="T26" fmla="*/ 726 w 812"/>
                <a:gd name="T27" fmla="*/ 8 h 538"/>
                <a:gd name="T28" fmla="*/ 760 w 812"/>
                <a:gd name="T29" fmla="*/ 108 h 538"/>
                <a:gd name="T30" fmla="*/ 810 w 812"/>
                <a:gd name="T31" fmla="*/ 176 h 538"/>
                <a:gd name="T32" fmla="*/ 812 w 812"/>
                <a:gd name="T33" fmla="*/ 180 h 538"/>
                <a:gd name="T34" fmla="*/ 810 w 812"/>
                <a:gd name="T35" fmla="*/ 186 h 538"/>
                <a:gd name="T36" fmla="*/ 774 w 812"/>
                <a:gd name="T37" fmla="*/ 204 h 538"/>
                <a:gd name="T38" fmla="*/ 574 w 812"/>
                <a:gd name="T39" fmla="*/ 328 h 538"/>
                <a:gd name="T40" fmla="*/ 556 w 812"/>
                <a:gd name="T41" fmla="*/ 510 h 538"/>
                <a:gd name="T42" fmla="*/ 578 w 812"/>
                <a:gd name="T43" fmla="*/ 538 h 538"/>
                <a:gd name="T44" fmla="*/ 518 w 812"/>
                <a:gd name="T45" fmla="*/ 334 h 538"/>
                <a:gd name="T46" fmla="*/ 302 w 812"/>
                <a:gd name="T47" fmla="*/ 330 h 538"/>
                <a:gd name="T48" fmla="*/ 150 w 812"/>
                <a:gd name="T49" fmla="*/ 418 h 538"/>
                <a:gd name="T50" fmla="*/ 84 w 812"/>
                <a:gd name="T51" fmla="*/ 514 h 538"/>
                <a:gd name="T52" fmla="*/ 106 w 812"/>
                <a:gd name="T53" fmla="*/ 536 h 538"/>
                <a:gd name="T54" fmla="*/ 42 w 812"/>
                <a:gd name="T55" fmla="*/ 452 h 538"/>
                <a:gd name="T56" fmla="*/ 86 w 812"/>
                <a:gd name="T57" fmla="*/ 288 h 538"/>
                <a:gd name="T58" fmla="*/ 84 w 812"/>
                <a:gd name="T59" fmla="*/ 286 h 538"/>
                <a:gd name="T60" fmla="*/ 80 w 812"/>
                <a:gd name="T61" fmla="*/ 286 h 538"/>
                <a:gd name="T62" fmla="*/ 60 w 812"/>
                <a:gd name="T63" fmla="*/ 360 h 538"/>
                <a:gd name="T64" fmla="*/ 56 w 812"/>
                <a:gd name="T65" fmla="*/ 378 h 538"/>
                <a:gd name="T66" fmla="*/ 40 w 812"/>
                <a:gd name="T67" fmla="*/ 408 h 538"/>
                <a:gd name="T68" fmla="*/ 10 w 812"/>
                <a:gd name="T69" fmla="*/ 444 h 538"/>
                <a:gd name="T70" fmla="*/ 8 w 812"/>
                <a:gd name="T71" fmla="*/ 446 h 538"/>
                <a:gd name="T72" fmla="*/ 2 w 812"/>
                <a:gd name="T73" fmla="*/ 442 h 538"/>
                <a:gd name="T74" fmla="*/ 12 w 812"/>
                <a:gd name="T75" fmla="*/ 306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12" h="538">
                  <a:moveTo>
                    <a:pt x="12" y="306"/>
                  </a:moveTo>
                  <a:lnTo>
                    <a:pt x="12" y="306"/>
                  </a:lnTo>
                  <a:lnTo>
                    <a:pt x="16" y="264"/>
                  </a:lnTo>
                  <a:lnTo>
                    <a:pt x="26" y="220"/>
                  </a:lnTo>
                  <a:lnTo>
                    <a:pt x="26" y="220"/>
                  </a:lnTo>
                  <a:lnTo>
                    <a:pt x="30" y="208"/>
                  </a:lnTo>
                  <a:lnTo>
                    <a:pt x="34" y="194"/>
                  </a:lnTo>
                  <a:lnTo>
                    <a:pt x="40" y="182"/>
                  </a:lnTo>
                  <a:lnTo>
                    <a:pt x="48" y="172"/>
                  </a:lnTo>
                  <a:lnTo>
                    <a:pt x="58" y="162"/>
                  </a:lnTo>
                  <a:lnTo>
                    <a:pt x="66" y="152"/>
                  </a:lnTo>
                  <a:lnTo>
                    <a:pt x="78" y="144"/>
                  </a:lnTo>
                  <a:lnTo>
                    <a:pt x="90" y="138"/>
                  </a:lnTo>
                  <a:lnTo>
                    <a:pt x="90" y="138"/>
                  </a:lnTo>
                  <a:lnTo>
                    <a:pt x="96" y="136"/>
                  </a:lnTo>
                  <a:lnTo>
                    <a:pt x="116" y="130"/>
                  </a:lnTo>
                  <a:lnTo>
                    <a:pt x="116" y="130"/>
                  </a:lnTo>
                  <a:lnTo>
                    <a:pt x="138" y="126"/>
                  </a:lnTo>
                  <a:lnTo>
                    <a:pt x="434" y="112"/>
                  </a:lnTo>
                  <a:lnTo>
                    <a:pt x="434" y="112"/>
                  </a:lnTo>
                  <a:lnTo>
                    <a:pt x="456" y="112"/>
                  </a:lnTo>
                  <a:lnTo>
                    <a:pt x="478" y="108"/>
                  </a:lnTo>
                  <a:lnTo>
                    <a:pt x="572" y="86"/>
                  </a:lnTo>
                  <a:lnTo>
                    <a:pt x="630" y="52"/>
                  </a:lnTo>
                  <a:lnTo>
                    <a:pt x="648" y="52"/>
                  </a:lnTo>
                  <a:lnTo>
                    <a:pt x="680" y="0"/>
                  </a:lnTo>
                  <a:lnTo>
                    <a:pt x="692" y="42"/>
                  </a:lnTo>
                  <a:lnTo>
                    <a:pt x="726" y="8"/>
                  </a:lnTo>
                  <a:lnTo>
                    <a:pt x="722" y="72"/>
                  </a:lnTo>
                  <a:lnTo>
                    <a:pt x="760" y="108"/>
                  </a:lnTo>
                  <a:lnTo>
                    <a:pt x="762" y="130"/>
                  </a:lnTo>
                  <a:lnTo>
                    <a:pt x="810" y="176"/>
                  </a:lnTo>
                  <a:lnTo>
                    <a:pt x="810" y="176"/>
                  </a:lnTo>
                  <a:lnTo>
                    <a:pt x="812" y="180"/>
                  </a:lnTo>
                  <a:lnTo>
                    <a:pt x="812" y="184"/>
                  </a:lnTo>
                  <a:lnTo>
                    <a:pt x="810" y="186"/>
                  </a:lnTo>
                  <a:lnTo>
                    <a:pt x="808" y="190"/>
                  </a:lnTo>
                  <a:lnTo>
                    <a:pt x="774" y="204"/>
                  </a:lnTo>
                  <a:lnTo>
                    <a:pt x="692" y="184"/>
                  </a:lnTo>
                  <a:lnTo>
                    <a:pt x="574" y="328"/>
                  </a:lnTo>
                  <a:lnTo>
                    <a:pt x="574" y="328"/>
                  </a:lnTo>
                  <a:lnTo>
                    <a:pt x="556" y="510"/>
                  </a:lnTo>
                  <a:lnTo>
                    <a:pt x="586" y="518"/>
                  </a:lnTo>
                  <a:lnTo>
                    <a:pt x="578" y="538"/>
                  </a:lnTo>
                  <a:lnTo>
                    <a:pt x="524" y="538"/>
                  </a:lnTo>
                  <a:lnTo>
                    <a:pt x="518" y="334"/>
                  </a:lnTo>
                  <a:lnTo>
                    <a:pt x="516" y="334"/>
                  </a:lnTo>
                  <a:lnTo>
                    <a:pt x="302" y="330"/>
                  </a:lnTo>
                  <a:lnTo>
                    <a:pt x="200" y="314"/>
                  </a:lnTo>
                  <a:lnTo>
                    <a:pt x="150" y="418"/>
                  </a:lnTo>
                  <a:lnTo>
                    <a:pt x="88" y="458"/>
                  </a:lnTo>
                  <a:lnTo>
                    <a:pt x="84" y="514"/>
                  </a:lnTo>
                  <a:lnTo>
                    <a:pt x="112" y="522"/>
                  </a:lnTo>
                  <a:lnTo>
                    <a:pt x="106" y="536"/>
                  </a:lnTo>
                  <a:lnTo>
                    <a:pt x="52" y="536"/>
                  </a:lnTo>
                  <a:lnTo>
                    <a:pt x="42" y="452"/>
                  </a:lnTo>
                  <a:lnTo>
                    <a:pt x="100" y="390"/>
                  </a:lnTo>
                  <a:lnTo>
                    <a:pt x="86" y="288"/>
                  </a:lnTo>
                  <a:lnTo>
                    <a:pt x="86" y="288"/>
                  </a:lnTo>
                  <a:lnTo>
                    <a:pt x="84" y="286"/>
                  </a:lnTo>
                  <a:lnTo>
                    <a:pt x="82" y="286"/>
                  </a:lnTo>
                  <a:lnTo>
                    <a:pt x="80" y="286"/>
                  </a:lnTo>
                  <a:lnTo>
                    <a:pt x="80" y="288"/>
                  </a:lnTo>
                  <a:lnTo>
                    <a:pt x="60" y="360"/>
                  </a:lnTo>
                  <a:lnTo>
                    <a:pt x="60" y="360"/>
                  </a:lnTo>
                  <a:lnTo>
                    <a:pt x="56" y="378"/>
                  </a:lnTo>
                  <a:lnTo>
                    <a:pt x="48" y="392"/>
                  </a:lnTo>
                  <a:lnTo>
                    <a:pt x="40" y="408"/>
                  </a:lnTo>
                  <a:lnTo>
                    <a:pt x="30" y="422"/>
                  </a:lnTo>
                  <a:lnTo>
                    <a:pt x="10" y="444"/>
                  </a:lnTo>
                  <a:lnTo>
                    <a:pt x="10" y="444"/>
                  </a:lnTo>
                  <a:lnTo>
                    <a:pt x="8" y="446"/>
                  </a:lnTo>
                  <a:lnTo>
                    <a:pt x="4" y="444"/>
                  </a:lnTo>
                  <a:lnTo>
                    <a:pt x="2" y="442"/>
                  </a:lnTo>
                  <a:lnTo>
                    <a:pt x="0" y="440"/>
                  </a:lnTo>
                  <a:lnTo>
                    <a:pt x="12" y="3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 name="Freeform 21">
              <a:extLst>
                <a:ext uri="{FF2B5EF4-FFF2-40B4-BE49-F238E27FC236}">
                  <a16:creationId xmlns:a16="http://schemas.microsoft.com/office/drawing/2014/main" id="{F182118D-8D90-4C7F-9B5E-D02E1D3EFACE}"/>
                </a:ext>
              </a:extLst>
            </p:cNvPr>
            <p:cNvSpPr>
              <a:spLocks/>
            </p:cNvSpPr>
            <p:nvPr/>
          </p:nvSpPr>
          <p:spPr bwMode="auto">
            <a:xfrm>
              <a:off x="11150600" y="2974975"/>
              <a:ext cx="95250" cy="238125"/>
            </a:xfrm>
            <a:custGeom>
              <a:avLst/>
              <a:gdLst>
                <a:gd name="T0" fmla="*/ 50 w 60"/>
                <a:gd name="T1" fmla="*/ 0 h 150"/>
                <a:gd name="T2" fmla="*/ 38 w 60"/>
                <a:gd name="T3" fmla="*/ 124 h 150"/>
                <a:gd name="T4" fmla="*/ 60 w 60"/>
                <a:gd name="T5" fmla="*/ 130 h 150"/>
                <a:gd name="T6" fmla="*/ 60 w 60"/>
                <a:gd name="T7" fmla="*/ 150 h 150"/>
                <a:gd name="T8" fmla="*/ 6 w 60"/>
                <a:gd name="T9" fmla="*/ 150 h 150"/>
                <a:gd name="T10" fmla="*/ 0 w 60"/>
                <a:gd name="T11" fmla="*/ 0 h 150"/>
                <a:gd name="T12" fmla="*/ 50 w 60"/>
                <a:gd name="T13" fmla="*/ 0 h 150"/>
              </a:gdLst>
              <a:ahLst/>
              <a:cxnLst>
                <a:cxn ang="0">
                  <a:pos x="T0" y="T1"/>
                </a:cxn>
                <a:cxn ang="0">
                  <a:pos x="T2" y="T3"/>
                </a:cxn>
                <a:cxn ang="0">
                  <a:pos x="T4" y="T5"/>
                </a:cxn>
                <a:cxn ang="0">
                  <a:pos x="T6" y="T7"/>
                </a:cxn>
                <a:cxn ang="0">
                  <a:pos x="T8" y="T9"/>
                </a:cxn>
                <a:cxn ang="0">
                  <a:pos x="T10" y="T11"/>
                </a:cxn>
                <a:cxn ang="0">
                  <a:pos x="T12" y="T13"/>
                </a:cxn>
              </a:cxnLst>
              <a:rect l="0" t="0" r="r" b="b"/>
              <a:pathLst>
                <a:path w="60" h="150">
                  <a:moveTo>
                    <a:pt x="50" y="0"/>
                  </a:moveTo>
                  <a:lnTo>
                    <a:pt x="38" y="124"/>
                  </a:lnTo>
                  <a:lnTo>
                    <a:pt x="60" y="130"/>
                  </a:lnTo>
                  <a:lnTo>
                    <a:pt x="60" y="150"/>
                  </a:lnTo>
                  <a:lnTo>
                    <a:pt x="6" y="150"/>
                  </a:lnTo>
                  <a:lnTo>
                    <a:pt x="0" y="0"/>
                  </a:lnTo>
                  <a:lnTo>
                    <a:pt x="5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22">
              <a:extLst>
                <a:ext uri="{FF2B5EF4-FFF2-40B4-BE49-F238E27FC236}">
                  <a16:creationId xmlns:a16="http://schemas.microsoft.com/office/drawing/2014/main" id="{2D2DA7A9-F6BB-45A6-9129-FE0CC4506C45}"/>
                </a:ext>
              </a:extLst>
            </p:cNvPr>
            <p:cNvSpPr>
              <a:spLocks/>
            </p:cNvSpPr>
            <p:nvPr/>
          </p:nvSpPr>
          <p:spPr bwMode="auto">
            <a:xfrm>
              <a:off x="10712450" y="2952750"/>
              <a:ext cx="177800" cy="269875"/>
            </a:xfrm>
            <a:custGeom>
              <a:avLst/>
              <a:gdLst>
                <a:gd name="T0" fmla="*/ 112 w 112"/>
                <a:gd name="T1" fmla="*/ 8 h 170"/>
                <a:gd name="T2" fmla="*/ 92 w 112"/>
                <a:gd name="T3" fmla="*/ 48 h 170"/>
                <a:gd name="T4" fmla="*/ 40 w 112"/>
                <a:gd name="T5" fmla="*/ 100 h 170"/>
                <a:gd name="T6" fmla="*/ 38 w 112"/>
                <a:gd name="T7" fmla="*/ 142 h 170"/>
                <a:gd name="T8" fmla="*/ 66 w 112"/>
                <a:gd name="T9" fmla="*/ 150 h 170"/>
                <a:gd name="T10" fmla="*/ 60 w 112"/>
                <a:gd name="T11" fmla="*/ 170 h 170"/>
                <a:gd name="T12" fmla="*/ 6 w 112"/>
                <a:gd name="T13" fmla="*/ 170 h 170"/>
                <a:gd name="T14" fmla="*/ 0 w 112"/>
                <a:gd name="T15" fmla="*/ 106 h 170"/>
                <a:gd name="T16" fmla="*/ 24 w 112"/>
                <a:gd name="T17" fmla="*/ 80 h 170"/>
                <a:gd name="T18" fmla="*/ 24 w 112"/>
                <a:gd name="T19" fmla="*/ 80 h 170"/>
                <a:gd name="T20" fmla="*/ 32 w 112"/>
                <a:gd name="T21" fmla="*/ 68 h 170"/>
                <a:gd name="T22" fmla="*/ 38 w 112"/>
                <a:gd name="T23" fmla="*/ 56 h 170"/>
                <a:gd name="T24" fmla="*/ 66 w 112"/>
                <a:gd name="T25" fmla="*/ 0 h 170"/>
                <a:gd name="T26" fmla="*/ 112 w 112"/>
                <a:gd name="T27" fmla="*/ 8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70">
                  <a:moveTo>
                    <a:pt x="112" y="8"/>
                  </a:moveTo>
                  <a:lnTo>
                    <a:pt x="92" y="48"/>
                  </a:lnTo>
                  <a:lnTo>
                    <a:pt x="40" y="100"/>
                  </a:lnTo>
                  <a:lnTo>
                    <a:pt x="38" y="142"/>
                  </a:lnTo>
                  <a:lnTo>
                    <a:pt x="66" y="150"/>
                  </a:lnTo>
                  <a:lnTo>
                    <a:pt x="60" y="170"/>
                  </a:lnTo>
                  <a:lnTo>
                    <a:pt x="6" y="170"/>
                  </a:lnTo>
                  <a:lnTo>
                    <a:pt x="0" y="106"/>
                  </a:lnTo>
                  <a:lnTo>
                    <a:pt x="24" y="80"/>
                  </a:lnTo>
                  <a:lnTo>
                    <a:pt x="24" y="80"/>
                  </a:lnTo>
                  <a:lnTo>
                    <a:pt x="32" y="68"/>
                  </a:lnTo>
                  <a:lnTo>
                    <a:pt x="38" y="56"/>
                  </a:lnTo>
                  <a:lnTo>
                    <a:pt x="66" y="0"/>
                  </a:lnTo>
                  <a:lnTo>
                    <a:pt x="112"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7" name="Footer Placeholder 5">
            <a:extLst>
              <a:ext uri="{FF2B5EF4-FFF2-40B4-BE49-F238E27FC236}">
                <a16:creationId xmlns:a16="http://schemas.microsoft.com/office/drawing/2014/main" id="{0C48C36B-46FC-46BC-8ED1-373D717D997B}"/>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18" name="Slide Number Placeholder 6">
            <a:extLst>
              <a:ext uri="{FF2B5EF4-FFF2-40B4-BE49-F238E27FC236}">
                <a16:creationId xmlns:a16="http://schemas.microsoft.com/office/drawing/2014/main" id="{8F43EB55-03BF-4B6F-A672-E74E7E7F5C36}"/>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17</a:t>
            </a:fld>
            <a:endParaRPr lang="en-FI" sz="1000" dirty="0">
              <a:solidFill>
                <a:srgbClr val="B2CDE5"/>
              </a:solidFill>
            </a:endParaRPr>
          </a:p>
        </p:txBody>
      </p:sp>
      <p:sp>
        <p:nvSpPr>
          <p:cNvPr id="19" name="Tekstin paikkamerkki 4">
            <a:extLst>
              <a:ext uri="{FF2B5EF4-FFF2-40B4-BE49-F238E27FC236}">
                <a16:creationId xmlns:a16="http://schemas.microsoft.com/office/drawing/2014/main" id="{285CE470-0A59-4F61-B71A-8F82FCFFD978}"/>
              </a:ext>
            </a:extLst>
          </p:cNvPr>
          <p:cNvSpPr txBox="1">
            <a:spLocks/>
          </p:cNvSpPr>
          <p:nvPr/>
        </p:nvSpPr>
        <p:spPr>
          <a:xfrm>
            <a:off x="6096000" y="1436180"/>
            <a:ext cx="5251553" cy="4616104"/>
          </a:xfrm>
          <a:prstGeom prst="rect">
            <a:avLst/>
          </a:prstGeom>
        </p:spPr>
        <p:txBody>
          <a:bodyPr vert="horz" lIns="91440" tIns="45720" rIns="91440" bIns="45720" rtlCol="0" anchor="ctr">
            <a:normAutofit fontScale="92500" lnSpcReduction="10000"/>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gn="l">
              <a:buFont typeface="+mj-lt"/>
              <a:buAutoNum type="arabicPeriod"/>
            </a:pPr>
            <a:r>
              <a:rPr lang="fi-FI" sz="2400" i="0" dirty="0">
                <a:latin typeface="+mj-lt"/>
              </a:rPr>
              <a:t>Pidä ääntä. Todennäköisesti susi ei ole vielä huomannut sinua ja säikähtää tiehensä, kun esimerkiksi lyöt käsiä yhteen.</a:t>
            </a:r>
          </a:p>
          <a:p>
            <a:pPr marL="457200" indent="-457200" algn="l">
              <a:buFont typeface="+mj-lt"/>
              <a:buAutoNum type="arabicPeriod"/>
            </a:pPr>
            <a:r>
              <a:rPr lang="fi-FI" sz="2400" i="0" dirty="0">
                <a:latin typeface="+mj-lt"/>
              </a:rPr>
              <a:t>Poistu paikalta rauhallisesti. Älä juokse.</a:t>
            </a:r>
          </a:p>
          <a:p>
            <a:pPr marL="457200" indent="-457200" algn="l">
              <a:buFont typeface="+mj-lt"/>
              <a:buAutoNum type="arabicPeriod"/>
            </a:pPr>
            <a:r>
              <a:rPr lang="fi-FI" sz="2400" i="0" dirty="0">
                <a:latin typeface="+mj-lt"/>
              </a:rPr>
              <a:t>Jos susi seuraa sinua, jatka rauhallisesti matkaasi.</a:t>
            </a:r>
          </a:p>
          <a:p>
            <a:pPr marL="457200" indent="-457200" algn="l">
              <a:buFont typeface="+mj-lt"/>
              <a:buAutoNum type="arabicPeriod"/>
            </a:pPr>
            <a:r>
              <a:rPr lang="fi-FI" sz="2400" i="0" dirty="0">
                <a:latin typeface="+mj-lt"/>
              </a:rPr>
              <a:t>Jos olet ulkona koiran kanssa, pidä koira kaukana sudesta.</a:t>
            </a:r>
          </a:p>
          <a:p>
            <a:pPr algn="l"/>
            <a:endParaRPr lang="fi-FI" sz="2400" i="0" dirty="0">
              <a:latin typeface="+mj-lt"/>
            </a:endParaRPr>
          </a:p>
          <a:p>
            <a:pPr algn="l"/>
            <a:r>
              <a:rPr lang="fi-FI" sz="2400" i="0" dirty="0">
                <a:latin typeface="+mj-lt"/>
              </a:rPr>
              <a:t>Susi ei ole hyökännyt ihmisen kimppuun Suomessa pitkään aikaan, mutta aina kannattaa olla varovainen.</a:t>
            </a:r>
          </a:p>
        </p:txBody>
      </p:sp>
    </p:spTree>
    <p:extLst>
      <p:ext uri="{BB962C8B-B14F-4D97-AF65-F5344CB8AC3E}">
        <p14:creationId xmlns:p14="http://schemas.microsoft.com/office/powerpoint/2010/main" val="3176265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38976">
            <a:extLst>
              <a:ext uri="{FF2B5EF4-FFF2-40B4-BE49-F238E27FC236}">
                <a16:creationId xmlns:a16="http://schemas.microsoft.com/office/drawing/2014/main" id="{F21E6C36-79F0-4D4F-99ED-3E4D8B587859}"/>
              </a:ext>
              <a:ext uri="{C183D7F6-B498-43B3-948B-1728B52AA6E4}">
                <adec:decorative xmlns:adec="http://schemas.microsoft.com/office/drawing/2017/decorative" val="1"/>
              </a:ext>
            </a:extLst>
          </p:cNvPr>
          <p:cNvGrpSpPr/>
          <p:nvPr/>
        </p:nvGrpSpPr>
        <p:grpSpPr>
          <a:xfrm>
            <a:off x="957233" y="2137038"/>
            <a:ext cx="3922573" cy="2583923"/>
            <a:chOff x="8385175" y="2111375"/>
            <a:chExt cx="1470025" cy="949325"/>
          </a:xfrm>
          <a:solidFill>
            <a:srgbClr val="846E58"/>
          </a:solidFill>
        </p:grpSpPr>
        <p:sp>
          <p:nvSpPr>
            <p:cNvPr id="14" name="Freeform 8">
              <a:extLst>
                <a:ext uri="{FF2B5EF4-FFF2-40B4-BE49-F238E27FC236}">
                  <a16:creationId xmlns:a16="http://schemas.microsoft.com/office/drawing/2014/main" id="{0576D2F9-2FFF-4D6D-A9C4-F0C5220165D1}"/>
                </a:ext>
              </a:extLst>
            </p:cNvPr>
            <p:cNvSpPr>
              <a:spLocks/>
            </p:cNvSpPr>
            <p:nvPr/>
          </p:nvSpPr>
          <p:spPr bwMode="auto">
            <a:xfrm>
              <a:off x="8385175" y="2111375"/>
              <a:ext cx="1470025" cy="949325"/>
            </a:xfrm>
            <a:custGeom>
              <a:avLst/>
              <a:gdLst>
                <a:gd name="T0" fmla="*/ 924 w 926"/>
                <a:gd name="T1" fmla="*/ 272 h 598"/>
                <a:gd name="T2" fmla="*/ 924 w 926"/>
                <a:gd name="T3" fmla="*/ 230 h 598"/>
                <a:gd name="T4" fmla="*/ 918 w 926"/>
                <a:gd name="T5" fmla="*/ 190 h 598"/>
                <a:gd name="T6" fmla="*/ 902 w 926"/>
                <a:gd name="T7" fmla="*/ 154 h 598"/>
                <a:gd name="T8" fmla="*/ 880 w 926"/>
                <a:gd name="T9" fmla="*/ 122 h 598"/>
                <a:gd name="T10" fmla="*/ 854 w 926"/>
                <a:gd name="T11" fmla="*/ 92 h 598"/>
                <a:gd name="T12" fmla="*/ 822 w 926"/>
                <a:gd name="T13" fmla="*/ 70 h 598"/>
                <a:gd name="T14" fmla="*/ 788 w 926"/>
                <a:gd name="T15" fmla="*/ 54 h 598"/>
                <a:gd name="T16" fmla="*/ 750 w 926"/>
                <a:gd name="T17" fmla="*/ 44 h 598"/>
                <a:gd name="T18" fmla="*/ 396 w 926"/>
                <a:gd name="T19" fmla="*/ 2 h 598"/>
                <a:gd name="T20" fmla="*/ 354 w 926"/>
                <a:gd name="T21" fmla="*/ 0 h 598"/>
                <a:gd name="T22" fmla="*/ 318 w 926"/>
                <a:gd name="T23" fmla="*/ 10 h 598"/>
                <a:gd name="T24" fmla="*/ 124 w 926"/>
                <a:gd name="T25" fmla="*/ 112 h 598"/>
                <a:gd name="T26" fmla="*/ 120 w 926"/>
                <a:gd name="T27" fmla="*/ 114 h 598"/>
                <a:gd name="T28" fmla="*/ 78 w 926"/>
                <a:gd name="T29" fmla="*/ 114 h 598"/>
                <a:gd name="T30" fmla="*/ 74 w 926"/>
                <a:gd name="T31" fmla="*/ 160 h 598"/>
                <a:gd name="T32" fmla="*/ 34 w 926"/>
                <a:gd name="T33" fmla="*/ 268 h 598"/>
                <a:gd name="T34" fmla="*/ 34 w 926"/>
                <a:gd name="T35" fmla="*/ 274 h 598"/>
                <a:gd name="T36" fmla="*/ 70 w 926"/>
                <a:gd name="T37" fmla="*/ 368 h 598"/>
                <a:gd name="T38" fmla="*/ 122 w 926"/>
                <a:gd name="T39" fmla="*/ 336 h 598"/>
                <a:gd name="T40" fmla="*/ 170 w 926"/>
                <a:gd name="T41" fmla="*/ 320 h 598"/>
                <a:gd name="T42" fmla="*/ 206 w 926"/>
                <a:gd name="T43" fmla="*/ 312 h 598"/>
                <a:gd name="T44" fmla="*/ 244 w 926"/>
                <a:gd name="T45" fmla="*/ 316 h 598"/>
                <a:gd name="T46" fmla="*/ 256 w 926"/>
                <a:gd name="T47" fmla="*/ 318 h 598"/>
                <a:gd name="T48" fmla="*/ 290 w 926"/>
                <a:gd name="T49" fmla="*/ 336 h 598"/>
                <a:gd name="T50" fmla="*/ 312 w 926"/>
                <a:gd name="T51" fmla="*/ 368 h 598"/>
                <a:gd name="T52" fmla="*/ 344 w 926"/>
                <a:gd name="T53" fmla="*/ 568 h 598"/>
                <a:gd name="T54" fmla="*/ 462 w 926"/>
                <a:gd name="T55" fmla="*/ 598 h 598"/>
                <a:gd name="T56" fmla="*/ 462 w 926"/>
                <a:gd name="T57" fmla="*/ 586 h 598"/>
                <a:gd name="T58" fmla="*/ 462 w 926"/>
                <a:gd name="T59" fmla="*/ 532 h 598"/>
                <a:gd name="T60" fmla="*/ 472 w 926"/>
                <a:gd name="T61" fmla="*/ 470 h 598"/>
                <a:gd name="T62" fmla="*/ 478 w 926"/>
                <a:gd name="T63" fmla="*/ 420 h 598"/>
                <a:gd name="T64" fmla="*/ 474 w 926"/>
                <a:gd name="T65" fmla="*/ 380 h 598"/>
                <a:gd name="T66" fmla="*/ 550 w 926"/>
                <a:gd name="T67" fmla="*/ 408 h 598"/>
                <a:gd name="T68" fmla="*/ 608 w 926"/>
                <a:gd name="T69" fmla="*/ 420 h 598"/>
                <a:gd name="T70" fmla="*/ 666 w 926"/>
                <a:gd name="T71" fmla="*/ 420 h 598"/>
                <a:gd name="T72" fmla="*/ 744 w 926"/>
                <a:gd name="T73" fmla="*/ 544 h 598"/>
                <a:gd name="T74" fmla="*/ 702 w 926"/>
                <a:gd name="T75" fmla="*/ 598 h 598"/>
                <a:gd name="T76" fmla="*/ 838 w 926"/>
                <a:gd name="T77" fmla="*/ 548 h 598"/>
                <a:gd name="T78" fmla="*/ 888 w 926"/>
                <a:gd name="T79" fmla="*/ 410 h 598"/>
                <a:gd name="T80" fmla="*/ 898 w 926"/>
                <a:gd name="T81" fmla="*/ 390 h 598"/>
                <a:gd name="T82" fmla="*/ 912 w 926"/>
                <a:gd name="T83" fmla="*/ 344 h 598"/>
                <a:gd name="T84" fmla="*/ 922 w 926"/>
                <a:gd name="T85" fmla="*/ 286 h 598"/>
                <a:gd name="T86" fmla="*/ 924 w 926"/>
                <a:gd name="T87" fmla="*/ 272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26" h="598">
                  <a:moveTo>
                    <a:pt x="924" y="272"/>
                  </a:moveTo>
                  <a:lnTo>
                    <a:pt x="924" y="272"/>
                  </a:lnTo>
                  <a:lnTo>
                    <a:pt x="926" y="250"/>
                  </a:lnTo>
                  <a:lnTo>
                    <a:pt x="924" y="230"/>
                  </a:lnTo>
                  <a:lnTo>
                    <a:pt x="922" y="210"/>
                  </a:lnTo>
                  <a:lnTo>
                    <a:pt x="918" y="190"/>
                  </a:lnTo>
                  <a:lnTo>
                    <a:pt x="910" y="172"/>
                  </a:lnTo>
                  <a:lnTo>
                    <a:pt x="902" y="154"/>
                  </a:lnTo>
                  <a:lnTo>
                    <a:pt x="892" y="136"/>
                  </a:lnTo>
                  <a:lnTo>
                    <a:pt x="880" y="122"/>
                  </a:lnTo>
                  <a:lnTo>
                    <a:pt x="868" y="106"/>
                  </a:lnTo>
                  <a:lnTo>
                    <a:pt x="854" y="92"/>
                  </a:lnTo>
                  <a:lnTo>
                    <a:pt x="838" y="80"/>
                  </a:lnTo>
                  <a:lnTo>
                    <a:pt x="822" y="70"/>
                  </a:lnTo>
                  <a:lnTo>
                    <a:pt x="804" y="60"/>
                  </a:lnTo>
                  <a:lnTo>
                    <a:pt x="788" y="54"/>
                  </a:lnTo>
                  <a:lnTo>
                    <a:pt x="768" y="48"/>
                  </a:lnTo>
                  <a:lnTo>
                    <a:pt x="750" y="44"/>
                  </a:lnTo>
                  <a:lnTo>
                    <a:pt x="396" y="2"/>
                  </a:lnTo>
                  <a:lnTo>
                    <a:pt x="396" y="2"/>
                  </a:lnTo>
                  <a:lnTo>
                    <a:pt x="366" y="0"/>
                  </a:lnTo>
                  <a:lnTo>
                    <a:pt x="354" y="0"/>
                  </a:lnTo>
                  <a:lnTo>
                    <a:pt x="342" y="2"/>
                  </a:lnTo>
                  <a:lnTo>
                    <a:pt x="318" y="10"/>
                  </a:lnTo>
                  <a:lnTo>
                    <a:pt x="292" y="22"/>
                  </a:lnTo>
                  <a:lnTo>
                    <a:pt x="124" y="112"/>
                  </a:lnTo>
                  <a:lnTo>
                    <a:pt x="124" y="112"/>
                  </a:lnTo>
                  <a:lnTo>
                    <a:pt x="120" y="114"/>
                  </a:lnTo>
                  <a:lnTo>
                    <a:pt x="114" y="114"/>
                  </a:lnTo>
                  <a:lnTo>
                    <a:pt x="78" y="114"/>
                  </a:lnTo>
                  <a:lnTo>
                    <a:pt x="78" y="114"/>
                  </a:lnTo>
                  <a:lnTo>
                    <a:pt x="74" y="160"/>
                  </a:lnTo>
                  <a:lnTo>
                    <a:pt x="44" y="196"/>
                  </a:lnTo>
                  <a:lnTo>
                    <a:pt x="34" y="268"/>
                  </a:lnTo>
                  <a:lnTo>
                    <a:pt x="34" y="268"/>
                  </a:lnTo>
                  <a:lnTo>
                    <a:pt x="34" y="274"/>
                  </a:lnTo>
                  <a:lnTo>
                    <a:pt x="0" y="348"/>
                  </a:lnTo>
                  <a:lnTo>
                    <a:pt x="70" y="368"/>
                  </a:lnTo>
                  <a:lnTo>
                    <a:pt x="70" y="368"/>
                  </a:lnTo>
                  <a:lnTo>
                    <a:pt x="122" y="336"/>
                  </a:lnTo>
                  <a:lnTo>
                    <a:pt x="170" y="320"/>
                  </a:lnTo>
                  <a:lnTo>
                    <a:pt x="170" y="320"/>
                  </a:lnTo>
                  <a:lnTo>
                    <a:pt x="188" y="314"/>
                  </a:lnTo>
                  <a:lnTo>
                    <a:pt x="206" y="312"/>
                  </a:lnTo>
                  <a:lnTo>
                    <a:pt x="226" y="312"/>
                  </a:lnTo>
                  <a:lnTo>
                    <a:pt x="244" y="316"/>
                  </a:lnTo>
                  <a:lnTo>
                    <a:pt x="256" y="318"/>
                  </a:lnTo>
                  <a:lnTo>
                    <a:pt x="256" y="318"/>
                  </a:lnTo>
                  <a:lnTo>
                    <a:pt x="274" y="326"/>
                  </a:lnTo>
                  <a:lnTo>
                    <a:pt x="290" y="336"/>
                  </a:lnTo>
                  <a:lnTo>
                    <a:pt x="304" y="350"/>
                  </a:lnTo>
                  <a:lnTo>
                    <a:pt x="312" y="368"/>
                  </a:lnTo>
                  <a:lnTo>
                    <a:pt x="388" y="544"/>
                  </a:lnTo>
                  <a:lnTo>
                    <a:pt x="344" y="568"/>
                  </a:lnTo>
                  <a:lnTo>
                    <a:pt x="344" y="598"/>
                  </a:lnTo>
                  <a:lnTo>
                    <a:pt x="462" y="598"/>
                  </a:lnTo>
                  <a:lnTo>
                    <a:pt x="462" y="598"/>
                  </a:lnTo>
                  <a:lnTo>
                    <a:pt x="462" y="586"/>
                  </a:lnTo>
                  <a:lnTo>
                    <a:pt x="462" y="532"/>
                  </a:lnTo>
                  <a:lnTo>
                    <a:pt x="462" y="532"/>
                  </a:lnTo>
                  <a:lnTo>
                    <a:pt x="466" y="514"/>
                  </a:lnTo>
                  <a:lnTo>
                    <a:pt x="472" y="470"/>
                  </a:lnTo>
                  <a:lnTo>
                    <a:pt x="476" y="444"/>
                  </a:lnTo>
                  <a:lnTo>
                    <a:pt x="478" y="420"/>
                  </a:lnTo>
                  <a:lnTo>
                    <a:pt x="476" y="396"/>
                  </a:lnTo>
                  <a:lnTo>
                    <a:pt x="474" y="380"/>
                  </a:lnTo>
                  <a:lnTo>
                    <a:pt x="550" y="408"/>
                  </a:lnTo>
                  <a:lnTo>
                    <a:pt x="550" y="408"/>
                  </a:lnTo>
                  <a:lnTo>
                    <a:pt x="578" y="416"/>
                  </a:lnTo>
                  <a:lnTo>
                    <a:pt x="608" y="420"/>
                  </a:lnTo>
                  <a:lnTo>
                    <a:pt x="636" y="422"/>
                  </a:lnTo>
                  <a:lnTo>
                    <a:pt x="666" y="420"/>
                  </a:lnTo>
                  <a:lnTo>
                    <a:pt x="700" y="414"/>
                  </a:lnTo>
                  <a:lnTo>
                    <a:pt x="744" y="544"/>
                  </a:lnTo>
                  <a:lnTo>
                    <a:pt x="702" y="568"/>
                  </a:lnTo>
                  <a:lnTo>
                    <a:pt x="702" y="598"/>
                  </a:lnTo>
                  <a:lnTo>
                    <a:pt x="838" y="598"/>
                  </a:lnTo>
                  <a:lnTo>
                    <a:pt x="838" y="548"/>
                  </a:lnTo>
                  <a:lnTo>
                    <a:pt x="838" y="536"/>
                  </a:lnTo>
                  <a:lnTo>
                    <a:pt x="888" y="410"/>
                  </a:lnTo>
                  <a:lnTo>
                    <a:pt x="888" y="410"/>
                  </a:lnTo>
                  <a:lnTo>
                    <a:pt x="898" y="390"/>
                  </a:lnTo>
                  <a:lnTo>
                    <a:pt x="906" y="368"/>
                  </a:lnTo>
                  <a:lnTo>
                    <a:pt x="912" y="344"/>
                  </a:lnTo>
                  <a:lnTo>
                    <a:pt x="916" y="322"/>
                  </a:lnTo>
                  <a:lnTo>
                    <a:pt x="922" y="286"/>
                  </a:lnTo>
                  <a:lnTo>
                    <a:pt x="924" y="272"/>
                  </a:lnTo>
                  <a:lnTo>
                    <a:pt x="924" y="272"/>
                  </a:lnTo>
                  <a:close/>
                </a:path>
              </a:pathLst>
            </a:custGeom>
            <a:grpFill/>
            <a:ln>
              <a:noFill/>
            </a:ln>
          </p:spPr>
          <p:txBody>
            <a:bodyPr vert="horz" wrap="square" lIns="91440" tIns="45720" rIns="91440" bIns="45720" numCol="1" anchor="t" anchorCtr="0" compatLnSpc="1">
              <a:prstTxWarp prst="textNoShape">
                <a:avLst/>
              </a:prstTxWarp>
            </a:bodyPr>
            <a:lstStyle/>
            <a:p>
              <a:endParaRPr lang="fi-FI"/>
            </a:p>
          </p:txBody>
        </p:sp>
        <p:sp>
          <p:nvSpPr>
            <p:cNvPr id="15" name="Freeform 9">
              <a:extLst>
                <a:ext uri="{FF2B5EF4-FFF2-40B4-BE49-F238E27FC236}">
                  <a16:creationId xmlns:a16="http://schemas.microsoft.com/office/drawing/2014/main" id="{BD66D551-0BCD-4CBD-9186-4F1DB7386F2A}"/>
                </a:ext>
              </a:extLst>
            </p:cNvPr>
            <p:cNvSpPr>
              <a:spLocks/>
            </p:cNvSpPr>
            <p:nvPr/>
          </p:nvSpPr>
          <p:spPr bwMode="auto">
            <a:xfrm>
              <a:off x="9347200" y="2828925"/>
              <a:ext cx="146050" cy="228600"/>
            </a:xfrm>
            <a:custGeom>
              <a:avLst/>
              <a:gdLst>
                <a:gd name="T0" fmla="*/ 60 w 92"/>
                <a:gd name="T1" fmla="*/ 144 h 144"/>
                <a:gd name="T2" fmla="*/ 2 w 92"/>
                <a:gd name="T3" fmla="*/ 144 h 144"/>
                <a:gd name="T4" fmla="*/ 0 w 92"/>
                <a:gd name="T5" fmla="*/ 106 h 144"/>
                <a:gd name="T6" fmla="*/ 34 w 92"/>
                <a:gd name="T7" fmla="*/ 84 h 144"/>
                <a:gd name="T8" fmla="*/ 10 w 92"/>
                <a:gd name="T9" fmla="*/ 2 h 144"/>
                <a:gd name="T10" fmla="*/ 66 w 92"/>
                <a:gd name="T11" fmla="*/ 0 h 144"/>
                <a:gd name="T12" fmla="*/ 92 w 92"/>
                <a:gd name="T13" fmla="*/ 76 h 144"/>
                <a:gd name="T14" fmla="*/ 58 w 92"/>
                <a:gd name="T15" fmla="*/ 96 h 144"/>
                <a:gd name="T16" fmla="*/ 60 w 92"/>
                <a:gd name="T1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144">
                  <a:moveTo>
                    <a:pt x="60" y="144"/>
                  </a:moveTo>
                  <a:lnTo>
                    <a:pt x="2" y="144"/>
                  </a:lnTo>
                  <a:lnTo>
                    <a:pt x="0" y="106"/>
                  </a:lnTo>
                  <a:lnTo>
                    <a:pt x="34" y="84"/>
                  </a:lnTo>
                  <a:lnTo>
                    <a:pt x="10" y="2"/>
                  </a:lnTo>
                  <a:lnTo>
                    <a:pt x="66" y="0"/>
                  </a:lnTo>
                  <a:lnTo>
                    <a:pt x="92" y="76"/>
                  </a:lnTo>
                  <a:lnTo>
                    <a:pt x="58" y="96"/>
                  </a:lnTo>
                  <a:lnTo>
                    <a:pt x="60" y="144"/>
                  </a:lnTo>
                  <a:close/>
                </a:path>
              </a:pathLst>
            </a:custGeom>
            <a:grpFill/>
            <a:ln>
              <a:noFill/>
            </a:ln>
          </p:spPr>
          <p:txBody>
            <a:bodyPr vert="horz" wrap="square" lIns="91440" tIns="45720" rIns="91440" bIns="45720" numCol="1" anchor="t" anchorCtr="0" compatLnSpc="1">
              <a:prstTxWarp prst="textNoShape">
                <a:avLst/>
              </a:prstTxWarp>
            </a:bodyPr>
            <a:lstStyle/>
            <a:p>
              <a:endParaRPr lang="fi-FI"/>
            </a:p>
          </p:txBody>
        </p:sp>
        <p:sp>
          <p:nvSpPr>
            <p:cNvPr id="16" name="Freeform 10">
              <a:extLst>
                <a:ext uri="{FF2B5EF4-FFF2-40B4-BE49-F238E27FC236}">
                  <a16:creationId xmlns:a16="http://schemas.microsoft.com/office/drawing/2014/main" id="{B76D8696-2D1F-4F63-94AC-AA2C07D22175}"/>
                </a:ext>
              </a:extLst>
            </p:cNvPr>
            <p:cNvSpPr>
              <a:spLocks/>
            </p:cNvSpPr>
            <p:nvPr/>
          </p:nvSpPr>
          <p:spPr bwMode="auto">
            <a:xfrm>
              <a:off x="8734425" y="2676525"/>
              <a:ext cx="193675" cy="381000"/>
            </a:xfrm>
            <a:custGeom>
              <a:avLst/>
              <a:gdLst>
                <a:gd name="T0" fmla="*/ 90 w 122"/>
                <a:gd name="T1" fmla="*/ 240 h 240"/>
                <a:gd name="T2" fmla="*/ 32 w 122"/>
                <a:gd name="T3" fmla="*/ 240 h 240"/>
                <a:gd name="T4" fmla="*/ 28 w 122"/>
                <a:gd name="T5" fmla="*/ 202 h 240"/>
                <a:gd name="T6" fmla="*/ 64 w 122"/>
                <a:gd name="T7" fmla="*/ 180 h 240"/>
                <a:gd name="T8" fmla="*/ 0 w 122"/>
                <a:gd name="T9" fmla="*/ 0 h 240"/>
                <a:gd name="T10" fmla="*/ 0 w 122"/>
                <a:gd name="T11" fmla="*/ 0 h 240"/>
                <a:gd name="T12" fmla="*/ 0 w 122"/>
                <a:gd name="T13" fmla="*/ 0 h 240"/>
                <a:gd name="T14" fmla="*/ 12 w 122"/>
                <a:gd name="T15" fmla="*/ 0 h 240"/>
                <a:gd name="T16" fmla="*/ 22 w 122"/>
                <a:gd name="T17" fmla="*/ 2 h 240"/>
                <a:gd name="T18" fmla="*/ 30 w 122"/>
                <a:gd name="T19" fmla="*/ 4 h 240"/>
                <a:gd name="T20" fmla="*/ 40 w 122"/>
                <a:gd name="T21" fmla="*/ 8 h 240"/>
                <a:gd name="T22" fmla="*/ 48 w 122"/>
                <a:gd name="T23" fmla="*/ 14 h 240"/>
                <a:gd name="T24" fmla="*/ 54 w 122"/>
                <a:gd name="T25" fmla="*/ 20 h 240"/>
                <a:gd name="T26" fmla="*/ 60 w 122"/>
                <a:gd name="T27" fmla="*/ 28 h 240"/>
                <a:gd name="T28" fmla="*/ 66 w 122"/>
                <a:gd name="T29" fmla="*/ 38 h 240"/>
                <a:gd name="T30" fmla="*/ 122 w 122"/>
                <a:gd name="T31" fmla="*/ 172 h 240"/>
                <a:gd name="T32" fmla="*/ 88 w 122"/>
                <a:gd name="T33" fmla="*/ 192 h 240"/>
                <a:gd name="T34" fmla="*/ 90 w 122"/>
                <a:gd name="T35"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2" h="240">
                  <a:moveTo>
                    <a:pt x="90" y="240"/>
                  </a:moveTo>
                  <a:lnTo>
                    <a:pt x="32" y="240"/>
                  </a:lnTo>
                  <a:lnTo>
                    <a:pt x="28" y="202"/>
                  </a:lnTo>
                  <a:lnTo>
                    <a:pt x="64" y="180"/>
                  </a:lnTo>
                  <a:lnTo>
                    <a:pt x="0" y="0"/>
                  </a:lnTo>
                  <a:lnTo>
                    <a:pt x="0" y="0"/>
                  </a:lnTo>
                  <a:lnTo>
                    <a:pt x="0" y="0"/>
                  </a:lnTo>
                  <a:lnTo>
                    <a:pt x="12" y="0"/>
                  </a:lnTo>
                  <a:lnTo>
                    <a:pt x="22" y="2"/>
                  </a:lnTo>
                  <a:lnTo>
                    <a:pt x="30" y="4"/>
                  </a:lnTo>
                  <a:lnTo>
                    <a:pt x="40" y="8"/>
                  </a:lnTo>
                  <a:lnTo>
                    <a:pt x="48" y="14"/>
                  </a:lnTo>
                  <a:lnTo>
                    <a:pt x="54" y="20"/>
                  </a:lnTo>
                  <a:lnTo>
                    <a:pt x="60" y="28"/>
                  </a:lnTo>
                  <a:lnTo>
                    <a:pt x="66" y="38"/>
                  </a:lnTo>
                  <a:lnTo>
                    <a:pt x="122" y="172"/>
                  </a:lnTo>
                  <a:lnTo>
                    <a:pt x="88" y="192"/>
                  </a:lnTo>
                  <a:lnTo>
                    <a:pt x="90" y="240"/>
                  </a:lnTo>
                  <a:close/>
                </a:path>
              </a:pathLst>
            </a:custGeom>
            <a:grpFill/>
            <a:ln>
              <a:noFill/>
            </a:ln>
          </p:spPr>
          <p:txBody>
            <a:bodyPr vert="horz" wrap="square" lIns="91440" tIns="45720" rIns="91440" bIns="45720" numCol="1" anchor="t" anchorCtr="0" compatLnSpc="1">
              <a:prstTxWarp prst="textNoShape">
                <a:avLst/>
              </a:prstTxWarp>
            </a:bodyPr>
            <a:lstStyle/>
            <a:p>
              <a:endParaRPr lang="fi-FI"/>
            </a:p>
          </p:txBody>
        </p:sp>
      </p:grpSp>
      <p:sp>
        <p:nvSpPr>
          <p:cNvPr id="4" name="Otsikko 3">
            <a:extLst>
              <a:ext uri="{FF2B5EF4-FFF2-40B4-BE49-F238E27FC236}">
                <a16:creationId xmlns:a16="http://schemas.microsoft.com/office/drawing/2014/main" id="{47E085A4-4FC1-4992-8A4C-6F051134F33F}"/>
              </a:ext>
            </a:extLst>
          </p:cNvPr>
          <p:cNvSpPr>
            <a:spLocks noGrp="1"/>
          </p:cNvSpPr>
          <p:nvPr>
            <p:ph type="title"/>
          </p:nvPr>
        </p:nvSpPr>
        <p:spPr/>
        <p:txBody>
          <a:bodyPr/>
          <a:lstStyle/>
          <a:p>
            <a:r>
              <a:rPr lang="fi-FI" dirty="0"/>
              <a:t>Karhun kohtaaminen</a:t>
            </a:r>
          </a:p>
        </p:txBody>
      </p:sp>
      <p:sp>
        <p:nvSpPr>
          <p:cNvPr id="17" name="Footer Placeholder 5">
            <a:extLst>
              <a:ext uri="{FF2B5EF4-FFF2-40B4-BE49-F238E27FC236}">
                <a16:creationId xmlns:a16="http://schemas.microsoft.com/office/drawing/2014/main" id="{0C48C36B-46FC-46BC-8ED1-373D717D997B}"/>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18" name="Slide Number Placeholder 6">
            <a:extLst>
              <a:ext uri="{FF2B5EF4-FFF2-40B4-BE49-F238E27FC236}">
                <a16:creationId xmlns:a16="http://schemas.microsoft.com/office/drawing/2014/main" id="{8F43EB55-03BF-4B6F-A672-E74E7E7F5C36}"/>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18</a:t>
            </a:fld>
            <a:endParaRPr lang="en-FI" sz="1000" dirty="0">
              <a:solidFill>
                <a:srgbClr val="B2CDE5"/>
              </a:solidFill>
            </a:endParaRPr>
          </a:p>
        </p:txBody>
      </p:sp>
      <p:sp>
        <p:nvSpPr>
          <p:cNvPr id="19" name="Tekstin paikkamerkki 4">
            <a:extLst>
              <a:ext uri="{FF2B5EF4-FFF2-40B4-BE49-F238E27FC236}">
                <a16:creationId xmlns:a16="http://schemas.microsoft.com/office/drawing/2014/main" id="{285CE470-0A59-4F61-B71A-8F82FCFFD978}"/>
              </a:ext>
            </a:extLst>
          </p:cNvPr>
          <p:cNvSpPr txBox="1">
            <a:spLocks/>
          </p:cNvSpPr>
          <p:nvPr/>
        </p:nvSpPr>
        <p:spPr>
          <a:xfrm>
            <a:off x="6096000" y="1436180"/>
            <a:ext cx="5251553" cy="4616104"/>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gn="l">
              <a:buFont typeface="+mj-lt"/>
              <a:buAutoNum type="arabicPeriod"/>
            </a:pPr>
            <a:r>
              <a:rPr lang="fi-FI" sz="2400" i="0" dirty="0">
                <a:latin typeface="+mj-lt"/>
              </a:rPr>
              <a:t>Jos näet karhunpentuja, poistu rauhallisesti tulosuuntaan. Karhuemo puolustaa pentujaan.</a:t>
            </a:r>
          </a:p>
          <a:p>
            <a:pPr marL="457200" indent="-457200" algn="l">
              <a:buFont typeface="+mj-lt"/>
              <a:buAutoNum type="arabicPeriod"/>
            </a:pPr>
            <a:r>
              <a:rPr lang="fi-FI" sz="2400" i="0" dirty="0">
                <a:latin typeface="+mj-lt"/>
              </a:rPr>
              <a:t>Karhu on nopea juoksija ja taitava kiipijä. Älä pakene juoksemalla tai kiipeämällä puuhun.</a:t>
            </a:r>
          </a:p>
          <a:p>
            <a:pPr marL="457200" indent="-457200" algn="l">
              <a:buFont typeface="+mj-lt"/>
              <a:buAutoNum type="arabicPeriod"/>
            </a:pPr>
            <a:r>
              <a:rPr lang="fi-FI" sz="2400" i="0" dirty="0">
                <a:latin typeface="+mj-lt"/>
              </a:rPr>
              <a:t>Peräänny rauhallisesti hiljaa puhuen.</a:t>
            </a:r>
          </a:p>
          <a:p>
            <a:pPr marL="457200" indent="-457200" algn="l">
              <a:buFont typeface="+mj-lt"/>
              <a:buAutoNum type="arabicPeriod"/>
            </a:pPr>
            <a:r>
              <a:rPr lang="fi-FI" sz="2400" i="0" dirty="0">
                <a:latin typeface="+mj-lt"/>
              </a:rPr>
              <a:t>Jos karhu hyökkää, heittäydy mahalleen ja suojaa käsilläsi päätä ja niskaa. Tekeydy kuolleeksi, niin karhu menettää kiinnostuksensa sinuun.</a:t>
            </a:r>
          </a:p>
        </p:txBody>
      </p:sp>
    </p:spTree>
    <p:extLst>
      <p:ext uri="{BB962C8B-B14F-4D97-AF65-F5344CB8AC3E}">
        <p14:creationId xmlns:p14="http://schemas.microsoft.com/office/powerpoint/2010/main" val="3270846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47E085A4-4FC1-4992-8A4C-6F051134F33F}"/>
              </a:ext>
            </a:extLst>
          </p:cNvPr>
          <p:cNvSpPr>
            <a:spLocks noGrp="1"/>
          </p:cNvSpPr>
          <p:nvPr>
            <p:ph type="title"/>
          </p:nvPr>
        </p:nvSpPr>
        <p:spPr/>
        <p:txBody>
          <a:bodyPr/>
          <a:lstStyle/>
          <a:p>
            <a:r>
              <a:rPr lang="fi-FI" dirty="0"/>
              <a:t>Ahman tai ilveksen kohtaaminen</a:t>
            </a:r>
          </a:p>
        </p:txBody>
      </p:sp>
      <p:sp>
        <p:nvSpPr>
          <p:cNvPr id="17" name="Footer Placeholder 5">
            <a:extLst>
              <a:ext uri="{FF2B5EF4-FFF2-40B4-BE49-F238E27FC236}">
                <a16:creationId xmlns:a16="http://schemas.microsoft.com/office/drawing/2014/main" id="{0C48C36B-46FC-46BC-8ED1-373D717D997B}"/>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18" name="Slide Number Placeholder 6">
            <a:extLst>
              <a:ext uri="{FF2B5EF4-FFF2-40B4-BE49-F238E27FC236}">
                <a16:creationId xmlns:a16="http://schemas.microsoft.com/office/drawing/2014/main" id="{8F43EB55-03BF-4B6F-A672-E74E7E7F5C36}"/>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19</a:t>
            </a:fld>
            <a:endParaRPr lang="en-FI" sz="1000" dirty="0">
              <a:solidFill>
                <a:srgbClr val="B2CDE5"/>
              </a:solidFill>
            </a:endParaRPr>
          </a:p>
        </p:txBody>
      </p:sp>
      <p:sp>
        <p:nvSpPr>
          <p:cNvPr id="19" name="Tekstin paikkamerkki 4">
            <a:extLst>
              <a:ext uri="{FF2B5EF4-FFF2-40B4-BE49-F238E27FC236}">
                <a16:creationId xmlns:a16="http://schemas.microsoft.com/office/drawing/2014/main" id="{285CE470-0A59-4F61-B71A-8F82FCFFD978}"/>
              </a:ext>
            </a:extLst>
          </p:cNvPr>
          <p:cNvSpPr txBox="1">
            <a:spLocks/>
          </p:cNvSpPr>
          <p:nvPr/>
        </p:nvSpPr>
        <p:spPr>
          <a:xfrm>
            <a:off x="6096000" y="1436180"/>
            <a:ext cx="5251553" cy="4616104"/>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fi-FI" sz="2400" i="0" dirty="0">
                <a:latin typeface="+mj-lt"/>
              </a:rPr>
              <a:t>Ahman tai ilveksen kohtaaminen on erittäin harvinaista.</a:t>
            </a:r>
          </a:p>
          <a:p>
            <a:pPr algn="l"/>
            <a:r>
              <a:rPr lang="fi-FI" sz="2400" i="0" dirty="0">
                <a:latin typeface="+mj-lt"/>
              </a:rPr>
              <a:t>Poistu paikalta rauhallisesti.</a:t>
            </a:r>
          </a:p>
        </p:txBody>
      </p:sp>
      <p:pic>
        <p:nvPicPr>
          <p:cNvPr id="2" name="Kuva 1">
            <a:extLst>
              <a:ext uri="{FF2B5EF4-FFF2-40B4-BE49-F238E27FC236}">
                <a16:creationId xmlns:a16="http://schemas.microsoft.com/office/drawing/2014/main" id="{B0A90ABD-FA3E-41BB-A1B3-39BAAF108F71}"/>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492211" y="4431770"/>
            <a:ext cx="2603789" cy="1310751"/>
          </a:xfrm>
          <a:prstGeom prst="rect">
            <a:avLst/>
          </a:prstGeom>
        </p:spPr>
      </p:pic>
      <p:pic>
        <p:nvPicPr>
          <p:cNvPr id="3" name="Kuva 2">
            <a:extLst>
              <a:ext uri="{FF2B5EF4-FFF2-40B4-BE49-F238E27FC236}">
                <a16:creationId xmlns:a16="http://schemas.microsoft.com/office/drawing/2014/main" id="{D1D2823F-61E7-4A6A-842F-E78E04B795B8}"/>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42355" y="1926820"/>
            <a:ext cx="3344707" cy="2365620"/>
          </a:xfrm>
          <a:prstGeom prst="rect">
            <a:avLst/>
          </a:prstGeom>
        </p:spPr>
      </p:pic>
    </p:spTree>
    <p:extLst>
      <p:ext uri="{BB962C8B-B14F-4D97-AF65-F5344CB8AC3E}">
        <p14:creationId xmlns:p14="http://schemas.microsoft.com/office/powerpoint/2010/main" val="2413332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BA35781-38B4-8544-9D7D-EE9CCECE97F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4" name="Footer Placeholder 5">
            <a:extLst>
              <a:ext uri="{FF2B5EF4-FFF2-40B4-BE49-F238E27FC236}">
                <a16:creationId xmlns:a16="http://schemas.microsoft.com/office/drawing/2014/main" id="{3B1CB850-56AC-4A40-9D42-B07B10BCDD48}"/>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15" name="Slide Number Placeholder 6">
            <a:extLst>
              <a:ext uri="{FF2B5EF4-FFF2-40B4-BE49-F238E27FC236}">
                <a16:creationId xmlns:a16="http://schemas.microsoft.com/office/drawing/2014/main" id="{553333B9-514C-8041-9F1F-78DA3F9CF682}"/>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2</a:t>
            </a:fld>
            <a:endParaRPr lang="en-FI" sz="1000" dirty="0">
              <a:solidFill>
                <a:srgbClr val="B2CDE5"/>
              </a:solidFill>
            </a:endParaRPr>
          </a:p>
        </p:txBody>
      </p:sp>
      <p:sp>
        <p:nvSpPr>
          <p:cNvPr id="16" name="Rectangle 15">
            <a:extLst>
              <a:ext uri="{FF2B5EF4-FFF2-40B4-BE49-F238E27FC236}">
                <a16:creationId xmlns:a16="http://schemas.microsoft.com/office/drawing/2014/main" id="{2E973C96-94D0-E84C-B410-BD54ED4253E2}"/>
              </a:ext>
              <a:ext uri="{C183D7F6-B498-43B3-948B-1728B52AA6E4}">
                <adec:decorative xmlns:adec="http://schemas.microsoft.com/office/drawing/2017/decorative" val="1"/>
              </a:ext>
            </a:extLst>
          </p:cNvPr>
          <p:cNvSpPr/>
          <p:nvPr/>
        </p:nvSpPr>
        <p:spPr>
          <a:xfrm>
            <a:off x="-1" y="1213574"/>
            <a:ext cx="12192000" cy="4430851"/>
          </a:xfrm>
          <a:prstGeom prst="rect">
            <a:avLst/>
          </a:prstGeom>
          <a:solidFill>
            <a:srgbClr val="375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13" name="TextBox 12">
            <a:extLst>
              <a:ext uri="{FF2B5EF4-FFF2-40B4-BE49-F238E27FC236}">
                <a16:creationId xmlns:a16="http://schemas.microsoft.com/office/drawing/2014/main" id="{E7E964EB-14CD-6E4B-9D66-11CBC8ACED56}"/>
              </a:ext>
            </a:extLst>
          </p:cNvPr>
          <p:cNvSpPr txBox="1">
            <a:spLocks noGrp="1"/>
          </p:cNvSpPr>
          <p:nvPr>
            <p:ph type="title" idx="4294967295"/>
          </p:nvPr>
        </p:nvSpPr>
        <p:spPr>
          <a:xfrm>
            <a:off x="2622507" y="2940916"/>
            <a:ext cx="6946985" cy="230832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3600" b="0" i="0" u="none" strike="noStrike" kern="1200" cap="none" spc="0" normalizeH="0" baseline="0" noProof="0" dirty="0">
                <a:ln>
                  <a:noFill/>
                </a:ln>
                <a:solidFill>
                  <a:schemeClr val="bg1"/>
                </a:solidFill>
                <a:effectLst/>
                <a:uLnTx/>
                <a:uFillTx/>
                <a:latin typeface="Rockwell" panose="02060603020205020403" pitchFamily="18" charset="77"/>
                <a:ea typeface="+mn-ea"/>
                <a:cs typeface="+mn-cs"/>
              </a:rPr>
              <a:t>Miltä tuntuisi kohdata suurpeto?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3600" b="0" i="0" u="none" strike="noStrike" kern="1200" cap="none" spc="0" normalizeH="0" baseline="0" noProof="0" dirty="0">
                <a:ln>
                  <a:noFill/>
                </a:ln>
                <a:solidFill>
                  <a:schemeClr val="bg1"/>
                </a:solidFill>
                <a:effectLst/>
                <a:uLnTx/>
                <a:uFillTx/>
                <a:latin typeface="Rockwell" panose="02060603020205020403" pitchFamily="18" charset="77"/>
                <a:ea typeface="+mn-ea"/>
                <a:cs typeface="+mn-cs"/>
              </a:rPr>
              <a:t>Oletko sinä tai tuttusi nähnyt luonnossa suurpedon?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3600" b="0" i="0" u="none" strike="noStrike" kern="1200" cap="none" spc="0" normalizeH="0" baseline="0" noProof="0" dirty="0">
                <a:ln>
                  <a:noFill/>
                </a:ln>
                <a:solidFill>
                  <a:schemeClr val="bg1"/>
                </a:solidFill>
                <a:effectLst/>
                <a:uLnTx/>
                <a:uFillTx/>
                <a:latin typeface="Rockwell" panose="02060603020205020403" pitchFamily="18" charset="77"/>
                <a:ea typeface="+mn-ea"/>
                <a:cs typeface="+mn-cs"/>
              </a:rPr>
              <a:t>Entä eläintarhassa?</a:t>
            </a:r>
            <a:endParaRPr kumimoji="0" lang="en-FI" sz="3600" b="0" i="0" u="none" strike="noStrike" kern="1200" cap="none" spc="0" normalizeH="0" baseline="0" noProof="0" dirty="0">
              <a:ln>
                <a:noFill/>
              </a:ln>
              <a:solidFill>
                <a:schemeClr val="bg1"/>
              </a:solidFill>
              <a:effectLst/>
              <a:uLnTx/>
              <a:uFillTx/>
              <a:latin typeface="Rockwell" panose="02060603020205020403" pitchFamily="18" charset="77"/>
              <a:ea typeface="+mn-ea"/>
              <a:cs typeface="+mn-cs"/>
            </a:endParaRPr>
          </a:p>
        </p:txBody>
      </p:sp>
      <p:pic>
        <p:nvPicPr>
          <p:cNvPr id="21" name="Graphic 20">
            <a:extLst>
              <a:ext uri="{FF2B5EF4-FFF2-40B4-BE49-F238E27FC236}">
                <a16:creationId xmlns:a16="http://schemas.microsoft.com/office/drawing/2014/main" id="{DAC04858-181A-C546-9D7A-AE0D9C44DEA7}"/>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42030" t="36421" r="41661" b="35839"/>
          <a:stretch/>
        </p:blipFill>
        <p:spPr>
          <a:xfrm>
            <a:off x="5446765" y="1651068"/>
            <a:ext cx="1298467" cy="1242361"/>
          </a:xfrm>
          <a:prstGeom prst="rect">
            <a:avLst/>
          </a:prstGeom>
        </p:spPr>
      </p:pic>
    </p:spTree>
    <p:extLst>
      <p:ext uri="{BB962C8B-B14F-4D97-AF65-F5344CB8AC3E}">
        <p14:creationId xmlns:p14="http://schemas.microsoft.com/office/powerpoint/2010/main" val="2138434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EA563D8-3C2E-49C1-9808-62BDF60657EE}"/>
              </a:ext>
            </a:extLst>
          </p:cNvPr>
          <p:cNvSpPr>
            <a:spLocks noGrp="1"/>
          </p:cNvSpPr>
          <p:nvPr>
            <p:ph type="title"/>
          </p:nvPr>
        </p:nvSpPr>
        <p:spPr/>
        <p:txBody>
          <a:bodyPr/>
          <a:lstStyle/>
          <a:p>
            <a:r>
              <a:rPr lang="fi-FI" dirty="0"/>
              <a:t>Suurpedon kohtaaminen on hyvin harvinaista</a:t>
            </a:r>
          </a:p>
        </p:txBody>
      </p:sp>
      <p:pic>
        <p:nvPicPr>
          <p:cNvPr id="6" name="Sisällön paikkamerkki 10" descr="Mies kävelee niityllä.">
            <a:extLst>
              <a:ext uri="{FF2B5EF4-FFF2-40B4-BE49-F238E27FC236}">
                <a16:creationId xmlns:a16="http://schemas.microsoft.com/office/drawing/2014/main" id="{CC715CFB-F495-4212-94C9-8E59DC41ED77}"/>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1" y="1212850"/>
            <a:ext cx="12192000" cy="4737282"/>
          </a:xfrm>
        </p:spPr>
      </p:pic>
      <p:sp>
        <p:nvSpPr>
          <p:cNvPr id="5" name="Tekstin paikkamerkki 4">
            <a:extLst>
              <a:ext uri="{FF2B5EF4-FFF2-40B4-BE49-F238E27FC236}">
                <a16:creationId xmlns:a16="http://schemas.microsoft.com/office/drawing/2014/main" id="{A28E08E5-8A0A-40CC-970F-34673AA426BF}"/>
              </a:ext>
            </a:extLst>
          </p:cNvPr>
          <p:cNvSpPr>
            <a:spLocks noGrp="1"/>
          </p:cNvSpPr>
          <p:nvPr>
            <p:ph type="body" sz="quarter" idx="15"/>
          </p:nvPr>
        </p:nvSpPr>
        <p:spPr>
          <a:xfrm rot="20802109">
            <a:off x="4029601" y="4235539"/>
            <a:ext cx="3143787" cy="1184851"/>
          </a:xfrm>
        </p:spPr>
        <p:txBody>
          <a:bodyPr>
            <a:normAutofit lnSpcReduction="10000"/>
          </a:bodyPr>
          <a:lstStyle/>
          <a:p>
            <a:pPr algn="r"/>
            <a:r>
              <a:rPr lang="fi-FI" sz="2800" b="1" dirty="0">
                <a:solidFill>
                  <a:schemeClr val="bg1"/>
                </a:solidFill>
              </a:rPr>
              <a:t>Eläimet kuulevat tai haistavat ihmisen jo kaukaa</a:t>
            </a:r>
          </a:p>
        </p:txBody>
      </p:sp>
      <p:sp>
        <p:nvSpPr>
          <p:cNvPr id="7" name="Sisällön paikkamerkki 3">
            <a:extLst>
              <a:ext uri="{FF2B5EF4-FFF2-40B4-BE49-F238E27FC236}">
                <a16:creationId xmlns:a16="http://schemas.microsoft.com/office/drawing/2014/main" id="{065064DE-32EE-48A8-9F77-DB90E4D1DF11}"/>
              </a:ext>
            </a:extLst>
          </p:cNvPr>
          <p:cNvSpPr txBox="1">
            <a:spLocks/>
          </p:cNvSpPr>
          <p:nvPr/>
        </p:nvSpPr>
        <p:spPr>
          <a:xfrm>
            <a:off x="6988545" y="5613218"/>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solidFill>
                  <a:schemeClr val="bg1"/>
                </a:solidFill>
                <a:latin typeface="Calibri" panose="020F0502020204030204" pitchFamily="34" charset="0"/>
                <a:cs typeface="Calibri" panose="020F0502020204030204" pitchFamily="34" charset="0"/>
              </a:rPr>
              <a:t>© Roine Piirainen / Kuviasuomesta.fi</a:t>
            </a:r>
            <a:endParaRPr lang="fi-FI" dirty="0">
              <a:solidFill>
                <a:schemeClr val="bg1"/>
              </a:solidFill>
            </a:endParaRPr>
          </a:p>
        </p:txBody>
      </p:sp>
      <p:sp>
        <p:nvSpPr>
          <p:cNvPr id="8" name="Footer Placeholder 5">
            <a:extLst>
              <a:ext uri="{FF2B5EF4-FFF2-40B4-BE49-F238E27FC236}">
                <a16:creationId xmlns:a16="http://schemas.microsoft.com/office/drawing/2014/main" id="{DA08480E-FAAA-4B6A-A2E8-9E4E7A7F7E20}"/>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9" name="Slide Number Placeholder 6">
            <a:extLst>
              <a:ext uri="{FF2B5EF4-FFF2-40B4-BE49-F238E27FC236}">
                <a16:creationId xmlns:a16="http://schemas.microsoft.com/office/drawing/2014/main" id="{07A96B61-73C9-4538-85F4-BB535A0992F3}"/>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3</a:t>
            </a:fld>
            <a:endParaRPr lang="en-FI" sz="1000" dirty="0">
              <a:solidFill>
                <a:srgbClr val="B2CDE5"/>
              </a:solidFill>
            </a:endParaRPr>
          </a:p>
        </p:txBody>
      </p:sp>
    </p:spTree>
    <p:extLst>
      <p:ext uri="{BB962C8B-B14F-4D97-AF65-F5344CB8AC3E}">
        <p14:creationId xmlns:p14="http://schemas.microsoft.com/office/powerpoint/2010/main" val="3279234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017FE2A-54DD-D042-B1D5-193740CACCA8}"/>
              </a:ext>
            </a:extLst>
          </p:cNvPr>
          <p:cNvSpPr txBox="1">
            <a:spLocks noGrp="1"/>
          </p:cNvSpPr>
          <p:nvPr>
            <p:ph type="title" idx="4294967295"/>
          </p:nvPr>
        </p:nvSpPr>
        <p:spPr>
          <a:xfrm>
            <a:off x="-2" y="307608"/>
            <a:ext cx="12191999"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4400" b="0" i="0" u="none" strike="noStrike" kern="1200" cap="none" spc="0" normalizeH="0" baseline="0" noProof="0" dirty="0">
                <a:ln>
                  <a:noFill/>
                </a:ln>
                <a:solidFill>
                  <a:schemeClr val="bg1"/>
                </a:solidFill>
                <a:effectLst/>
                <a:uLnTx/>
                <a:uFillTx/>
                <a:latin typeface="Rockwell" panose="02060603020205020403" pitchFamily="18" charset="77"/>
                <a:ea typeface="+mn-ea"/>
                <a:cs typeface="+mn-cs"/>
              </a:rPr>
              <a:t>Unohtumaton kohtaaminen karhun kanssa</a:t>
            </a:r>
            <a:endParaRPr kumimoji="0" lang="en-FI" sz="4400" b="0" i="0" u="none" strike="noStrike" kern="1200" cap="none" spc="0" normalizeH="0" baseline="0" noProof="0" dirty="0">
              <a:ln>
                <a:noFill/>
              </a:ln>
              <a:solidFill>
                <a:schemeClr val="bg1"/>
              </a:solidFill>
              <a:effectLst/>
              <a:uLnTx/>
              <a:uFillTx/>
              <a:latin typeface="Rockwell" panose="02060603020205020403" pitchFamily="18" charset="77"/>
              <a:ea typeface="+mn-ea"/>
              <a:cs typeface="+mn-cs"/>
            </a:endParaRPr>
          </a:p>
        </p:txBody>
      </p:sp>
      <p:sp>
        <p:nvSpPr>
          <p:cNvPr id="4" name="Rectangle 3">
            <a:extLst>
              <a:ext uri="{FF2B5EF4-FFF2-40B4-BE49-F238E27FC236}">
                <a16:creationId xmlns:a16="http://schemas.microsoft.com/office/drawing/2014/main" id="{6FEF849F-70D8-E345-B0BA-C4A396A750C0}"/>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6" name="Footer Placeholder 5">
            <a:extLst>
              <a:ext uri="{FF2B5EF4-FFF2-40B4-BE49-F238E27FC236}">
                <a16:creationId xmlns:a16="http://schemas.microsoft.com/office/drawing/2014/main" id="{E88361B3-211A-6E41-B514-AB94AEE1316C}"/>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latin typeface="+mj-lt"/>
              </a:rPr>
              <a:t>SUURPETOJEN JÄLJILLÄ</a:t>
            </a:r>
            <a:endParaRPr lang="en-FI" sz="1000" spc="600" dirty="0">
              <a:solidFill>
                <a:srgbClr val="B2CDE5"/>
              </a:solidFill>
              <a:latin typeface="+mj-lt"/>
            </a:endParaRPr>
          </a:p>
        </p:txBody>
      </p:sp>
      <p:sp>
        <p:nvSpPr>
          <p:cNvPr id="7" name="Slide Number Placeholder 6">
            <a:extLst>
              <a:ext uri="{FF2B5EF4-FFF2-40B4-BE49-F238E27FC236}">
                <a16:creationId xmlns:a16="http://schemas.microsoft.com/office/drawing/2014/main" id="{26269D48-0656-394F-93C4-1C69175DB9BD}"/>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4</a:t>
            </a:fld>
            <a:endParaRPr lang="en-FI" sz="1000" dirty="0">
              <a:solidFill>
                <a:srgbClr val="B2CDE5"/>
              </a:solidFill>
            </a:endParaRPr>
          </a:p>
        </p:txBody>
      </p:sp>
      <p:sp>
        <p:nvSpPr>
          <p:cNvPr id="8" name="Rectangle 7">
            <a:extLst>
              <a:ext uri="{FF2B5EF4-FFF2-40B4-BE49-F238E27FC236}">
                <a16:creationId xmlns:a16="http://schemas.microsoft.com/office/drawing/2014/main" id="{D87F1F81-265D-FE43-87B0-EEFB9706AA83}"/>
              </a:ext>
              <a:ext uri="{C183D7F6-B498-43B3-948B-1728B52AA6E4}">
                <adec:decorative xmlns:adec="http://schemas.microsoft.com/office/drawing/2017/decorative" val="1"/>
              </a:ext>
            </a:extLst>
          </p:cNvPr>
          <p:cNvSpPr/>
          <p:nvPr/>
        </p:nvSpPr>
        <p:spPr>
          <a:xfrm>
            <a:off x="-1" y="1213574"/>
            <a:ext cx="12192000" cy="4430851"/>
          </a:xfrm>
          <a:prstGeom prst="rect">
            <a:avLst/>
          </a:prstGeom>
          <a:solidFill>
            <a:srgbClr val="375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pic>
        <p:nvPicPr>
          <p:cNvPr id="10" name="Graphic 9">
            <a:extLst>
              <a:ext uri="{FF2B5EF4-FFF2-40B4-BE49-F238E27FC236}">
                <a16:creationId xmlns:a16="http://schemas.microsoft.com/office/drawing/2014/main" id="{6B2E5CFE-123C-9B41-9C4B-F63E145E2EED}"/>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860" r="860"/>
          <a:stretch/>
        </p:blipFill>
        <p:spPr>
          <a:xfrm>
            <a:off x="5274653" y="2571196"/>
            <a:ext cx="1642694" cy="1715607"/>
          </a:xfrm>
          <a:prstGeom prst="rect">
            <a:avLst/>
          </a:prstGeom>
        </p:spPr>
      </p:pic>
      <p:pic>
        <p:nvPicPr>
          <p:cNvPr id="2" name="Online-media 1" title="Unohtumaton kohtaaminen karhun kanssa">
            <a:hlinkClick r:id="" action="ppaction://media"/>
            <a:extLst>
              <a:ext uri="{FF2B5EF4-FFF2-40B4-BE49-F238E27FC236}">
                <a16:creationId xmlns:a16="http://schemas.microsoft.com/office/drawing/2014/main" id="{87C9F125-7FB3-4BBB-BB40-B273B22741F6}"/>
              </a:ext>
            </a:extLst>
          </p:cNvPr>
          <p:cNvPicPr>
            <a:picLocks noRot="1" noChangeAspect="1"/>
          </p:cNvPicPr>
          <p:nvPr>
            <a:videoFile r:link="rId1"/>
          </p:nvPr>
        </p:nvPicPr>
        <p:blipFill>
          <a:blip r:embed="rId6"/>
          <a:stretch>
            <a:fillRect/>
          </a:stretch>
        </p:blipFill>
        <p:spPr>
          <a:xfrm>
            <a:off x="2176072" y="1210880"/>
            <a:ext cx="7839856" cy="4429519"/>
          </a:xfrm>
          <a:prstGeom prst="rect">
            <a:avLst/>
          </a:prstGeom>
        </p:spPr>
      </p:pic>
      <p:sp>
        <p:nvSpPr>
          <p:cNvPr id="9" name="Sisällön paikkamerkki 3">
            <a:extLst>
              <a:ext uri="{FF2B5EF4-FFF2-40B4-BE49-F238E27FC236}">
                <a16:creationId xmlns:a16="http://schemas.microsoft.com/office/drawing/2014/main" id="{1A8EBFE0-604A-426D-9150-C546E389351A}"/>
              </a:ext>
            </a:extLst>
          </p:cNvPr>
          <p:cNvSpPr txBox="1">
            <a:spLocks/>
          </p:cNvSpPr>
          <p:nvPr/>
        </p:nvSpPr>
        <p:spPr>
          <a:xfrm>
            <a:off x="7671726" y="5683277"/>
            <a:ext cx="2344202" cy="3651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fi-FI" sz="1200" i="1" dirty="0">
                <a:solidFill>
                  <a:schemeClr val="bg1"/>
                </a:solidFill>
                <a:latin typeface="Calibri" panose="020F0502020204030204" pitchFamily="34" charset="0"/>
                <a:cs typeface="Calibri" panose="020F0502020204030204" pitchFamily="34" charset="0"/>
              </a:rPr>
              <a:t>© LIFE EUROLARGECARNIVORES</a:t>
            </a:r>
            <a:endParaRPr lang="fi-FI" sz="1200" i="1" dirty="0">
              <a:solidFill>
                <a:schemeClr val="bg1"/>
              </a:solidFill>
            </a:endParaRPr>
          </a:p>
        </p:txBody>
      </p:sp>
    </p:spTree>
    <p:extLst>
      <p:ext uri="{BB962C8B-B14F-4D97-AF65-F5344CB8AC3E}">
        <p14:creationId xmlns:p14="http://schemas.microsoft.com/office/powerpoint/2010/main" val="3180027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28A38C-3182-4958-9E82-84594887EBAB}"/>
              </a:ext>
            </a:extLst>
          </p:cNvPr>
          <p:cNvSpPr>
            <a:spLocks noGrp="1"/>
          </p:cNvSpPr>
          <p:nvPr>
            <p:ph type="title"/>
          </p:nvPr>
        </p:nvSpPr>
        <p:spPr/>
        <p:txBody>
          <a:bodyPr/>
          <a:lstStyle/>
          <a:p>
            <a:r>
              <a:rPr lang="fi-FI" dirty="0"/>
              <a:t>Suurpedon kohtaaminen voi olla elämys</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p:txBody>
          <a:bodyPr>
            <a:normAutofit/>
          </a:bodyPr>
          <a:lstStyle/>
          <a:p>
            <a:r>
              <a:rPr lang="fi-FI" sz="2400" dirty="0"/>
              <a:t>Jos pedon pääsee näkemään turvallisissa olosuhteissa, esimerkiksi riittävän välimatkan päästä, on kohtaaminen unohtumaton elämys.</a:t>
            </a:r>
          </a:p>
        </p:txBody>
      </p:sp>
      <p:pic>
        <p:nvPicPr>
          <p:cNvPr id="6" name="Kuva 3" descr="Mies marjastamassa, kuvan etualalla näkyy ämpäri.">
            <a:extLst>
              <a:ext uri="{FF2B5EF4-FFF2-40B4-BE49-F238E27FC236}">
                <a16:creationId xmlns:a16="http://schemas.microsoft.com/office/drawing/2014/main" id="{48EE422F-4383-46B6-B785-D0C94C378AAB}"/>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019425" y="1212850"/>
            <a:ext cx="9172575" cy="4738688"/>
          </a:xfrm>
          <a:prstGeom prst="rect">
            <a:avLst/>
          </a:prstGeom>
        </p:spPr>
      </p:pic>
      <p:sp>
        <p:nvSpPr>
          <p:cNvPr id="10" name="Sisällön paikkamerkki 3">
            <a:extLst>
              <a:ext uri="{FF2B5EF4-FFF2-40B4-BE49-F238E27FC236}">
                <a16:creationId xmlns:a16="http://schemas.microsoft.com/office/drawing/2014/main" id="{EFD13EAC-2B5E-4603-8CCF-8EA59E3CCDD8}"/>
              </a:ext>
            </a:extLst>
          </p:cNvPr>
          <p:cNvSpPr txBox="1">
            <a:spLocks/>
          </p:cNvSpPr>
          <p:nvPr/>
        </p:nvSpPr>
        <p:spPr>
          <a:xfrm>
            <a:off x="6988545" y="5613218"/>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solidFill>
                  <a:schemeClr val="bg1"/>
                </a:solidFill>
                <a:latin typeface="Calibri" panose="020F0502020204030204" pitchFamily="34" charset="0"/>
                <a:cs typeface="Calibri" panose="020F0502020204030204" pitchFamily="34" charset="0"/>
              </a:rPr>
              <a:t>© Mari Lyly / Suomen riistakeskus</a:t>
            </a:r>
            <a:endParaRPr lang="fi-FI" dirty="0">
              <a:solidFill>
                <a:schemeClr val="bg1"/>
              </a:solidFill>
            </a:endParaRPr>
          </a:p>
        </p:txBody>
      </p:sp>
      <p:sp>
        <p:nvSpPr>
          <p:cNvPr id="4" name="Sisällön paikkamerkki 3">
            <a:extLst>
              <a:ext uri="{FF2B5EF4-FFF2-40B4-BE49-F238E27FC236}">
                <a16:creationId xmlns:a16="http://schemas.microsoft.com/office/drawing/2014/main" id="{98A13E18-B569-4C28-A110-42BDD10FACA9}"/>
              </a:ext>
              <a:ext uri="{C183D7F6-B498-43B3-948B-1728B52AA6E4}">
                <adec:decorative xmlns:adec="http://schemas.microsoft.com/office/drawing/2017/decorative" val="1"/>
              </a:ext>
            </a:extLst>
          </p:cNvPr>
          <p:cNvSpPr>
            <a:spLocks noGrp="1"/>
          </p:cNvSpPr>
          <p:nvPr>
            <p:ph idx="14"/>
          </p:nvPr>
        </p:nvSpPr>
        <p:spPr/>
        <p:txBody>
          <a:bodyPr/>
          <a:lstStyle/>
          <a:p>
            <a:endParaRPr lang="fi-FI"/>
          </a:p>
        </p:txBody>
      </p:sp>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5</a:t>
            </a:fld>
            <a:endParaRPr lang="en-FI" sz="1000" dirty="0">
              <a:solidFill>
                <a:srgbClr val="B2CDE5"/>
              </a:solidFill>
            </a:endParaRPr>
          </a:p>
        </p:txBody>
      </p:sp>
      <p:sp>
        <p:nvSpPr>
          <p:cNvPr id="9" name="Rectangle 13">
            <a:extLst>
              <a:ext uri="{FF2B5EF4-FFF2-40B4-BE49-F238E27FC236}">
                <a16:creationId xmlns:a16="http://schemas.microsoft.com/office/drawing/2014/main" id="{2AD1753D-F53A-42A4-A06C-A0FEE434DF3B}"/>
              </a:ext>
              <a:ext uri="{C183D7F6-B498-43B3-948B-1728B52AA6E4}">
                <adec:decorative xmlns:adec="http://schemas.microsoft.com/office/drawing/2017/decorative" val="1"/>
              </a:ext>
            </a:extLst>
          </p:cNvPr>
          <p:cNvSpPr/>
          <p:nvPr/>
        </p:nvSpPr>
        <p:spPr>
          <a:xfrm>
            <a:off x="0" y="1212850"/>
            <a:ext cx="101947" cy="3059347"/>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Tree>
    <p:extLst>
      <p:ext uri="{BB962C8B-B14F-4D97-AF65-F5344CB8AC3E}">
        <p14:creationId xmlns:p14="http://schemas.microsoft.com/office/powerpoint/2010/main" val="2622271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205C654-934E-4B1F-92A3-61097368364C}"/>
              </a:ext>
            </a:extLst>
          </p:cNvPr>
          <p:cNvSpPr>
            <a:spLocks noGrp="1"/>
          </p:cNvSpPr>
          <p:nvPr>
            <p:ph type="ctrTitle"/>
          </p:nvPr>
        </p:nvSpPr>
        <p:spPr/>
        <p:txBody>
          <a:bodyPr/>
          <a:lstStyle/>
          <a:p>
            <a:r>
              <a:rPr lang="fi-FI" dirty="0"/>
              <a:t>Missä tilanteissa suurpetoon voi törmätä?</a:t>
            </a:r>
          </a:p>
        </p:txBody>
      </p:sp>
      <p:sp>
        <p:nvSpPr>
          <p:cNvPr id="4" name="Footer Placeholder 5">
            <a:extLst>
              <a:ext uri="{FF2B5EF4-FFF2-40B4-BE49-F238E27FC236}">
                <a16:creationId xmlns:a16="http://schemas.microsoft.com/office/drawing/2014/main" id="{BE1F7BEA-A196-4DA6-9CB5-B9F0DB525DF2}"/>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5" name="Slide Number Placeholder 6">
            <a:extLst>
              <a:ext uri="{FF2B5EF4-FFF2-40B4-BE49-F238E27FC236}">
                <a16:creationId xmlns:a16="http://schemas.microsoft.com/office/drawing/2014/main" id="{5337A9F8-1401-40D6-826C-3C845C417A17}"/>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6</a:t>
            </a:fld>
            <a:endParaRPr lang="en-FI" sz="1000" dirty="0">
              <a:solidFill>
                <a:srgbClr val="B2CDE5"/>
              </a:solidFill>
            </a:endParaRPr>
          </a:p>
        </p:txBody>
      </p:sp>
    </p:spTree>
    <p:extLst>
      <p:ext uri="{BB962C8B-B14F-4D97-AF65-F5344CB8AC3E}">
        <p14:creationId xmlns:p14="http://schemas.microsoft.com/office/powerpoint/2010/main" val="16634047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28A38C-3182-4958-9E82-84594887EBAB}"/>
              </a:ext>
            </a:extLst>
          </p:cNvPr>
          <p:cNvSpPr>
            <a:spLocks noGrp="1"/>
          </p:cNvSpPr>
          <p:nvPr>
            <p:ph type="title"/>
          </p:nvPr>
        </p:nvSpPr>
        <p:spPr>
          <a:xfrm>
            <a:off x="190500" y="365126"/>
            <a:ext cx="12001499" cy="723446"/>
          </a:xfrm>
        </p:spPr>
        <p:txBody>
          <a:bodyPr/>
          <a:lstStyle/>
          <a:p>
            <a:pPr algn="l"/>
            <a:r>
              <a:rPr lang="fi-FI" dirty="0"/>
              <a:t>1.</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p:txBody>
          <a:bodyPr>
            <a:normAutofit/>
          </a:bodyPr>
          <a:lstStyle/>
          <a:p>
            <a:r>
              <a:rPr lang="fi-FI" sz="2400" dirty="0"/>
              <a:t>Nuoret sudet ovat kokemattomia, eivätkä osaa vältellä ihmistä yhtä hyvin kuin aikuiset lajikumppanit.</a:t>
            </a:r>
          </a:p>
        </p:txBody>
      </p:sp>
      <p:pic>
        <p:nvPicPr>
          <p:cNvPr id="13" name="Kuvan paikkamerkki 13" descr="Susi pellon laidalla.">
            <a:extLst>
              <a:ext uri="{FF2B5EF4-FFF2-40B4-BE49-F238E27FC236}">
                <a16:creationId xmlns:a16="http://schemas.microsoft.com/office/drawing/2014/main" id="{886BC8A4-B6D0-4F5E-8011-442B678196B2}"/>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083995" y="1212850"/>
            <a:ext cx="9108005" cy="4738688"/>
          </a:xfrm>
          <a:prstGeom prst="rect">
            <a:avLst/>
          </a:prstGeom>
        </p:spPr>
      </p:pic>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7</a:t>
            </a:fld>
            <a:endParaRPr lang="en-FI" sz="1000" dirty="0">
              <a:solidFill>
                <a:srgbClr val="B2CDE5"/>
              </a:solidFill>
            </a:endParaRPr>
          </a:p>
        </p:txBody>
      </p:sp>
      <p:sp>
        <p:nvSpPr>
          <p:cNvPr id="9" name="Rectangle 13">
            <a:extLst>
              <a:ext uri="{FF2B5EF4-FFF2-40B4-BE49-F238E27FC236}">
                <a16:creationId xmlns:a16="http://schemas.microsoft.com/office/drawing/2014/main" id="{2AD1753D-F53A-42A4-A06C-A0FEE434DF3B}"/>
              </a:ext>
              <a:ext uri="{C183D7F6-B498-43B3-948B-1728B52AA6E4}">
                <adec:decorative xmlns:adec="http://schemas.microsoft.com/office/drawing/2017/decorative" val="1"/>
              </a:ext>
            </a:extLst>
          </p:cNvPr>
          <p:cNvSpPr/>
          <p:nvPr/>
        </p:nvSpPr>
        <p:spPr>
          <a:xfrm>
            <a:off x="0" y="1212850"/>
            <a:ext cx="101947" cy="2216150"/>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0" name="Sisällön paikkamerkki 3">
            <a:extLst>
              <a:ext uri="{FF2B5EF4-FFF2-40B4-BE49-F238E27FC236}">
                <a16:creationId xmlns:a16="http://schemas.microsoft.com/office/drawing/2014/main" id="{EFD13EAC-2B5E-4603-8CCF-8EA59E3CCDD8}"/>
              </a:ext>
            </a:extLst>
          </p:cNvPr>
          <p:cNvSpPr txBox="1">
            <a:spLocks/>
          </p:cNvSpPr>
          <p:nvPr/>
        </p:nvSpPr>
        <p:spPr>
          <a:xfrm>
            <a:off x="6988545" y="5613218"/>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solidFill>
                  <a:schemeClr val="bg1"/>
                </a:solidFill>
                <a:latin typeface="Calibri" panose="020F0502020204030204" pitchFamily="34" charset="0"/>
                <a:cs typeface="Calibri" panose="020F0502020204030204" pitchFamily="34" charset="0"/>
              </a:rPr>
              <a:t>© </a:t>
            </a:r>
            <a:r>
              <a:rPr lang="fi-FI" dirty="0" err="1">
                <a:solidFill>
                  <a:schemeClr val="bg1"/>
                </a:solidFill>
                <a:latin typeface="Calibri" panose="020F0502020204030204" pitchFamily="34" charset="0"/>
                <a:cs typeface="Calibri" panose="020F0502020204030204" pitchFamily="34" charset="0"/>
              </a:rPr>
              <a:t>SusiLIFE</a:t>
            </a:r>
            <a:r>
              <a:rPr lang="fi-FI" dirty="0">
                <a:solidFill>
                  <a:schemeClr val="bg1"/>
                </a:solidFill>
                <a:latin typeface="Calibri" panose="020F0502020204030204" pitchFamily="34" charset="0"/>
                <a:cs typeface="Calibri" panose="020F0502020204030204" pitchFamily="34" charset="0"/>
              </a:rPr>
              <a:t>-riistakamera</a:t>
            </a:r>
            <a:endParaRPr lang="fi-FI" dirty="0">
              <a:solidFill>
                <a:schemeClr val="bg1"/>
              </a:solidFill>
            </a:endParaRPr>
          </a:p>
        </p:txBody>
      </p:sp>
    </p:spTree>
    <p:extLst>
      <p:ext uri="{BB962C8B-B14F-4D97-AF65-F5344CB8AC3E}">
        <p14:creationId xmlns:p14="http://schemas.microsoft.com/office/powerpoint/2010/main" val="180599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28A38C-3182-4958-9E82-84594887EBAB}"/>
              </a:ext>
            </a:extLst>
          </p:cNvPr>
          <p:cNvSpPr>
            <a:spLocks noGrp="1"/>
          </p:cNvSpPr>
          <p:nvPr>
            <p:ph type="title"/>
          </p:nvPr>
        </p:nvSpPr>
        <p:spPr>
          <a:xfrm>
            <a:off x="190500" y="365126"/>
            <a:ext cx="12001499" cy="723446"/>
          </a:xfrm>
        </p:spPr>
        <p:txBody>
          <a:bodyPr/>
          <a:lstStyle/>
          <a:p>
            <a:pPr algn="l"/>
            <a:r>
              <a:rPr lang="fi-FI" dirty="0"/>
              <a:t>2.</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p:txBody>
          <a:bodyPr>
            <a:normAutofit/>
          </a:bodyPr>
          <a:lstStyle/>
          <a:p>
            <a:r>
              <a:rPr lang="fi-FI" sz="2400" dirty="0"/>
              <a:t>Karhut saattavat oppia hakemaan ruokaa ihmisten läheltä.</a:t>
            </a:r>
          </a:p>
          <a:p>
            <a:r>
              <a:rPr lang="fi-FI" sz="2400" dirty="0"/>
              <a:t>Älä koskaan ruoki petoja!</a:t>
            </a:r>
          </a:p>
        </p:txBody>
      </p:sp>
      <p:pic>
        <p:nvPicPr>
          <p:cNvPr id="11" name="Kuvan paikkamerkki 8" descr="Karhu on kaatanut roska-astian.">
            <a:extLst>
              <a:ext uri="{FF2B5EF4-FFF2-40B4-BE49-F238E27FC236}">
                <a16:creationId xmlns:a16="http://schemas.microsoft.com/office/drawing/2014/main" id="{1C2E5132-1030-406F-A084-B5C5B0728AF9}"/>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019425" y="365126"/>
            <a:ext cx="9172575" cy="6127748"/>
          </a:xfrm>
          <a:prstGeom prst="rect">
            <a:avLst/>
          </a:prstGeom>
        </p:spPr>
      </p:pic>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8</a:t>
            </a:fld>
            <a:endParaRPr lang="en-FI" sz="1000" dirty="0">
              <a:solidFill>
                <a:srgbClr val="B2CDE5"/>
              </a:solidFill>
            </a:endParaRPr>
          </a:p>
        </p:txBody>
      </p:sp>
      <p:sp>
        <p:nvSpPr>
          <p:cNvPr id="9" name="Rectangle 13">
            <a:extLst>
              <a:ext uri="{FF2B5EF4-FFF2-40B4-BE49-F238E27FC236}">
                <a16:creationId xmlns:a16="http://schemas.microsoft.com/office/drawing/2014/main" id="{2AD1753D-F53A-42A4-A06C-A0FEE434DF3B}"/>
              </a:ext>
              <a:ext uri="{C183D7F6-B498-43B3-948B-1728B52AA6E4}">
                <adec:decorative xmlns:adec="http://schemas.microsoft.com/office/drawing/2017/decorative" val="1"/>
              </a:ext>
            </a:extLst>
          </p:cNvPr>
          <p:cNvSpPr/>
          <p:nvPr/>
        </p:nvSpPr>
        <p:spPr>
          <a:xfrm>
            <a:off x="0" y="1212850"/>
            <a:ext cx="101947" cy="2216150"/>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0" name="Sisällön paikkamerkki 3">
            <a:extLst>
              <a:ext uri="{FF2B5EF4-FFF2-40B4-BE49-F238E27FC236}">
                <a16:creationId xmlns:a16="http://schemas.microsoft.com/office/drawing/2014/main" id="{EFD13EAC-2B5E-4603-8CCF-8EA59E3CCDD8}"/>
              </a:ext>
            </a:extLst>
          </p:cNvPr>
          <p:cNvSpPr txBox="1">
            <a:spLocks/>
          </p:cNvSpPr>
          <p:nvPr/>
        </p:nvSpPr>
        <p:spPr>
          <a:xfrm>
            <a:off x="6988545" y="6119656"/>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solidFill>
                  <a:schemeClr val="bg1"/>
                </a:solidFill>
                <a:latin typeface="Calibri" panose="020F0502020204030204" pitchFamily="34" charset="0"/>
                <a:cs typeface="Calibri" panose="020F0502020204030204" pitchFamily="34" charset="0"/>
              </a:rPr>
              <a:t>© Kai-Eerik Nyholm / Suomen Riistakeskus</a:t>
            </a:r>
            <a:endParaRPr lang="fi-FI" dirty="0">
              <a:solidFill>
                <a:schemeClr val="bg1"/>
              </a:solidFill>
            </a:endParaRPr>
          </a:p>
        </p:txBody>
      </p:sp>
    </p:spTree>
    <p:extLst>
      <p:ext uri="{BB962C8B-B14F-4D97-AF65-F5344CB8AC3E}">
        <p14:creationId xmlns:p14="http://schemas.microsoft.com/office/powerpoint/2010/main" val="2273603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28A38C-3182-4958-9E82-84594887EBAB}"/>
              </a:ext>
            </a:extLst>
          </p:cNvPr>
          <p:cNvSpPr>
            <a:spLocks noGrp="1"/>
          </p:cNvSpPr>
          <p:nvPr>
            <p:ph type="title"/>
          </p:nvPr>
        </p:nvSpPr>
        <p:spPr>
          <a:xfrm>
            <a:off x="190500" y="365126"/>
            <a:ext cx="12001499" cy="723446"/>
          </a:xfrm>
        </p:spPr>
        <p:txBody>
          <a:bodyPr/>
          <a:lstStyle/>
          <a:p>
            <a:pPr algn="l"/>
            <a:r>
              <a:rPr lang="fi-FI" dirty="0"/>
              <a:t>3.</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p:txBody>
          <a:bodyPr>
            <a:normAutofit/>
          </a:bodyPr>
          <a:lstStyle/>
          <a:p>
            <a:r>
              <a:rPr lang="fi-FI" sz="2400" dirty="0"/>
              <a:t>Joskus suurpeto tulee vastaan luonnossa liikkuessa. </a:t>
            </a:r>
          </a:p>
          <a:p>
            <a:r>
              <a:rPr lang="fi-FI" sz="2400" dirty="0"/>
              <a:t>Niin voi käydä, jos ihminen liikkuu </a:t>
            </a:r>
            <a:r>
              <a:rPr lang="fi-FI" sz="2400" dirty="0" err="1"/>
              <a:t>hipihiljaa</a:t>
            </a:r>
            <a:r>
              <a:rPr lang="fi-FI" sz="2400" dirty="0"/>
              <a:t> ja lähestyy sellaisesta suunnasta, ettei peto haista ihmistä.</a:t>
            </a:r>
          </a:p>
        </p:txBody>
      </p:sp>
      <p:pic>
        <p:nvPicPr>
          <p:cNvPr id="15" name="Kuvan paikkamerkki 14" descr="Susi metsäautotiellä.">
            <a:extLst>
              <a:ext uri="{FF2B5EF4-FFF2-40B4-BE49-F238E27FC236}">
                <a16:creationId xmlns:a16="http://schemas.microsoft.com/office/drawing/2014/main" id="{5B7FF11D-B5F7-48DD-87D4-A8CF6E96B564}"/>
              </a:ext>
            </a:extLst>
          </p:cNvPr>
          <p:cNvPicPr>
            <a:picLocks noGrp="1" noChangeAspect="1"/>
          </p:cNvPicPr>
          <p:nvPr>
            <p:ph type="pic" idx="13"/>
          </p:nvPr>
        </p:nvPicPr>
        <p:blipFill>
          <a:blip r:embed="rId3" cstate="screen">
            <a:extLst>
              <a:ext uri="{28A0092B-C50C-407E-A947-70E740481C1C}">
                <a14:useLocalDpi xmlns:a14="http://schemas.microsoft.com/office/drawing/2010/main"/>
              </a:ext>
            </a:extLst>
          </a:blip>
          <a:srcRect/>
          <a:stretch>
            <a:fillRect/>
          </a:stretch>
        </p:blipFill>
        <p:spPr>
          <a:xfrm>
            <a:off x="3019425" y="1212850"/>
            <a:ext cx="9172575" cy="4738688"/>
          </a:xfrm>
          <a:prstGeom prst="rect">
            <a:avLst/>
          </a:prstGeom>
        </p:spPr>
      </p:pic>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9</a:t>
            </a:fld>
            <a:endParaRPr lang="en-FI" sz="1000" dirty="0">
              <a:solidFill>
                <a:srgbClr val="B2CDE5"/>
              </a:solidFill>
            </a:endParaRPr>
          </a:p>
        </p:txBody>
      </p:sp>
      <p:sp>
        <p:nvSpPr>
          <p:cNvPr id="9" name="Rectangle 13">
            <a:extLst>
              <a:ext uri="{FF2B5EF4-FFF2-40B4-BE49-F238E27FC236}">
                <a16:creationId xmlns:a16="http://schemas.microsoft.com/office/drawing/2014/main" id="{2AD1753D-F53A-42A4-A06C-A0FEE434DF3B}"/>
              </a:ext>
              <a:ext uri="{C183D7F6-B498-43B3-948B-1728B52AA6E4}">
                <adec:decorative xmlns:adec="http://schemas.microsoft.com/office/drawing/2017/decorative" val="1"/>
              </a:ext>
            </a:extLst>
          </p:cNvPr>
          <p:cNvSpPr/>
          <p:nvPr/>
        </p:nvSpPr>
        <p:spPr>
          <a:xfrm>
            <a:off x="0" y="1212849"/>
            <a:ext cx="139603" cy="3479071"/>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3" name="Sisällön paikkamerkki 3">
            <a:extLst>
              <a:ext uri="{FF2B5EF4-FFF2-40B4-BE49-F238E27FC236}">
                <a16:creationId xmlns:a16="http://schemas.microsoft.com/office/drawing/2014/main" id="{48095654-DC0C-46E3-88A6-E52820C39F86}"/>
              </a:ext>
            </a:extLst>
          </p:cNvPr>
          <p:cNvSpPr txBox="1">
            <a:spLocks/>
          </p:cNvSpPr>
          <p:nvPr/>
        </p:nvSpPr>
        <p:spPr>
          <a:xfrm>
            <a:off x="6988543" y="5585732"/>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solidFill>
                  <a:schemeClr val="bg1"/>
                </a:solidFill>
                <a:latin typeface="Calibri" panose="020F0502020204030204" pitchFamily="34" charset="0"/>
                <a:cs typeface="Calibri" panose="020F0502020204030204" pitchFamily="34" charset="0"/>
              </a:rPr>
              <a:t>© Antti Härkälä / Luonnonvarakeskus</a:t>
            </a:r>
            <a:endParaRPr lang="fi-FI" dirty="0">
              <a:solidFill>
                <a:schemeClr val="bg1"/>
              </a:solidFill>
            </a:endParaRPr>
          </a:p>
        </p:txBody>
      </p:sp>
    </p:spTree>
    <p:extLst>
      <p:ext uri="{BB962C8B-B14F-4D97-AF65-F5344CB8AC3E}">
        <p14:creationId xmlns:p14="http://schemas.microsoft.com/office/powerpoint/2010/main" val="19456357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Asiakirja" ma:contentTypeID="0x010100FC273FBDB1AAC448BDBB3CA1302F22C6" ma:contentTypeVersion="3" ma:contentTypeDescription="Luo uusi asiakirja." ma:contentTypeScope="" ma:versionID="3cf92efc90fd97c5548b5b3f6d259d45">
  <xsd:schema xmlns:xsd="http://www.w3.org/2001/XMLSchema" xmlns:xs="http://www.w3.org/2001/XMLSchema" xmlns:p="http://schemas.microsoft.com/office/2006/metadata/properties" xmlns:ns2="ebb82943-49da-4504-a2f3-a33fb2eb95f1" targetNamespace="http://schemas.microsoft.com/office/2006/metadata/properties" ma:root="true" ma:fieldsID="73a7f945de27690f0e5612b79736f6f4" ns2:_="">
    <xsd:import namespace="ebb82943-49da-4504-a2f3-a33fb2eb95f1"/>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b82943-49da-4504-a2f3-a33fb2eb95f1" elementFormDefault="qualified">
    <xsd:import namespace="http://schemas.microsoft.com/office/2006/documentManagement/types"/>
    <xsd:import namespace="http://schemas.microsoft.com/office/infopath/2007/PartnerControls"/>
    <xsd:element name="SharedWithUsers" ma:index="8"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886317E-17C6-413D-A33D-E28F5515260D}">
  <ds:schemaRefs>
    <ds:schemaRef ds:uri="http://schemas.microsoft.com/sharepoint/v3/contenttype/forms"/>
  </ds:schemaRefs>
</ds:datastoreItem>
</file>

<file path=customXml/itemProps2.xml><?xml version="1.0" encoding="utf-8"?>
<ds:datastoreItem xmlns:ds="http://schemas.openxmlformats.org/officeDocument/2006/customXml" ds:itemID="{E313F1A8-ED6F-43BA-A5CF-D4C62AC3AD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b82943-49da-4504-a2f3-a33fb2eb95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794D5EC-6560-47A0-9CF6-7FCC6F9FC422}">
  <ds:schemaRefs>
    <ds:schemaRef ds:uri="http://schemas.microsoft.com/office/infopath/2007/PartnerControls"/>
    <ds:schemaRef ds:uri="ebb82943-49da-4504-a2f3-a33fb2eb95f1"/>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666</TotalTime>
  <Words>1479</Words>
  <Application>Microsoft Office PowerPoint</Application>
  <PresentationFormat>Laajakuva</PresentationFormat>
  <Paragraphs>173</Paragraphs>
  <Slides>19</Slides>
  <Notes>17</Notes>
  <HiddenSlides>0</HiddenSlides>
  <MMClips>1</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19</vt:i4>
      </vt:variant>
    </vt:vector>
  </HeadingPairs>
  <TitlesOfParts>
    <vt:vector size="24" baseType="lpstr">
      <vt:lpstr>Arial</vt:lpstr>
      <vt:lpstr>Calibri</vt:lpstr>
      <vt:lpstr>Calibri Light</vt:lpstr>
      <vt:lpstr>Rockwell</vt:lpstr>
      <vt:lpstr>Office Theme</vt:lpstr>
      <vt:lpstr>Suurpetojen kohtaaminen</vt:lpstr>
      <vt:lpstr>Miltä tuntuisi kohdata suurpeto? Oletko sinä tai tuttusi nähnyt luonnossa suurpedon?  Entä eläintarhassa?</vt:lpstr>
      <vt:lpstr>Suurpedon kohtaaminen on hyvin harvinaista</vt:lpstr>
      <vt:lpstr>Unohtumaton kohtaaminen karhun kanssa</vt:lpstr>
      <vt:lpstr>Suurpedon kohtaaminen voi olla elämys</vt:lpstr>
      <vt:lpstr>Missä tilanteissa suurpetoon voi törmätä?</vt:lpstr>
      <vt:lpstr>1.</vt:lpstr>
      <vt:lpstr>2.</vt:lpstr>
      <vt:lpstr>3.</vt:lpstr>
      <vt:lpstr>4.</vt:lpstr>
      <vt:lpstr>Uhkaaviin ja vaarallisiin suurpetoihin puututaan</vt:lpstr>
      <vt:lpstr>Pedon kohtaaminen voi jännittää</vt:lpstr>
      <vt:lpstr>Miten suurpedon kohtaamisen voi välttää?</vt:lpstr>
      <vt:lpstr>Pidä meteliä!</vt:lpstr>
      <vt:lpstr>Siivoa kotipihalta pois kaikki syötävä. Poistu paikalta, jos löydät luonnosta pedon tappaman eläimen.</vt:lpstr>
      <vt:lpstr>Miten kannattaa toimia, jos kohtaat suurpedon?</vt:lpstr>
      <vt:lpstr>Suden kohtaaminen</vt:lpstr>
      <vt:lpstr>Karhun kohtaaminen</vt:lpstr>
      <vt:lpstr>Ahman tai ilveksen kohtaaminen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Suurpetojen kohtaaminen</dc:title>
  <dc:creator>Jukka Fordell</dc:creator>
  <cp:lastModifiedBy>Ala-Kurikka Iina (LUKE)</cp:lastModifiedBy>
  <cp:revision>37</cp:revision>
  <dcterms:created xsi:type="dcterms:W3CDTF">2021-04-28T07:26:09Z</dcterms:created>
  <dcterms:modified xsi:type="dcterms:W3CDTF">2024-07-11T06:41:18Z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0x010100FC273FBDB1AAC448BDBB3CA1302F22C6</vt:lpwstr>
  </property>
</Properties>
</file>