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48"/>
  </p:notesMasterIdLst>
  <p:sldIdLst>
    <p:sldId id="256" r:id="rId5"/>
    <p:sldId id="258" r:id="rId6"/>
    <p:sldId id="257" r:id="rId7"/>
    <p:sldId id="266" r:id="rId8"/>
    <p:sldId id="267" r:id="rId9"/>
    <p:sldId id="268" r:id="rId10"/>
    <p:sldId id="269" r:id="rId11"/>
    <p:sldId id="270" r:id="rId12"/>
    <p:sldId id="296" r:id="rId13"/>
    <p:sldId id="272" r:id="rId14"/>
    <p:sldId id="300" r:id="rId15"/>
    <p:sldId id="301" r:id="rId16"/>
    <p:sldId id="302" r:id="rId17"/>
    <p:sldId id="273" r:id="rId18"/>
    <p:sldId id="274" r:id="rId19"/>
    <p:sldId id="275" r:id="rId20"/>
    <p:sldId id="276" r:id="rId21"/>
    <p:sldId id="277" r:id="rId22"/>
    <p:sldId id="278" r:id="rId23"/>
    <p:sldId id="279" r:id="rId24"/>
    <p:sldId id="297" r:id="rId25"/>
    <p:sldId id="316" r:id="rId26"/>
    <p:sldId id="282" r:id="rId27"/>
    <p:sldId id="283" r:id="rId28"/>
    <p:sldId id="284" r:id="rId29"/>
    <p:sldId id="285" r:id="rId30"/>
    <p:sldId id="286" r:id="rId31"/>
    <p:sldId id="298" r:id="rId32"/>
    <p:sldId id="303" r:id="rId33"/>
    <p:sldId id="304" r:id="rId34"/>
    <p:sldId id="305" r:id="rId35"/>
    <p:sldId id="306" r:id="rId36"/>
    <p:sldId id="307" r:id="rId37"/>
    <p:sldId id="289" r:id="rId38"/>
    <p:sldId id="290" r:id="rId39"/>
    <p:sldId id="291" r:id="rId40"/>
    <p:sldId id="292" r:id="rId41"/>
    <p:sldId id="293" r:id="rId42"/>
    <p:sldId id="299" r:id="rId43"/>
    <p:sldId id="309" r:id="rId44"/>
    <p:sldId id="308" r:id="rId45"/>
    <p:sldId id="310" r:id="rId46"/>
    <p:sldId id="311" r:id="rId47"/>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546D"/>
    <a:srgbClr val="B2CDE5"/>
    <a:srgbClr val="846E58"/>
    <a:srgbClr val="507A9F"/>
    <a:srgbClr val="EBBB8C"/>
    <a:srgbClr val="DFB285"/>
    <a:srgbClr val="AE6F1E"/>
    <a:srgbClr val="B78544"/>
    <a:srgbClr val="FFC070"/>
    <a:srgbClr val="3450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668" autoAdjust="0"/>
    <p:restoredTop sz="84371" autoAdjust="0"/>
  </p:normalViewPr>
  <p:slideViewPr>
    <p:cSldViewPr snapToGrid="0" snapToObjects="1">
      <p:cViewPr varScale="1">
        <p:scale>
          <a:sx n="96" d="100"/>
          <a:sy n="96" d="100"/>
        </p:scale>
        <p:origin x="654" y="72"/>
      </p:cViewPr>
      <p:guideLst/>
    </p:cSldViewPr>
  </p:slideViewPr>
  <p:outlineViewPr>
    <p:cViewPr>
      <p:scale>
        <a:sx n="33" d="100"/>
        <a:sy n="33" d="100"/>
      </p:scale>
      <p:origin x="0" y="-1278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315F4-5451-5B48-A1CA-D3D7DD89358C}" type="datetimeFigureOut">
              <a:rPr lang="en-FI" smtClean="0"/>
              <a:t>08/20/2024</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A6191-D554-CD40-8FB9-06F3B621137A}" type="slidenum">
              <a:rPr lang="en-FI" smtClean="0"/>
              <a:t>‹#›</a:t>
            </a:fld>
            <a:endParaRPr lang="en-FI"/>
          </a:p>
        </p:txBody>
      </p:sp>
    </p:spTree>
    <p:extLst>
      <p:ext uri="{BB962C8B-B14F-4D97-AF65-F5344CB8AC3E}">
        <p14:creationId xmlns:p14="http://schemas.microsoft.com/office/powerpoint/2010/main" val="241489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Kannen valokuvat vasemmalta oikealle: Mari Tikkunen, Suomen riistakeskus </a:t>
            </a:r>
            <a:r>
              <a:rPr lang="en-US" dirty="0"/>
              <a:t>/ </a:t>
            </a:r>
            <a:r>
              <a:rPr lang="en-US" dirty="0" err="1"/>
              <a:t>Pixabay</a:t>
            </a:r>
            <a:r>
              <a:rPr lang="en-US" dirty="0"/>
              <a:t> / Mari Tikkunen, </a:t>
            </a:r>
            <a:r>
              <a:rPr lang="en-US" dirty="0" err="1"/>
              <a:t>Suomen</a:t>
            </a:r>
            <a:r>
              <a:rPr lang="en-US" dirty="0"/>
              <a:t> </a:t>
            </a:r>
            <a:r>
              <a:rPr lang="en-US" dirty="0" err="1"/>
              <a:t>riistakeskus</a:t>
            </a:r>
            <a:r>
              <a:rPr lang="en-US" dirty="0"/>
              <a:t> / </a:t>
            </a:r>
            <a:r>
              <a:rPr lang="en-US" dirty="0" err="1"/>
              <a:t>Pixabay</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a:t>
            </a:fld>
            <a:endParaRPr lang="en-FI"/>
          </a:p>
        </p:txBody>
      </p:sp>
    </p:spTree>
    <p:extLst>
      <p:ext uri="{BB962C8B-B14F-4D97-AF65-F5344CB8AC3E}">
        <p14:creationId xmlns:p14="http://schemas.microsoft.com/office/powerpoint/2010/main" val="2020630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12</a:t>
            </a:fld>
            <a:endParaRPr lang="en-FI"/>
          </a:p>
        </p:txBody>
      </p:sp>
    </p:spTree>
    <p:extLst>
      <p:ext uri="{BB962C8B-B14F-4D97-AF65-F5344CB8AC3E}">
        <p14:creationId xmlns:p14="http://schemas.microsoft.com/office/powerpoint/2010/main" val="3831474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13</a:t>
            </a:fld>
            <a:endParaRPr lang="en-FI"/>
          </a:p>
        </p:txBody>
      </p:sp>
    </p:spTree>
    <p:extLst>
      <p:ext uri="{BB962C8B-B14F-4D97-AF65-F5344CB8AC3E}">
        <p14:creationId xmlns:p14="http://schemas.microsoft.com/office/powerpoint/2010/main" val="21754140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Ääniraita käynnistyy automaattisesti esitystilassa. Odota hetki äänen kuulumista.</a:t>
            </a:r>
          </a:p>
          <a:p>
            <a:r>
              <a:rPr lang="fi-FI" dirty="0"/>
              <a:t>Videon osoite: https://youtu.be/d6yQ_IlGTeU. </a:t>
            </a:r>
          </a:p>
        </p:txBody>
      </p:sp>
      <p:sp>
        <p:nvSpPr>
          <p:cNvPr id="4" name="Dian numeron paikkamerkki 3"/>
          <p:cNvSpPr>
            <a:spLocks noGrp="1"/>
          </p:cNvSpPr>
          <p:nvPr>
            <p:ph type="sldNum" sz="quarter" idx="5"/>
          </p:nvPr>
        </p:nvSpPr>
        <p:spPr/>
        <p:txBody>
          <a:bodyPr/>
          <a:lstStyle/>
          <a:p>
            <a:fld id="{E30A6191-D554-CD40-8FB9-06F3B621137A}" type="slidenum">
              <a:rPr lang="en-FI" smtClean="0"/>
              <a:t>14</a:t>
            </a:fld>
            <a:endParaRPr lang="en-FI"/>
          </a:p>
        </p:txBody>
      </p:sp>
    </p:spTree>
    <p:extLst>
      <p:ext uri="{BB962C8B-B14F-4D97-AF65-F5344CB8AC3E}">
        <p14:creationId xmlns:p14="http://schemas.microsoft.com/office/powerpoint/2010/main" val="35416455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Videon osoite: https://youtu.be/d6yQ_IlGTeU. </a:t>
            </a:r>
          </a:p>
        </p:txBody>
      </p:sp>
      <p:sp>
        <p:nvSpPr>
          <p:cNvPr id="4" name="Dian numeron paikkamerkki 3"/>
          <p:cNvSpPr>
            <a:spLocks noGrp="1"/>
          </p:cNvSpPr>
          <p:nvPr>
            <p:ph type="sldNum" sz="quarter" idx="5"/>
          </p:nvPr>
        </p:nvSpPr>
        <p:spPr/>
        <p:txBody>
          <a:bodyPr/>
          <a:lstStyle/>
          <a:p>
            <a:fld id="{E30A6191-D554-CD40-8FB9-06F3B621137A}" type="slidenum">
              <a:rPr lang="en-FI" smtClean="0"/>
              <a:t>15</a:t>
            </a:fld>
            <a:endParaRPr lang="en-FI"/>
          </a:p>
        </p:txBody>
      </p:sp>
    </p:spTree>
    <p:extLst>
      <p:ext uri="{BB962C8B-B14F-4D97-AF65-F5344CB8AC3E}">
        <p14:creationId xmlns:p14="http://schemas.microsoft.com/office/powerpoint/2010/main" val="25843802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Taruissa sudet ulvovat kuulle, mutta oikeasti sudet viestivät ulvomalla sekä oman lauman jäsenille että naapurilaumoille. Sudet ulvovat esimerkiksi kutsuessaan lauman jäseniä mukaan saalistamaan sekä vahvistaakseen lauman jäsenten välisiä suhteita.</a:t>
            </a:r>
          </a:p>
        </p:txBody>
      </p:sp>
      <p:sp>
        <p:nvSpPr>
          <p:cNvPr id="4" name="Dian numeron paikkamerkki 3"/>
          <p:cNvSpPr>
            <a:spLocks noGrp="1"/>
          </p:cNvSpPr>
          <p:nvPr>
            <p:ph type="sldNum" sz="quarter" idx="5"/>
          </p:nvPr>
        </p:nvSpPr>
        <p:spPr/>
        <p:txBody>
          <a:bodyPr/>
          <a:lstStyle/>
          <a:p>
            <a:fld id="{E30A6191-D554-CD40-8FB9-06F3B621137A}" type="slidenum">
              <a:rPr lang="en-FI" smtClean="0"/>
              <a:t>16</a:t>
            </a:fld>
            <a:endParaRPr lang="en-FI"/>
          </a:p>
        </p:txBody>
      </p:sp>
    </p:spTree>
    <p:extLst>
      <p:ext uri="{BB962C8B-B14F-4D97-AF65-F5344CB8AC3E}">
        <p14:creationId xmlns:p14="http://schemas.microsoft.com/office/powerpoint/2010/main" val="33430118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Susi on iso koiraeläin, joka elää laumassa. Susi ja koira ovat läheistä sukua, sillä niillä on samat esivanhemmat ja ne kuuluvat edelleen samaan lajiin (koira alalajiin </a:t>
            </a:r>
            <a:r>
              <a:rPr lang="fi-FI" sz="1200" i="1" kern="1200" dirty="0" err="1">
                <a:solidFill>
                  <a:schemeClr val="tx1"/>
                </a:solidFill>
                <a:effectLst/>
                <a:latin typeface="+mn-lt"/>
                <a:ea typeface="+mn-ea"/>
                <a:cs typeface="+mn-cs"/>
              </a:rPr>
              <a:t>familiaris</a:t>
            </a:r>
            <a:r>
              <a:rPr lang="fi-FI" sz="1200" kern="1200" dirty="0">
                <a:solidFill>
                  <a:schemeClr val="tx1"/>
                </a:solidFill>
                <a:effectLst/>
                <a:latin typeface="+mn-lt"/>
                <a:ea typeface="+mn-ea"/>
                <a:cs typeface="+mn-cs"/>
              </a:rPr>
              <a:t>). Susi on kookkaampi kuin esimerkiksi saksanpaimenkoira. Joskus etenkin nopealla vilkaisulla joitain koirarotuja ja sutta voi olla vaikeaa erottaa toisistaan.</a:t>
            </a:r>
          </a:p>
        </p:txBody>
      </p:sp>
      <p:sp>
        <p:nvSpPr>
          <p:cNvPr id="4" name="Dian numeron paikkamerkki 3"/>
          <p:cNvSpPr>
            <a:spLocks noGrp="1"/>
          </p:cNvSpPr>
          <p:nvPr>
            <p:ph type="sldNum" sz="quarter" idx="5"/>
          </p:nvPr>
        </p:nvSpPr>
        <p:spPr/>
        <p:txBody>
          <a:bodyPr/>
          <a:lstStyle/>
          <a:p>
            <a:fld id="{E30A6191-D554-CD40-8FB9-06F3B621137A}" type="slidenum">
              <a:rPr lang="en-FI" smtClean="0"/>
              <a:t>17</a:t>
            </a:fld>
            <a:endParaRPr lang="en-FI"/>
          </a:p>
        </p:txBody>
      </p:sp>
    </p:spTree>
    <p:extLst>
      <p:ext uri="{BB962C8B-B14F-4D97-AF65-F5344CB8AC3E}">
        <p14:creationId xmlns:p14="http://schemas.microsoft.com/office/powerpoint/2010/main" val="31944688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Susi on erittäin sosiaalinen eläin, ja se elää perhelaumassa. Laumaan kuuluu uros, naaras ja niiden eri-ikäisiä jälkeläisiä. Vanhempia kutsutaan alfapariksi. Sudet ovat leikkisiä, ja ne kiintyvät toisiinsa voimakkaasti. Sudet pariutuvat pysyvästi, ja suhde katkeaa yleensä vain kumppanin kuollessa.</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Susipari valtaa itselleen reviirin. Kun pari saa jälkeläisiä, syntyy susilauma. Sudet puolustavat reviiriä muilta susilta ja esimerkiksi koirilta. Reviirien koko vaihtelee paljon. Keskimäärin Suomessa susireviiri on </a:t>
            </a:r>
            <a:r>
              <a:rPr lang="fi-FI" sz="1800" b="0" i="0" u="none" strike="noStrike" baseline="0" dirty="0">
                <a:latin typeface="OpenSans"/>
              </a:rPr>
              <a:t>500–1 500 </a:t>
            </a:r>
            <a:r>
              <a:rPr lang="fi-FI" sz="1200" kern="1200" dirty="0">
                <a:solidFill>
                  <a:schemeClr val="tx1"/>
                </a:solidFill>
                <a:effectLst/>
                <a:latin typeface="+mn-lt"/>
                <a:ea typeface="+mn-ea"/>
                <a:cs typeface="+mn-cs"/>
              </a:rPr>
              <a:t>km². Se voi siis ulottua monien kylien ja jopa usean kunnan alueelle. </a:t>
            </a:r>
          </a:p>
        </p:txBody>
      </p:sp>
      <p:sp>
        <p:nvSpPr>
          <p:cNvPr id="4" name="Dian numeron paikkamerkki 3"/>
          <p:cNvSpPr>
            <a:spLocks noGrp="1"/>
          </p:cNvSpPr>
          <p:nvPr>
            <p:ph type="sldNum" sz="quarter" idx="5"/>
          </p:nvPr>
        </p:nvSpPr>
        <p:spPr/>
        <p:txBody>
          <a:bodyPr/>
          <a:lstStyle/>
          <a:p>
            <a:fld id="{E30A6191-D554-CD40-8FB9-06F3B621137A}" type="slidenum">
              <a:rPr lang="en-FI" smtClean="0"/>
              <a:t>18</a:t>
            </a:fld>
            <a:endParaRPr lang="en-FI"/>
          </a:p>
        </p:txBody>
      </p:sp>
    </p:spTree>
    <p:extLst>
      <p:ext uri="{BB962C8B-B14F-4D97-AF65-F5344CB8AC3E}">
        <p14:creationId xmlns:p14="http://schemas.microsoft.com/office/powerpoint/2010/main" val="7135093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b="1" dirty="0"/>
              <a:t>HUOM! </a:t>
            </a:r>
            <a:r>
              <a:rPr lang="fi-FI" dirty="0"/>
              <a:t>Koska havaintoja tekee ja ilmoittaa aina ihminen, havaintoja tehdään eniten myös siellä, missä ihmisiä liikkuu. Lapissa tehdään vähän havaintoja esimerkiksi siksi, koska siellä asuu vähemmän ihmisiä. Havaintokartasta ei voi tehdä suoraan päätelmiä siitä, kuinka paljon lajin yksilöitä elää Suomessa.</a:t>
            </a:r>
          </a:p>
        </p:txBody>
      </p:sp>
      <p:sp>
        <p:nvSpPr>
          <p:cNvPr id="4" name="Dian numeron paikkamerkki 3"/>
          <p:cNvSpPr>
            <a:spLocks noGrp="1"/>
          </p:cNvSpPr>
          <p:nvPr>
            <p:ph type="sldNum" sz="quarter" idx="5"/>
          </p:nvPr>
        </p:nvSpPr>
        <p:spPr/>
        <p:txBody>
          <a:bodyPr/>
          <a:lstStyle/>
          <a:p>
            <a:fld id="{E30A6191-D554-CD40-8FB9-06F3B621137A}" type="slidenum">
              <a:rPr lang="en-FI" smtClean="0"/>
              <a:t>20</a:t>
            </a:fld>
            <a:endParaRPr lang="en-FI"/>
          </a:p>
        </p:txBody>
      </p:sp>
    </p:spTree>
    <p:extLst>
      <p:ext uri="{BB962C8B-B14F-4D97-AF65-F5344CB8AC3E}">
        <p14:creationId xmlns:p14="http://schemas.microsoft.com/office/powerpoint/2010/main" val="20272737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b="0" i="0" u="none" strike="noStrike" kern="1200" baseline="0" dirty="0">
                <a:solidFill>
                  <a:schemeClr val="tx1"/>
                </a:solidFill>
                <a:latin typeface="+mn-lt"/>
                <a:ea typeface="+mn-ea"/>
                <a:cs typeface="+mn-cs"/>
              </a:rPr>
              <a:t>Susi syö enimmäkseen lihaa. Susilauma saalistaa tehokkaasti sorkkaeläimiä. Suomalaisia sorkkaeläimiä ovat esimerkiksi hirvi, valkohäntäpeura ja poro. </a:t>
            </a:r>
          </a:p>
          <a:p>
            <a:r>
              <a:rPr lang="fi-FI" sz="1200" b="0" i="0" u="none" strike="noStrike" kern="1200" baseline="0" dirty="0">
                <a:solidFill>
                  <a:schemeClr val="tx1"/>
                </a:solidFill>
                <a:latin typeface="+mn-lt"/>
                <a:ea typeface="+mn-ea"/>
                <a:cs typeface="+mn-cs"/>
              </a:rPr>
              <a:t>Susi syö myös pieniä nisäkkäitä, lintuja ja löytämiään raatoja. Saalistusta johtaa susilauman lisääntyvät yksilöt eli alfapari. Jos toinen kuolee, saalistamisesta tulee vaikeampaa ja lauma saattaa jopa hajota.</a:t>
            </a:r>
          </a:p>
          <a:p>
            <a:r>
              <a:rPr lang="fi-FI" dirty="0"/>
              <a:t>Kuvan prosenttimäärät ovat viitteellisiä.</a:t>
            </a:r>
          </a:p>
        </p:txBody>
      </p:sp>
      <p:sp>
        <p:nvSpPr>
          <p:cNvPr id="4" name="Dian numeron paikkamerkki 3"/>
          <p:cNvSpPr>
            <a:spLocks noGrp="1"/>
          </p:cNvSpPr>
          <p:nvPr>
            <p:ph type="sldNum" sz="quarter" idx="5"/>
          </p:nvPr>
        </p:nvSpPr>
        <p:spPr/>
        <p:txBody>
          <a:bodyPr/>
          <a:lstStyle/>
          <a:p>
            <a:fld id="{E30A6191-D554-CD40-8FB9-06F3B621137A}" type="slidenum">
              <a:rPr lang="en-FI" smtClean="0"/>
              <a:t>21</a:t>
            </a:fld>
            <a:endParaRPr lang="en-FI"/>
          </a:p>
        </p:txBody>
      </p:sp>
    </p:spTree>
    <p:extLst>
      <p:ext uri="{BB962C8B-B14F-4D97-AF65-F5344CB8AC3E}">
        <p14:creationId xmlns:p14="http://schemas.microsoft.com/office/powerpoint/2010/main" val="769790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Linkki videoon: https://youtu.be/klgEiNpFe84?feature=shared</a:t>
            </a:r>
          </a:p>
        </p:txBody>
      </p:sp>
      <p:sp>
        <p:nvSpPr>
          <p:cNvPr id="4" name="Dian numeron paikkamerkki 3"/>
          <p:cNvSpPr>
            <a:spLocks noGrp="1"/>
          </p:cNvSpPr>
          <p:nvPr>
            <p:ph type="sldNum" sz="quarter" idx="5"/>
          </p:nvPr>
        </p:nvSpPr>
        <p:spPr/>
        <p:txBody>
          <a:bodyPr/>
          <a:lstStyle/>
          <a:p>
            <a:fld id="{E30A6191-D554-CD40-8FB9-06F3B621137A}" type="slidenum">
              <a:rPr lang="en-FI" smtClean="0"/>
              <a:t>22</a:t>
            </a:fld>
            <a:endParaRPr lang="en-FI"/>
          </a:p>
        </p:txBody>
      </p:sp>
    </p:spTree>
    <p:extLst>
      <p:ext uri="{BB962C8B-B14F-4D97-AF65-F5344CB8AC3E}">
        <p14:creationId xmlns:p14="http://schemas.microsoft.com/office/powerpoint/2010/main" val="3625548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Videon osoite: https://youtu.be/Htb_497InMQ?feature=shared. </a:t>
            </a:r>
          </a:p>
        </p:txBody>
      </p:sp>
      <p:sp>
        <p:nvSpPr>
          <p:cNvPr id="4" name="Dian numeron paikkamerkki 3"/>
          <p:cNvSpPr>
            <a:spLocks noGrp="1"/>
          </p:cNvSpPr>
          <p:nvPr>
            <p:ph type="sldNum" sz="quarter" idx="5"/>
          </p:nvPr>
        </p:nvSpPr>
        <p:spPr/>
        <p:txBody>
          <a:bodyPr/>
          <a:lstStyle/>
          <a:p>
            <a:fld id="{E30A6191-D554-CD40-8FB9-06F3B621137A}" type="slidenum">
              <a:rPr lang="en-FI" smtClean="0"/>
              <a:t>3</a:t>
            </a:fld>
            <a:endParaRPr lang="en-FI"/>
          </a:p>
        </p:txBody>
      </p:sp>
    </p:spTree>
    <p:extLst>
      <p:ext uri="{BB962C8B-B14F-4D97-AF65-F5344CB8AC3E}">
        <p14:creationId xmlns:p14="http://schemas.microsoft.com/office/powerpoint/2010/main" val="42848670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Ääniraita käynnistyy automaattisesti esitystilassa. Odota hetki äänen kuulumista.</a:t>
            </a:r>
          </a:p>
          <a:p>
            <a:r>
              <a:rPr lang="fi-FI" dirty="0"/>
              <a:t>Videon osoite: https://youtu.be/7TPp7I6b8vA. </a:t>
            </a:r>
          </a:p>
        </p:txBody>
      </p:sp>
      <p:sp>
        <p:nvSpPr>
          <p:cNvPr id="4" name="Dian numeron paikkamerkki 3"/>
          <p:cNvSpPr>
            <a:spLocks noGrp="1"/>
          </p:cNvSpPr>
          <p:nvPr>
            <p:ph type="sldNum" sz="quarter" idx="5"/>
          </p:nvPr>
        </p:nvSpPr>
        <p:spPr/>
        <p:txBody>
          <a:bodyPr/>
          <a:lstStyle/>
          <a:p>
            <a:fld id="{E30A6191-D554-CD40-8FB9-06F3B621137A}" type="slidenum">
              <a:rPr lang="en-FI" smtClean="0"/>
              <a:t>23</a:t>
            </a:fld>
            <a:endParaRPr lang="en-FI"/>
          </a:p>
        </p:txBody>
      </p:sp>
    </p:spTree>
    <p:extLst>
      <p:ext uri="{BB962C8B-B14F-4D97-AF65-F5344CB8AC3E}">
        <p14:creationId xmlns:p14="http://schemas.microsoft.com/office/powerpoint/2010/main" val="34377441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Videon osoite: https://youtu.be/7TPp7I6b8vA. </a:t>
            </a:r>
          </a:p>
        </p:txBody>
      </p:sp>
      <p:sp>
        <p:nvSpPr>
          <p:cNvPr id="4" name="Dian numeron paikkamerkki 3"/>
          <p:cNvSpPr>
            <a:spLocks noGrp="1"/>
          </p:cNvSpPr>
          <p:nvPr>
            <p:ph type="sldNum" sz="quarter" idx="5"/>
          </p:nvPr>
        </p:nvSpPr>
        <p:spPr/>
        <p:txBody>
          <a:bodyPr/>
          <a:lstStyle/>
          <a:p>
            <a:fld id="{E30A6191-D554-CD40-8FB9-06F3B621137A}" type="slidenum">
              <a:rPr lang="en-FI" smtClean="0"/>
              <a:t>24</a:t>
            </a:fld>
            <a:endParaRPr lang="en-FI"/>
          </a:p>
        </p:txBody>
      </p:sp>
    </p:spTree>
    <p:extLst>
      <p:ext uri="{BB962C8B-B14F-4D97-AF65-F5344CB8AC3E}">
        <p14:creationId xmlns:p14="http://schemas.microsoft.com/office/powerpoint/2010/main" val="38711936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b="1" dirty="0"/>
              <a:t>HUOM! </a:t>
            </a:r>
            <a:r>
              <a:rPr lang="fi-FI" dirty="0"/>
              <a:t>Koska havaintoja tekee ja ilmoittaa aina ihminen, havaintoja tehdään eniten myös siellä, missä ihmisiä liikkuu. Lapissa tehdään vähän havaintoja esimerkiksi siksi, koska siellä asuu vähemmän ihmisiä. Havaintokartasta ei voi tehdä suoraan päätelmiä siitä, kuinka paljon lajin yksilöitä elää Suomessa.</a:t>
            </a:r>
          </a:p>
        </p:txBody>
      </p:sp>
      <p:sp>
        <p:nvSpPr>
          <p:cNvPr id="4" name="Dian numeron paikkamerkki 3"/>
          <p:cNvSpPr>
            <a:spLocks noGrp="1"/>
          </p:cNvSpPr>
          <p:nvPr>
            <p:ph type="sldNum" sz="quarter" idx="5"/>
          </p:nvPr>
        </p:nvSpPr>
        <p:spPr/>
        <p:txBody>
          <a:bodyPr/>
          <a:lstStyle/>
          <a:p>
            <a:fld id="{E30A6191-D554-CD40-8FB9-06F3B621137A}" type="slidenum">
              <a:rPr lang="en-FI" smtClean="0"/>
              <a:t>27</a:t>
            </a:fld>
            <a:endParaRPr lang="en-FI"/>
          </a:p>
        </p:txBody>
      </p:sp>
    </p:spTree>
    <p:extLst>
      <p:ext uri="{BB962C8B-B14F-4D97-AF65-F5344CB8AC3E}">
        <p14:creationId xmlns:p14="http://schemas.microsoft.com/office/powerpoint/2010/main" val="1744714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b="0" i="0" u="none" strike="noStrike" kern="1200" baseline="0" dirty="0">
                <a:solidFill>
                  <a:schemeClr val="tx1"/>
                </a:solidFill>
                <a:latin typeface="+mn-lt"/>
                <a:ea typeface="+mn-ea"/>
                <a:cs typeface="+mn-cs"/>
              </a:rPr>
              <a:t>Ilves syö pelkästään lihaa, ja sen tärkeintä saalista ovat jäniseläimet kuten metsäjänis ja rusakko, pienet hirvieläimet, kuten valkohäntäpeura ja metsäkauris. Linnuista ilves saalistaa erityisesti metsäkanalintuja, kuten metsoa ja teeriä. Myös muut piennisäkkäät, kuten kettu, supikoira, näätä ja monet pikkujyrsijät, ovat ilveksen ravintoa.</a:t>
            </a:r>
          </a:p>
          <a:p>
            <a:endParaRPr lang="fi-FI" sz="1200" b="0" i="0" u="none" strike="noStrike" kern="1200" baseline="0" dirty="0">
              <a:solidFill>
                <a:schemeClr val="tx1"/>
              </a:solidFill>
              <a:latin typeface="+mn-lt"/>
              <a:ea typeface="+mn-ea"/>
              <a:cs typeface="+mn-cs"/>
            </a:endParaRPr>
          </a:p>
          <a:p>
            <a:r>
              <a:rPr lang="fi-FI" sz="1200" b="0" i="0" u="none" strike="noStrike" kern="1200" baseline="0" dirty="0">
                <a:solidFill>
                  <a:schemeClr val="tx1"/>
                </a:solidFill>
                <a:latin typeface="+mn-lt"/>
                <a:ea typeface="+mn-ea"/>
                <a:cs typeface="+mn-cs"/>
              </a:rPr>
              <a:t>Ilves käyttää mieluusti ruokanaan mahdollisimman tuoreita saaliita, joten se pyydystää lähes kaiken ruokansa itse. Ilves saalistaa vaanimalla: se hiipii lähelle saalista ja loikkaa sen kimppuun yllättäen.</a:t>
            </a:r>
          </a:p>
          <a:p>
            <a:endParaRPr lang="fi-FI" sz="1200" b="0" i="0" u="none" strike="noStrike" kern="1200" baseline="0" dirty="0">
              <a:solidFill>
                <a:schemeClr val="tx1"/>
              </a:solidFill>
              <a:latin typeface="+mn-lt"/>
              <a:ea typeface="+mn-ea"/>
              <a:cs typeface="+mn-cs"/>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28</a:t>
            </a:fld>
            <a:endParaRPr lang="en-FI"/>
          </a:p>
        </p:txBody>
      </p:sp>
    </p:spTree>
    <p:extLst>
      <p:ext uri="{BB962C8B-B14F-4D97-AF65-F5344CB8AC3E}">
        <p14:creationId xmlns:p14="http://schemas.microsoft.com/office/powerpoint/2010/main" val="17251131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29</a:t>
            </a:fld>
            <a:endParaRPr lang="en-FI"/>
          </a:p>
        </p:txBody>
      </p:sp>
    </p:spTree>
    <p:extLst>
      <p:ext uri="{BB962C8B-B14F-4D97-AF65-F5344CB8AC3E}">
        <p14:creationId xmlns:p14="http://schemas.microsoft.com/office/powerpoint/2010/main" val="42375749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30</a:t>
            </a:fld>
            <a:endParaRPr lang="en-FI"/>
          </a:p>
        </p:txBody>
      </p:sp>
    </p:spTree>
    <p:extLst>
      <p:ext uri="{BB962C8B-B14F-4D97-AF65-F5344CB8AC3E}">
        <p14:creationId xmlns:p14="http://schemas.microsoft.com/office/powerpoint/2010/main" val="4714713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31</a:t>
            </a:fld>
            <a:endParaRPr lang="en-FI"/>
          </a:p>
        </p:txBody>
      </p:sp>
    </p:spTree>
    <p:extLst>
      <p:ext uri="{BB962C8B-B14F-4D97-AF65-F5344CB8AC3E}">
        <p14:creationId xmlns:p14="http://schemas.microsoft.com/office/powerpoint/2010/main" val="36123252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32</a:t>
            </a:fld>
            <a:endParaRPr lang="en-FI"/>
          </a:p>
        </p:txBody>
      </p:sp>
    </p:spTree>
    <p:extLst>
      <p:ext uri="{BB962C8B-B14F-4D97-AF65-F5344CB8AC3E}">
        <p14:creationId xmlns:p14="http://schemas.microsoft.com/office/powerpoint/2010/main" val="30364303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33</a:t>
            </a:fld>
            <a:endParaRPr lang="en-FI"/>
          </a:p>
        </p:txBody>
      </p:sp>
    </p:spTree>
    <p:extLst>
      <p:ext uri="{BB962C8B-B14F-4D97-AF65-F5344CB8AC3E}">
        <p14:creationId xmlns:p14="http://schemas.microsoft.com/office/powerpoint/2010/main" val="26346410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Ahma on näätäeläin.</a:t>
            </a:r>
          </a:p>
          <a:p>
            <a:endParaRPr lang="fi-FI" sz="1200" kern="1200" dirty="0">
              <a:solidFill>
                <a:schemeClr val="tx1"/>
              </a:solidFill>
              <a:effectLst/>
              <a:latin typeface="+mn-lt"/>
              <a:ea typeface="+mn-ea"/>
              <a:cs typeface="+mn-cs"/>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35</a:t>
            </a:fld>
            <a:endParaRPr lang="en-FI"/>
          </a:p>
        </p:txBody>
      </p:sp>
    </p:spTree>
    <p:extLst>
      <p:ext uri="{BB962C8B-B14F-4D97-AF65-F5344CB8AC3E}">
        <p14:creationId xmlns:p14="http://schemas.microsoft.com/office/powerpoint/2010/main" val="4149759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Kuuntele karhun murinaa! </a:t>
            </a:r>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https://www.riistainfo.fi/videot/karhun-aanta-2/   </a:t>
            </a:r>
          </a:p>
          <a:p>
            <a:endParaRPr lang="fi-FI" dirty="0"/>
          </a:p>
          <a:p>
            <a:r>
              <a:rPr lang="fi-FI" sz="1200" kern="1200" dirty="0">
                <a:solidFill>
                  <a:schemeClr val="tx1"/>
                </a:solidFill>
                <a:effectLst/>
                <a:latin typeface="+mn-lt"/>
                <a:ea typeface="+mn-ea"/>
                <a:cs typeface="+mn-cs"/>
              </a:rPr>
              <a:t>Karhu on Suomen kansalliseläin ja pedoista suurikokoisin. Suuresta koostaan huolimatta se on erittäin ketterä ja nopea. Karhu kiipeää helposti puuhun ja juoksee paljon ihmistä nopeammin.</a:t>
            </a:r>
          </a:p>
        </p:txBody>
      </p:sp>
      <p:sp>
        <p:nvSpPr>
          <p:cNvPr id="4" name="Dian numeron paikkamerkki 3"/>
          <p:cNvSpPr>
            <a:spLocks noGrp="1"/>
          </p:cNvSpPr>
          <p:nvPr>
            <p:ph type="sldNum" sz="quarter" idx="5"/>
          </p:nvPr>
        </p:nvSpPr>
        <p:spPr/>
        <p:txBody>
          <a:bodyPr/>
          <a:lstStyle/>
          <a:p>
            <a:fld id="{E30A6191-D554-CD40-8FB9-06F3B621137A}" type="slidenum">
              <a:rPr lang="en-FI" smtClean="0"/>
              <a:t>5</a:t>
            </a:fld>
            <a:endParaRPr lang="en-FI"/>
          </a:p>
        </p:txBody>
      </p:sp>
    </p:spTree>
    <p:extLst>
      <p:ext uri="{BB962C8B-B14F-4D97-AF65-F5344CB8AC3E}">
        <p14:creationId xmlns:p14="http://schemas.microsoft.com/office/powerpoint/2010/main" val="42693701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Ahmat elävät yksin erittäin suurilla elinalueillaan, ja ne yrittävät välttää törmäämistä toisiinsa. Ne merkitsevät oman elinalueensa virtsalla, ulosteella ja perärauhastensa eritteillä, jotta muut ahmat osaavat välttää aluetta.</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Ahma parittelee yleensä touko-kesäkuussa, mutta poikaset syntyvät vasta seuraavan vuoden helmi-maaliskuussa. Varsinainen tiineys kestää noin 40–50 vuorokautta. Tätä kutsutaan viivästyneeksi sikiönkehitykseksi. Poikasia syntyy tyypillisesti 1–3, ja ne viettävät ensimmäisen kuukauden pesässä. Poikaset jättävät emonsa viimeistään vuoden iässä, ja ne yleensä vaeltavat uusille asuinalueille.</a:t>
            </a:r>
          </a:p>
        </p:txBody>
      </p:sp>
      <p:sp>
        <p:nvSpPr>
          <p:cNvPr id="4" name="Dian numeron paikkamerkki 3"/>
          <p:cNvSpPr>
            <a:spLocks noGrp="1"/>
          </p:cNvSpPr>
          <p:nvPr>
            <p:ph type="sldNum" sz="quarter" idx="5"/>
          </p:nvPr>
        </p:nvSpPr>
        <p:spPr/>
        <p:txBody>
          <a:bodyPr/>
          <a:lstStyle/>
          <a:p>
            <a:fld id="{E30A6191-D554-CD40-8FB9-06F3B621137A}" type="slidenum">
              <a:rPr lang="en-FI" smtClean="0"/>
              <a:t>36</a:t>
            </a:fld>
            <a:endParaRPr lang="en-FI"/>
          </a:p>
        </p:txBody>
      </p:sp>
    </p:spTree>
    <p:extLst>
      <p:ext uri="{BB962C8B-B14F-4D97-AF65-F5344CB8AC3E}">
        <p14:creationId xmlns:p14="http://schemas.microsoft.com/office/powerpoint/2010/main" val="32664877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b="1" dirty="0"/>
              <a:t>HUOM! </a:t>
            </a:r>
            <a:r>
              <a:rPr lang="fi-FI" dirty="0"/>
              <a:t>Koska havaintoja tekee ja ilmoittaa aina ihminen, havaintoja tehdään eniten myös siellä, missä ihmisiä liikkuu. Lapissa tehdään vähän havaintoja esimerkiksi siksi, koska siellä asuu vähemmän ihmisiä. Havaintokartasta ei voi tehdä suoraan päätelmiä siitä, kuinka paljon lajin yksilöitä elää Suomessa.</a:t>
            </a:r>
          </a:p>
        </p:txBody>
      </p:sp>
      <p:sp>
        <p:nvSpPr>
          <p:cNvPr id="4" name="Dian numeron paikkamerkki 3"/>
          <p:cNvSpPr>
            <a:spLocks noGrp="1"/>
          </p:cNvSpPr>
          <p:nvPr>
            <p:ph type="sldNum" sz="quarter" idx="5"/>
          </p:nvPr>
        </p:nvSpPr>
        <p:spPr/>
        <p:txBody>
          <a:bodyPr/>
          <a:lstStyle/>
          <a:p>
            <a:fld id="{E30A6191-D554-CD40-8FB9-06F3B621137A}" type="slidenum">
              <a:rPr lang="en-FI" smtClean="0"/>
              <a:t>38</a:t>
            </a:fld>
            <a:endParaRPr lang="en-FI"/>
          </a:p>
        </p:txBody>
      </p:sp>
    </p:spTree>
    <p:extLst>
      <p:ext uri="{BB962C8B-B14F-4D97-AF65-F5344CB8AC3E}">
        <p14:creationId xmlns:p14="http://schemas.microsoft.com/office/powerpoint/2010/main" val="5207725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Ahmalla on maine raadonsyöjänä, mutta se on myös yllättävän hyvä saalistaja. Se saalistaa poronhoitoalueella erityisesti poroja, ja muualla esimerkiksi metsäkauriita, metsäjäniksiä, rusakoita sekä muita piennisäkkäitä ja lintuja.</a:t>
            </a:r>
            <a:endParaRPr lang="fi-FI" sz="1200" dirty="0"/>
          </a:p>
          <a:p>
            <a:r>
              <a:rPr lang="fi-FI" sz="1200" dirty="0"/>
              <a:t>Kuvan prosenttiluvut ovat viitteellisiä.</a:t>
            </a:r>
          </a:p>
        </p:txBody>
      </p:sp>
      <p:sp>
        <p:nvSpPr>
          <p:cNvPr id="4" name="Dian numeron paikkamerkki 3"/>
          <p:cNvSpPr>
            <a:spLocks noGrp="1"/>
          </p:cNvSpPr>
          <p:nvPr>
            <p:ph type="sldNum" sz="quarter" idx="5"/>
          </p:nvPr>
        </p:nvSpPr>
        <p:spPr/>
        <p:txBody>
          <a:bodyPr/>
          <a:lstStyle/>
          <a:p>
            <a:fld id="{E30A6191-D554-CD40-8FB9-06F3B621137A}" type="slidenum">
              <a:rPr lang="en-FI" smtClean="0"/>
              <a:t>39</a:t>
            </a:fld>
            <a:endParaRPr lang="en-FI"/>
          </a:p>
        </p:txBody>
      </p:sp>
    </p:spTree>
    <p:extLst>
      <p:ext uri="{BB962C8B-B14F-4D97-AF65-F5344CB8AC3E}">
        <p14:creationId xmlns:p14="http://schemas.microsoft.com/office/powerpoint/2010/main" val="15894183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40</a:t>
            </a:fld>
            <a:endParaRPr lang="en-FI"/>
          </a:p>
        </p:txBody>
      </p:sp>
    </p:spTree>
    <p:extLst>
      <p:ext uri="{BB962C8B-B14F-4D97-AF65-F5344CB8AC3E}">
        <p14:creationId xmlns:p14="http://schemas.microsoft.com/office/powerpoint/2010/main" val="12300525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41</a:t>
            </a:fld>
            <a:endParaRPr lang="en-FI"/>
          </a:p>
        </p:txBody>
      </p:sp>
    </p:spTree>
    <p:extLst>
      <p:ext uri="{BB962C8B-B14F-4D97-AF65-F5344CB8AC3E}">
        <p14:creationId xmlns:p14="http://schemas.microsoft.com/office/powerpoint/2010/main" val="34860520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42</a:t>
            </a:fld>
            <a:endParaRPr lang="en-FI"/>
          </a:p>
        </p:txBody>
      </p:sp>
    </p:spTree>
    <p:extLst>
      <p:ext uri="{BB962C8B-B14F-4D97-AF65-F5344CB8AC3E}">
        <p14:creationId xmlns:p14="http://schemas.microsoft.com/office/powerpoint/2010/main" val="17952412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43</a:t>
            </a:fld>
            <a:endParaRPr lang="en-FI"/>
          </a:p>
        </p:txBody>
      </p:sp>
    </p:spTree>
    <p:extLst>
      <p:ext uri="{BB962C8B-B14F-4D97-AF65-F5344CB8AC3E}">
        <p14:creationId xmlns:p14="http://schemas.microsoft.com/office/powerpoint/2010/main" val="1616187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Aikuisella karhulla ei ole luontaisia vihollisia, ja se voi saavuttaa jopa 20</a:t>
            </a:r>
            <a:r>
              <a:rPr lang="fi-FI" dirty="0"/>
              <a:t>–</a:t>
            </a:r>
            <a:r>
              <a:rPr lang="fi-FI" sz="1200" kern="1200" dirty="0">
                <a:solidFill>
                  <a:schemeClr val="tx1"/>
                </a:solidFill>
                <a:effectLst/>
                <a:latin typeface="+mn-lt"/>
                <a:ea typeface="+mn-ea"/>
                <a:cs typeface="+mn-cs"/>
              </a:rPr>
              <a:t>30 vuoden iän. Pienelle karhunpennulle vaarallisia voivat olla vieraat urokset, sillä aikuiset uroskarhut voivat tappaa pennun.</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Karhulla on erittäin tarkka kuulo- ja hajuaisti. Se on utelias eläin, mutta yleensä väistää ihmistä. Useimmiten ihminen ei edes tiedä kohdanneensa karhun! Karhu liikkuu pääsääntöisesti hämärässä ja öisin.</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6</a:t>
            </a:fld>
            <a:endParaRPr lang="en-FI"/>
          </a:p>
        </p:txBody>
      </p:sp>
    </p:spTree>
    <p:extLst>
      <p:ext uri="{BB962C8B-B14F-4D97-AF65-F5344CB8AC3E}">
        <p14:creationId xmlns:p14="http://schemas.microsoft.com/office/powerpoint/2010/main" val="3196121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Ikä vaikuttaa karhun kokoon: karhu on täysikasvuinen vasta noin 5-vuotiaana.</a:t>
            </a:r>
          </a:p>
        </p:txBody>
      </p:sp>
      <p:sp>
        <p:nvSpPr>
          <p:cNvPr id="4" name="Dian numeron paikkamerkki 3"/>
          <p:cNvSpPr>
            <a:spLocks noGrp="1"/>
          </p:cNvSpPr>
          <p:nvPr>
            <p:ph type="sldNum" sz="quarter" idx="5"/>
          </p:nvPr>
        </p:nvSpPr>
        <p:spPr/>
        <p:txBody>
          <a:bodyPr/>
          <a:lstStyle/>
          <a:p>
            <a:fld id="{E30A6191-D554-CD40-8FB9-06F3B621137A}" type="slidenum">
              <a:rPr lang="en-FI" smtClean="0"/>
              <a:t>7</a:t>
            </a:fld>
            <a:endParaRPr lang="en-FI"/>
          </a:p>
        </p:txBody>
      </p:sp>
    </p:spTree>
    <p:extLst>
      <p:ext uri="{BB962C8B-B14F-4D97-AF65-F5344CB8AC3E}">
        <p14:creationId xmlns:p14="http://schemas.microsoft.com/office/powerpoint/2010/main" val="3801481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b="1" dirty="0"/>
              <a:t>HUOM! </a:t>
            </a:r>
            <a:r>
              <a:rPr lang="fi-FI" dirty="0"/>
              <a:t>Koska havaintoja tekee ja ilmoittaa aina ihminen, havaintoja tehdään eniten myös siellä, missä ihmisiä liikkuu. Lapissa tehdään vähän havaintoja esimerkiksi siksi, koska siellä asuu vähemmän ihmisiä. Karhuhavaintoihin vaikuttaa myös se, että karhut nukkuvat talviunta lumiseen aikaan, joten niiden jälkiä ei nähdä kovin usein. Havaintokartasta ei voi tehdä suoraan päätelmiä siitä, kuinka paljon lajin yksilöitä elää Suomessa.</a:t>
            </a:r>
          </a:p>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8</a:t>
            </a:fld>
            <a:endParaRPr lang="en-FI"/>
          </a:p>
        </p:txBody>
      </p:sp>
    </p:spTree>
    <p:extLst>
      <p:ext uri="{BB962C8B-B14F-4D97-AF65-F5344CB8AC3E}">
        <p14:creationId xmlns:p14="http://schemas.microsoft.com/office/powerpoint/2010/main" val="3861691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dirty="0"/>
              <a:t>Karhu on sekasyöjä, ja yllättäen yli puolet karhun ruokavaliosta on muuta kuin lihaa.</a:t>
            </a:r>
          </a:p>
          <a:p>
            <a:endParaRPr lang="fi-FI" sz="1200" dirty="0"/>
          </a:p>
          <a:p>
            <a:r>
              <a:rPr lang="fi-FI" sz="1200" dirty="0"/>
              <a:t>Karhu syö kasvispainotteisesti marjoja, viljaa, kalaa, hyönteisiä ja lintuja. Lisäksi se saalistaa etenkin keväällä ja syksyllä sorkkaeläimiä, mutta hyödyntää myös muiden petojen jättämiä haaskoja.</a:t>
            </a:r>
          </a:p>
          <a:p>
            <a:r>
              <a:rPr lang="fi-FI" dirty="0"/>
              <a:t>Kuvan prosenttimäärät ovat viitteellisiä.</a:t>
            </a:r>
          </a:p>
        </p:txBody>
      </p:sp>
      <p:sp>
        <p:nvSpPr>
          <p:cNvPr id="4" name="Dian numeron paikkamerkki 3"/>
          <p:cNvSpPr>
            <a:spLocks noGrp="1"/>
          </p:cNvSpPr>
          <p:nvPr>
            <p:ph type="sldNum" sz="quarter" idx="5"/>
          </p:nvPr>
        </p:nvSpPr>
        <p:spPr/>
        <p:txBody>
          <a:bodyPr/>
          <a:lstStyle/>
          <a:p>
            <a:fld id="{E30A6191-D554-CD40-8FB9-06F3B621137A}" type="slidenum">
              <a:rPr lang="en-FI" smtClean="0"/>
              <a:t>9</a:t>
            </a:fld>
            <a:endParaRPr lang="en-FI"/>
          </a:p>
        </p:txBody>
      </p:sp>
    </p:spTree>
    <p:extLst>
      <p:ext uri="{BB962C8B-B14F-4D97-AF65-F5344CB8AC3E}">
        <p14:creationId xmlns:p14="http://schemas.microsoft.com/office/powerpoint/2010/main" val="1933125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10</a:t>
            </a:fld>
            <a:endParaRPr lang="en-FI"/>
          </a:p>
        </p:txBody>
      </p:sp>
    </p:spTree>
    <p:extLst>
      <p:ext uri="{BB962C8B-B14F-4D97-AF65-F5344CB8AC3E}">
        <p14:creationId xmlns:p14="http://schemas.microsoft.com/office/powerpoint/2010/main" val="4035241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11</a:t>
            </a:fld>
            <a:endParaRPr lang="en-FI"/>
          </a:p>
        </p:txBody>
      </p:sp>
    </p:spTree>
    <p:extLst>
      <p:ext uri="{BB962C8B-B14F-4D97-AF65-F5344CB8AC3E}">
        <p14:creationId xmlns:p14="http://schemas.microsoft.com/office/powerpoint/2010/main" val="1749673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71664DE-5837-4F5D-B422-A4CD770B9A1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3" name="Slide Number Placeholder 6">
            <a:extLst>
              <a:ext uri="{FF2B5EF4-FFF2-40B4-BE49-F238E27FC236}">
                <a16:creationId xmlns:a16="http://schemas.microsoft.com/office/drawing/2014/main" id="{6A9130EC-95EA-4E25-84C7-6AF0AEDFE766}"/>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5" name="Sisällön paikkamerkki 2">
            <a:extLst>
              <a:ext uri="{FF2B5EF4-FFF2-40B4-BE49-F238E27FC236}">
                <a16:creationId xmlns:a16="http://schemas.microsoft.com/office/drawing/2014/main" id="{C61AD5F9-65A0-4529-B043-AAD0B97E3ED5}"/>
              </a:ext>
            </a:extLst>
          </p:cNvPr>
          <p:cNvSpPr txBox="1">
            <a:spLocks/>
          </p:cNvSpPr>
          <p:nvPr userDrawn="1"/>
        </p:nvSpPr>
        <p:spPr>
          <a:xfrm>
            <a:off x="6814356"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endParaRPr lang="fi-FI" sz="1000" i="1" dirty="0">
              <a:solidFill>
                <a:schemeClr val="bg1"/>
              </a:solidFill>
              <a:latin typeface="Calibri" panose="020F050202020403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A8B8636D-0A02-41B3-ACBC-D45A35C278BB}"/>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11" name="Picture Placeholder 2">
            <a:extLst>
              <a:ext uri="{FF2B5EF4-FFF2-40B4-BE49-F238E27FC236}">
                <a16:creationId xmlns:a16="http://schemas.microsoft.com/office/drawing/2014/main" id="{2F1EF623-705B-494E-A44D-E6D30A727891}"/>
              </a:ext>
            </a:extLst>
          </p:cNvPr>
          <p:cNvSpPr>
            <a:spLocks noGrp="1"/>
          </p:cNvSpPr>
          <p:nvPr>
            <p:ph type="pic" idx="13"/>
          </p:nvPr>
        </p:nvSpPr>
        <p:spPr>
          <a:xfrm>
            <a:off x="3018971" y="1213575"/>
            <a:ext cx="9173028" cy="473728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12" name="Content Placeholder 2">
            <a:extLst>
              <a:ext uri="{FF2B5EF4-FFF2-40B4-BE49-F238E27FC236}">
                <a16:creationId xmlns:a16="http://schemas.microsoft.com/office/drawing/2014/main" id="{BCB7AB19-590B-4DAB-AE81-EC7D99A6CE40}"/>
              </a:ext>
            </a:extLst>
          </p:cNvPr>
          <p:cNvSpPr>
            <a:spLocks noGrp="1"/>
          </p:cNvSpPr>
          <p:nvPr>
            <p:ph idx="14" hasCustomPrompt="1"/>
          </p:nvPr>
        </p:nvSpPr>
        <p:spPr>
          <a:xfrm>
            <a:off x="6977068" y="5585732"/>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4" name="Tekstin paikkamerkki 13">
            <a:extLst>
              <a:ext uri="{FF2B5EF4-FFF2-40B4-BE49-F238E27FC236}">
                <a16:creationId xmlns:a16="http://schemas.microsoft.com/office/drawing/2014/main" id="{B55BF61D-78B7-4C96-A39D-AB350A9A0A81}"/>
              </a:ext>
            </a:extLst>
          </p:cNvPr>
          <p:cNvSpPr>
            <a:spLocks noGrp="1"/>
          </p:cNvSpPr>
          <p:nvPr>
            <p:ph type="body" sz="quarter" idx="15"/>
          </p:nvPr>
        </p:nvSpPr>
        <p:spPr>
          <a:xfrm>
            <a:off x="292015" y="1213575"/>
            <a:ext cx="2601912" cy="473728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28143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6AFC560-344E-44EE-AC68-1967659DC879}"/>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Rectangle 7">
            <a:extLst>
              <a:ext uri="{FF2B5EF4-FFF2-40B4-BE49-F238E27FC236}">
                <a16:creationId xmlns:a16="http://schemas.microsoft.com/office/drawing/2014/main" id="{231E971E-353B-4FCC-9A44-3D3AA99718DC}"/>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1" name="Footer Placeholder 5">
            <a:extLst>
              <a:ext uri="{FF2B5EF4-FFF2-40B4-BE49-F238E27FC236}">
                <a16:creationId xmlns:a16="http://schemas.microsoft.com/office/drawing/2014/main" id="{90BBC6E4-71DF-4AA8-81D7-6EE0024C000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2" name="Slide Number Placeholder 6">
            <a:extLst>
              <a:ext uri="{FF2B5EF4-FFF2-40B4-BE49-F238E27FC236}">
                <a16:creationId xmlns:a16="http://schemas.microsoft.com/office/drawing/2014/main" id="{31921DFE-B137-459A-B6DE-7914FEDE7BF0}"/>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33527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AFB5990D-CEF8-412B-8357-681DDB004152}"/>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Rectangle 8">
            <a:extLst>
              <a:ext uri="{FF2B5EF4-FFF2-40B4-BE49-F238E27FC236}">
                <a16:creationId xmlns:a16="http://schemas.microsoft.com/office/drawing/2014/main" id="{8D1CD71E-90EB-411F-9B48-6E88A47090CE}"/>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Footer Placeholder 5">
            <a:extLst>
              <a:ext uri="{FF2B5EF4-FFF2-40B4-BE49-F238E27FC236}">
                <a16:creationId xmlns:a16="http://schemas.microsoft.com/office/drawing/2014/main" id="{5A01C49F-4A98-4923-9735-78B44BBC1886}"/>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4" name="Slide Number Placeholder 6">
            <a:extLst>
              <a:ext uri="{FF2B5EF4-FFF2-40B4-BE49-F238E27FC236}">
                <a16:creationId xmlns:a16="http://schemas.microsoft.com/office/drawing/2014/main" id="{C728DD13-9101-49FC-9334-6C44288028ED}"/>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145701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Kuvan paikkamerkki 14">
            <a:extLst>
              <a:ext uri="{FF2B5EF4-FFF2-40B4-BE49-F238E27FC236}">
                <a16:creationId xmlns:a16="http://schemas.microsoft.com/office/drawing/2014/main" id="{F350F9CB-1B23-4648-AB67-6C6FB05CAD53}"/>
              </a:ext>
            </a:extLst>
          </p:cNvPr>
          <p:cNvSpPr>
            <a:spLocks noGrp="1"/>
          </p:cNvSpPr>
          <p:nvPr>
            <p:ph type="pic" sz="quarter" idx="18"/>
          </p:nvPr>
        </p:nvSpPr>
        <p:spPr>
          <a:xfrm>
            <a:off x="6172200" y="1328510"/>
            <a:ext cx="6172200" cy="3798887"/>
          </a:xfrm>
        </p:spPr>
        <p:txBody>
          <a:bodyPr/>
          <a:lstStyle/>
          <a:p>
            <a:endParaRPr lang="fi-FI"/>
          </a:p>
        </p:txBody>
      </p:sp>
      <p:sp>
        <p:nvSpPr>
          <p:cNvPr id="15" name="Kuvan paikkamerkki 14">
            <a:extLst>
              <a:ext uri="{FF2B5EF4-FFF2-40B4-BE49-F238E27FC236}">
                <a16:creationId xmlns:a16="http://schemas.microsoft.com/office/drawing/2014/main" id="{4738B0EC-DBA9-48A2-ACD2-87DF37B28550}"/>
              </a:ext>
            </a:extLst>
          </p:cNvPr>
          <p:cNvSpPr>
            <a:spLocks noGrp="1"/>
          </p:cNvSpPr>
          <p:nvPr>
            <p:ph type="pic" sz="quarter" idx="17"/>
          </p:nvPr>
        </p:nvSpPr>
        <p:spPr>
          <a:xfrm>
            <a:off x="0" y="1322388"/>
            <a:ext cx="6172200" cy="3798887"/>
          </a:xfrm>
        </p:spPr>
        <p:txBody>
          <a:bodyPr/>
          <a:lstStyle/>
          <a:p>
            <a:endParaRPr lang="fi-FI"/>
          </a:p>
        </p:txBody>
      </p:sp>
      <p:sp>
        <p:nvSpPr>
          <p:cNvPr id="2" name="Title 1">
            <a:extLst>
              <a:ext uri="{FF2B5EF4-FFF2-40B4-BE49-F238E27FC236}">
                <a16:creationId xmlns:a16="http://schemas.microsoft.com/office/drawing/2014/main" id="{A31A1415-C7A5-5144-9C61-3F8470580631}"/>
              </a:ext>
            </a:extLst>
          </p:cNvPr>
          <p:cNvSpPr>
            <a:spLocks noGrp="1"/>
          </p:cNvSpPr>
          <p:nvPr>
            <p:ph type="title"/>
          </p:nvPr>
        </p:nvSpPr>
        <p:spPr>
          <a:xfrm>
            <a:off x="0" y="365125"/>
            <a:ext cx="12192000" cy="766989"/>
          </a:xfrm>
          <a:prstGeom prst="rect">
            <a:avLst/>
          </a:prstGeom>
        </p:spPr>
        <p:txBody>
          <a:bodyPr/>
          <a:lstStyle/>
          <a:p>
            <a:r>
              <a:rPr lang="en-GB"/>
              <a:t>Click to edit Master title style</a:t>
            </a:r>
            <a:endParaRPr lang="en-FI"/>
          </a:p>
        </p:txBody>
      </p:sp>
      <p:sp>
        <p:nvSpPr>
          <p:cNvPr id="8" name="Footer Placeholder 5">
            <a:extLst>
              <a:ext uri="{FF2B5EF4-FFF2-40B4-BE49-F238E27FC236}">
                <a16:creationId xmlns:a16="http://schemas.microsoft.com/office/drawing/2014/main" id="{AC3F04D5-6DC3-4F38-80CA-20B1DE5436A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21A45539-DDBB-4072-872F-4F247B22A0CA}"/>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10" name="Content Placeholder 2">
            <a:extLst>
              <a:ext uri="{FF2B5EF4-FFF2-40B4-BE49-F238E27FC236}">
                <a16:creationId xmlns:a16="http://schemas.microsoft.com/office/drawing/2014/main" id="{79970D53-818E-47ED-8656-AB15788E717E}"/>
              </a:ext>
            </a:extLst>
          </p:cNvPr>
          <p:cNvSpPr>
            <a:spLocks noGrp="1"/>
          </p:cNvSpPr>
          <p:nvPr>
            <p:ph sz="half" idx="13"/>
          </p:nvPr>
        </p:nvSpPr>
        <p:spPr>
          <a:xfrm>
            <a:off x="0" y="5250089"/>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Content Placeholder 2">
            <a:extLst>
              <a:ext uri="{FF2B5EF4-FFF2-40B4-BE49-F238E27FC236}">
                <a16:creationId xmlns:a16="http://schemas.microsoft.com/office/drawing/2014/main" id="{17B600C2-9565-4EB9-A87F-1070A124B0C1}"/>
              </a:ext>
            </a:extLst>
          </p:cNvPr>
          <p:cNvSpPr>
            <a:spLocks noGrp="1"/>
          </p:cNvSpPr>
          <p:nvPr>
            <p:ph sz="half" idx="14"/>
          </p:nvPr>
        </p:nvSpPr>
        <p:spPr>
          <a:xfrm>
            <a:off x="6172200" y="5253264"/>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2" name="Content Placeholder 2">
            <a:extLst>
              <a:ext uri="{FF2B5EF4-FFF2-40B4-BE49-F238E27FC236}">
                <a16:creationId xmlns:a16="http://schemas.microsoft.com/office/drawing/2014/main" id="{BA515E7A-581B-4045-9DB3-37385E6C253B}"/>
              </a:ext>
            </a:extLst>
          </p:cNvPr>
          <p:cNvSpPr>
            <a:spLocks noGrp="1"/>
          </p:cNvSpPr>
          <p:nvPr>
            <p:ph idx="15" hasCustomPrompt="1"/>
          </p:nvPr>
        </p:nvSpPr>
        <p:spPr>
          <a:xfrm>
            <a:off x="968744" y="475590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3" name="Content Placeholder 2">
            <a:extLst>
              <a:ext uri="{FF2B5EF4-FFF2-40B4-BE49-F238E27FC236}">
                <a16:creationId xmlns:a16="http://schemas.microsoft.com/office/drawing/2014/main" id="{B7338B11-5033-4AFD-A71A-DC937F315A10}"/>
              </a:ext>
            </a:extLst>
          </p:cNvPr>
          <p:cNvSpPr>
            <a:spLocks noGrp="1"/>
          </p:cNvSpPr>
          <p:nvPr>
            <p:ph idx="16" hasCustomPrompt="1"/>
          </p:nvPr>
        </p:nvSpPr>
        <p:spPr>
          <a:xfrm>
            <a:off x="6988544" y="476089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Tree>
    <p:extLst>
      <p:ext uri="{BB962C8B-B14F-4D97-AF65-F5344CB8AC3E}">
        <p14:creationId xmlns:p14="http://schemas.microsoft.com/office/powerpoint/2010/main" val="303041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65125"/>
            <a:ext cx="10515600" cy="848449"/>
          </a:xfrm>
          <a:prstGeom prst="rect">
            <a:avLst/>
          </a:prstGeom>
        </p:spPr>
        <p:txBody>
          <a:bodyPr/>
          <a:lstStyle>
            <a:lvl1pPr>
              <a:defRPr>
                <a:solidFill>
                  <a:schemeClr val="bg1"/>
                </a:solidFill>
              </a:defRPr>
            </a:lvl1pPr>
          </a:lstStyle>
          <a:p>
            <a:r>
              <a:rPr lang="en-GB" dirty="0"/>
              <a:t>Click to edit Master title style</a:t>
            </a:r>
            <a:endParaRPr lang="en-FI" dirty="0"/>
          </a:p>
        </p:txBody>
      </p:sp>
      <p:pic>
        <p:nvPicPr>
          <p:cNvPr id="8" name="Graphic 9">
            <a:extLst>
              <a:ext uri="{FF2B5EF4-FFF2-40B4-BE49-F238E27FC236}">
                <a16:creationId xmlns:a16="http://schemas.microsoft.com/office/drawing/2014/main" id="{A1054F36-2EF0-4B66-8916-15AEA876294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60" r="860"/>
          <a:stretch/>
        </p:blipFill>
        <p:spPr>
          <a:xfrm>
            <a:off x="5274653" y="2571196"/>
            <a:ext cx="1642694" cy="1715607"/>
          </a:xfrm>
          <a:prstGeom prst="rect">
            <a:avLst/>
          </a:prstGeom>
        </p:spPr>
      </p:pic>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426890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597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87DB3081-D772-495C-AFBA-6AE0222747E0}"/>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2" name="Rectangle 8">
            <a:extLst>
              <a:ext uri="{FF2B5EF4-FFF2-40B4-BE49-F238E27FC236}">
                <a16:creationId xmlns:a16="http://schemas.microsoft.com/office/drawing/2014/main" id="{F0A62F56-E77E-4718-9058-048EAACB312A}"/>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13796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Footer Placeholder 5">
            <a:extLst>
              <a:ext uri="{FF2B5EF4-FFF2-40B4-BE49-F238E27FC236}">
                <a16:creationId xmlns:a16="http://schemas.microsoft.com/office/drawing/2014/main" id="{853881E3-7C5E-4787-8615-991E9BCD827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C84F899F-E334-462B-AF1A-A64EAC8DD261}"/>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3899914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559A8-D6DD-AF40-9D4F-204CA8C04C20}"/>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648C2C2D-1376-9B49-BE03-8B5B47570D53}"/>
              </a:ext>
            </a:extLst>
          </p:cNvPr>
          <p:cNvSpPr>
            <a:spLocks noGrp="1"/>
          </p:cNvSpPr>
          <p:nvPr>
            <p:ph type="body" idx="1"/>
          </p:nvPr>
        </p:nvSpPr>
        <p:spPr>
          <a:xfrm>
            <a:off x="190500" y="1543617"/>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4" name="Footer Placeholder 5">
            <a:extLst>
              <a:ext uri="{FF2B5EF4-FFF2-40B4-BE49-F238E27FC236}">
                <a16:creationId xmlns:a16="http://schemas.microsoft.com/office/drawing/2014/main" id="{083F1D83-6D23-45EF-9229-FABFA7916434}"/>
              </a:ext>
            </a:extLst>
          </p:cNvPr>
          <p:cNvSpPr>
            <a:spLocks noGrp="1"/>
          </p:cNvSpPr>
          <p:nvPr>
            <p:ph type="ftr" sz="quarter" idx="3"/>
          </p:nvPr>
        </p:nvSpPr>
        <p:spPr>
          <a:xfrm>
            <a:off x="190500" y="6356350"/>
            <a:ext cx="4114800" cy="365125"/>
          </a:xfrm>
          <a:prstGeom prst="rect">
            <a:avLst/>
          </a:prstGeo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083CC17E-7C6D-4981-AFA9-1D291F95EB5A}"/>
              </a:ext>
            </a:extLst>
          </p:cNvPr>
          <p:cNvSpPr>
            <a:spLocks noGrp="1"/>
          </p:cNvSpPr>
          <p:nvPr>
            <p:ph type="sldNum" sz="quarter" idx="4"/>
          </p:nvPr>
        </p:nvSpPr>
        <p:spPr>
          <a:xfrm>
            <a:off x="9156785" y="6356350"/>
            <a:ext cx="2743200" cy="365125"/>
          </a:xfrm>
          <a:prstGeom prst="rect">
            <a:avLst/>
          </a:prstGeom>
        </p:spPr>
        <p:txBody>
          <a:bodyPr/>
          <a:lstStyle/>
          <a:p>
            <a:fld id="{F1B56944-1AE8-0B48-99F0-2FBD684E400F}" type="slidenum">
              <a:rPr lang="en-FI" sz="1000" smtClean="0">
                <a:solidFill>
                  <a:srgbClr val="B2CDE5"/>
                </a:solidFill>
              </a:rPr>
              <a:t>‹#›</a:t>
            </a:fld>
            <a:endParaRPr lang="en-FI" sz="1000" dirty="0">
              <a:solidFill>
                <a:srgbClr val="B2CDE5"/>
              </a:solidFill>
            </a:endParaRPr>
          </a:p>
        </p:txBody>
      </p:sp>
    </p:spTree>
    <p:extLst>
      <p:ext uri="{BB962C8B-B14F-4D97-AF65-F5344CB8AC3E}">
        <p14:creationId xmlns:p14="http://schemas.microsoft.com/office/powerpoint/2010/main" val="255761319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3" r:id="rId3"/>
    <p:sldLayoutId id="2147483652" r:id="rId4"/>
    <p:sldLayoutId id="2147483654" r:id="rId5"/>
    <p:sldLayoutId id="2147483661" r:id="rId6"/>
    <p:sldLayoutId id="2147483662" r:id="rId7"/>
    <p:sldLayoutId id="2147483655" r:id="rId8"/>
  </p:sldLayoutIdLst>
  <p:txStyles>
    <p:title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ideo" Target="https://www.youtube.com/embed/d6yQ_IlGTeU?feature=oembed" TargetMode="Externa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video" Target="https://www.youtube.com/embed/d6yQ_IlGTeU?feature=oembed" TargetMode="Externa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26.jp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video" Target="https://www.youtube.com/embed/GWVB262FnPA?feature=oembed" TargetMode="External"/><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video" Target="https://www.youtube.com/embed/7TPp7I6b8vA?feature=oembed" TargetMode="External"/><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5.xml"/><Relationship Id="rId1" Type="http://schemas.openxmlformats.org/officeDocument/2006/relationships/video" Target="https://www.youtube.com/embed/7TPp7I6b8vA?feature=oembed" TargetMode="External"/><Relationship Id="rId4" Type="http://schemas.openxmlformats.org/officeDocument/2006/relationships/image" Target="../media/image29.jpeg"/></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33.jpg"/></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ideo" Target="https://www.youtube.com/embed/IPqCzakF_9c?feature=oembed" TargetMode="External"/><Relationship Id="rId6" Type="http://schemas.openxmlformats.org/officeDocument/2006/relationships/image" Target="../media/image8.jpeg"/><Relationship Id="rId5" Type="http://schemas.openxmlformats.org/officeDocument/2006/relationships/image" Target="../media/image2.svg"/><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44.jpg"/></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eljä kuvaa, joissa kussakin on yksi suurpeto: ilves, ahma, karhu ja susi.">
            <a:extLst>
              <a:ext uri="{FF2B5EF4-FFF2-40B4-BE49-F238E27FC236}">
                <a16:creationId xmlns:a16="http://schemas.microsoft.com/office/drawing/2014/main" id="{EFD28D53-632F-6540-85C4-7AF5F9F222CF}"/>
              </a:ext>
              <a:ext uri="{C183D7F6-B498-43B3-948B-1728B52AA6E4}">
                <adec:decorative xmlns:adec="http://schemas.microsoft.com/office/drawing/2017/decorative" val="0"/>
              </a:ext>
            </a:extLst>
          </p:cNvPr>
          <p:cNvPicPr>
            <a:picLocks noChangeAspect="1"/>
          </p:cNvPicPr>
          <p:nvPr/>
        </p:nvPicPr>
        <p:blipFill>
          <a:blip r:embed="rId3"/>
          <a:srcRect/>
          <a:stretch/>
        </p:blipFill>
        <p:spPr>
          <a:xfrm>
            <a:off x="0" y="2122"/>
            <a:ext cx="12192000" cy="6858000"/>
          </a:xfrm>
          <a:prstGeom prst="rect">
            <a:avLst/>
          </a:prstGeom>
        </p:spPr>
      </p:pic>
      <p:sp>
        <p:nvSpPr>
          <p:cNvPr id="13" name="TextBox 12">
            <a:extLst>
              <a:ext uri="{FF2B5EF4-FFF2-40B4-BE49-F238E27FC236}">
                <a16:creationId xmlns:a16="http://schemas.microsoft.com/office/drawing/2014/main" id="{D43B6804-8D5C-0B44-9C87-714763AC206F}"/>
              </a:ext>
            </a:extLst>
          </p:cNvPr>
          <p:cNvSpPr txBox="1">
            <a:spLocks noGrp="1"/>
          </p:cNvSpPr>
          <p:nvPr>
            <p:ph type="title" idx="4294967295"/>
          </p:nvPr>
        </p:nvSpPr>
        <p:spPr>
          <a:xfrm>
            <a:off x="9641090" y="1095839"/>
            <a:ext cx="2368155"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Suomalaiset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suurpedot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esittelyssä</a:t>
            </a:r>
            <a:endParaRPr kumimoji="0" lang="en-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endParaRPr>
          </a:p>
        </p:txBody>
      </p:sp>
      <p:sp>
        <p:nvSpPr>
          <p:cNvPr id="4" name="Oval 3" descr="Suurpetojen jäljillä -logo">
            <a:extLst>
              <a:ext uri="{FF2B5EF4-FFF2-40B4-BE49-F238E27FC236}">
                <a16:creationId xmlns:a16="http://schemas.microsoft.com/office/drawing/2014/main" id="{F4659105-369A-CB43-842D-23D70EFC0C59}"/>
              </a:ext>
            </a:extLst>
          </p:cNvPr>
          <p:cNvSpPr/>
          <p:nvPr/>
        </p:nvSpPr>
        <p:spPr>
          <a:xfrm>
            <a:off x="380998" y="3042138"/>
            <a:ext cx="3493477" cy="34934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Picture 11">
            <a:extLst>
              <a:ext uri="{FF2B5EF4-FFF2-40B4-BE49-F238E27FC236}">
                <a16:creationId xmlns:a16="http://schemas.microsoft.com/office/drawing/2014/main" id="{2A36F8C4-58DA-4843-BB32-957BC9954A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852" y="311648"/>
            <a:ext cx="1846518" cy="504757"/>
          </a:xfrm>
          <a:prstGeom prst="rect">
            <a:avLst/>
          </a:prstGeom>
        </p:spPr>
      </p:pic>
      <p:pic>
        <p:nvPicPr>
          <p:cNvPr id="10" name="Kuva 9">
            <a:extLst>
              <a:ext uri="{FF2B5EF4-FFF2-40B4-BE49-F238E27FC236}">
                <a16:creationId xmlns:a16="http://schemas.microsoft.com/office/drawing/2014/main" id="{CF152487-C665-4672-A48A-D524AAE9F7FB}"/>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5702" y="3193955"/>
            <a:ext cx="3084068" cy="3189842"/>
          </a:xfrm>
          <a:prstGeom prst="rect">
            <a:avLst/>
          </a:prstGeom>
        </p:spPr>
      </p:pic>
    </p:spTree>
    <p:extLst>
      <p:ext uri="{BB962C8B-B14F-4D97-AF65-F5344CB8AC3E}">
        <p14:creationId xmlns:p14="http://schemas.microsoft.com/office/powerpoint/2010/main" val="1085618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fi-FI" dirty="0"/>
              <a:t>Karhun vuosi: kesä</a:t>
            </a:r>
          </a:p>
        </p:txBody>
      </p:sp>
      <p:pic>
        <p:nvPicPr>
          <p:cNvPr id="10" name="Kuvan paikkamerkki 9" descr="Alkukesän vehreä metsä. Erauspentu (yli 1-vuotias), on jättänyt emonsa ja kävelee itsekseen. Kauempana on iso uros ja kooltaan pienempi naaras vierekkäin.">
            <a:extLst>
              <a:ext uri="{FF2B5EF4-FFF2-40B4-BE49-F238E27FC236}">
                <a16:creationId xmlns:a16="http://schemas.microsoft.com/office/drawing/2014/main" id="{727AE60A-4891-4728-A574-D70178718C01}"/>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8971" y="1089705"/>
            <a:ext cx="9173028" cy="5449207"/>
          </a:xfrm>
        </p:spPr>
      </p:pic>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r>
              <a:rPr lang="fi-FI" dirty="0"/>
              <a:t>Alkukesällä karhuilla on kiima-aika. Silloin uros ja naaras parittelevat.</a:t>
            </a:r>
          </a:p>
          <a:p>
            <a:r>
              <a:rPr lang="fi-FI" dirty="0"/>
              <a:t>Hieman yli vuoden ikäinen karhu on lähtenyt emonsa luota ja opettelee elämään itsenäisesti. Tällaista nuorta karhua kutsutaan </a:t>
            </a:r>
            <a:r>
              <a:rPr lang="fi-FI" dirty="0" err="1"/>
              <a:t>erauspennuksi</a:t>
            </a:r>
            <a:r>
              <a:rPr lang="fi-FI" dirty="0"/>
              <a:t>.</a:t>
            </a:r>
          </a:p>
        </p:txBody>
      </p:sp>
      <p:sp>
        <p:nvSpPr>
          <p:cNvPr id="6" name="Footer Placeholder 5">
            <a:extLst>
              <a:ext uri="{FF2B5EF4-FFF2-40B4-BE49-F238E27FC236}">
                <a16:creationId xmlns:a16="http://schemas.microsoft.com/office/drawing/2014/main" id="{4F67DAE8-FA52-424D-ACDC-CAEC424DCBB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10</a:t>
            </a:fld>
            <a:endParaRPr lang="en-FI" sz="1000" dirty="0">
              <a:solidFill>
                <a:srgbClr val="B2CDE5"/>
              </a:solidFill>
            </a:endParaRPr>
          </a:p>
        </p:txBody>
      </p:sp>
    </p:spTree>
    <p:extLst>
      <p:ext uri="{BB962C8B-B14F-4D97-AF65-F5344CB8AC3E}">
        <p14:creationId xmlns:p14="http://schemas.microsoft.com/office/powerpoint/2010/main" val="2266024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fi-FI" dirty="0"/>
              <a:t>Karhun vuosi: syksy</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r>
              <a:rPr lang="fi-FI" dirty="0"/>
              <a:t>Syksyllä karhut alkavat valmistautua talviuneen. Talviunen aikana karhu ei syö eikä juo, joten sen täytyy kerätä mahdollisimman paljon energiaa ennen sitä.</a:t>
            </a:r>
          </a:p>
          <a:p>
            <a:r>
              <a:rPr lang="fi-FI" dirty="0"/>
              <a:t>Mahdollisuuksien mukaan karhua metsästetään syksyllä. Karhuemo ja pennut on rauhoitettuja, eli niitä ei saa metsästää. </a:t>
            </a:r>
          </a:p>
        </p:txBody>
      </p:sp>
      <p:sp>
        <p:nvSpPr>
          <p:cNvPr id="6" name="Footer Placeholder 5">
            <a:extLst>
              <a:ext uri="{FF2B5EF4-FFF2-40B4-BE49-F238E27FC236}">
                <a16:creationId xmlns:a16="http://schemas.microsoft.com/office/drawing/2014/main" id="{4F67DAE8-FA52-424D-ACDC-CAEC424DCBB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11</a:t>
            </a:fld>
            <a:endParaRPr lang="en-FI" sz="1000" dirty="0">
              <a:solidFill>
                <a:srgbClr val="B2CDE5"/>
              </a:solidFill>
            </a:endParaRPr>
          </a:p>
        </p:txBody>
      </p:sp>
      <p:pic>
        <p:nvPicPr>
          <p:cNvPr id="9" name="Kuvan paikkamerkki 8" descr="Alkusyksyn lähestyvän ruskan värinen metsämaisema. Kuvassa koira haukkuu täysikasvuista karhua. Kauempana on toinen karhu, joka istuu puolukkamättäällä ja syö.">
            <a:extLst>
              <a:ext uri="{FF2B5EF4-FFF2-40B4-BE49-F238E27FC236}">
                <a16:creationId xmlns:a16="http://schemas.microsoft.com/office/drawing/2014/main" id="{F59E7F6D-9DE9-467E-838E-ECF21659FE6D}"/>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421596" y="1213575"/>
            <a:ext cx="8086521" cy="5276246"/>
          </a:xfrm>
        </p:spPr>
      </p:pic>
    </p:spTree>
    <p:extLst>
      <p:ext uri="{BB962C8B-B14F-4D97-AF65-F5344CB8AC3E}">
        <p14:creationId xmlns:p14="http://schemas.microsoft.com/office/powerpoint/2010/main" val="3459885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fi-FI" dirty="0"/>
              <a:t>Karhun vuosi: talvi</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r>
              <a:rPr lang="fi-FI" dirty="0"/>
              <a:t>Karhu nukkuu talviunta loppusyksystä kevääseen. Naaraskarhu synnyttää talven aikana pesään pentunsa.</a:t>
            </a:r>
          </a:p>
        </p:txBody>
      </p:sp>
      <p:sp>
        <p:nvSpPr>
          <p:cNvPr id="6" name="Footer Placeholder 5">
            <a:extLst>
              <a:ext uri="{FF2B5EF4-FFF2-40B4-BE49-F238E27FC236}">
                <a16:creationId xmlns:a16="http://schemas.microsoft.com/office/drawing/2014/main" id="{4F67DAE8-FA52-424D-ACDC-CAEC424DCBB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12</a:t>
            </a:fld>
            <a:endParaRPr lang="en-FI" sz="1000" dirty="0">
              <a:solidFill>
                <a:srgbClr val="B2CDE5"/>
              </a:solidFill>
            </a:endParaRPr>
          </a:p>
        </p:txBody>
      </p:sp>
      <p:pic>
        <p:nvPicPr>
          <p:cNvPr id="10" name="Kuvan paikkamerkki 9" descr="Läpileikkaus karhun talvipesään, jonka ympärillä on talvinen metsä. Talvipesässä nukkuu karhu kahden pienen pennun kanssa.">
            <a:extLst>
              <a:ext uri="{FF2B5EF4-FFF2-40B4-BE49-F238E27FC236}">
                <a16:creationId xmlns:a16="http://schemas.microsoft.com/office/drawing/2014/main" id="{C88C0052-070B-4FEF-99E6-2EF4E119D045}"/>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452235" y="1217812"/>
            <a:ext cx="8025244" cy="5390806"/>
          </a:xfrm>
        </p:spPr>
      </p:pic>
    </p:spTree>
    <p:extLst>
      <p:ext uri="{BB962C8B-B14F-4D97-AF65-F5344CB8AC3E}">
        <p14:creationId xmlns:p14="http://schemas.microsoft.com/office/powerpoint/2010/main" val="1390728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fi-FI" dirty="0"/>
              <a:t>Karhun vuosi: kevät</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normAutofit/>
          </a:bodyPr>
          <a:lstStyle/>
          <a:p>
            <a:r>
              <a:rPr lang="fi-FI" dirty="0"/>
              <a:t>Keväällä karhu herää talviunesta. Karhu on ollut syömättä koko talven, joten sillä on hurja nälkä. Karhu saattaa saalistaa esimerkiksi talven heikentämän hirven. </a:t>
            </a:r>
          </a:p>
          <a:p>
            <a:r>
              <a:rPr lang="fi-FI" dirty="0"/>
              <a:t>Talvipesään syntyneet pennut kulkevat emon kanssa yli 1-vuotiaksi saakka. </a:t>
            </a:r>
          </a:p>
          <a:p>
            <a:r>
              <a:rPr lang="fi-FI" dirty="0"/>
              <a:t>Talviunen aikana karhu ei ulosta eikä virtsaa pesään. Sen suoleen muodostuu ”pihkatappi”, joka irtoaa nopeasti heräämisen jälkeen.</a:t>
            </a:r>
          </a:p>
        </p:txBody>
      </p:sp>
      <p:sp>
        <p:nvSpPr>
          <p:cNvPr id="6" name="Footer Placeholder 5">
            <a:extLst>
              <a:ext uri="{FF2B5EF4-FFF2-40B4-BE49-F238E27FC236}">
                <a16:creationId xmlns:a16="http://schemas.microsoft.com/office/drawing/2014/main" id="{4F67DAE8-FA52-424D-ACDC-CAEC424DCBB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13</a:t>
            </a:fld>
            <a:endParaRPr lang="en-FI" sz="1000" dirty="0">
              <a:solidFill>
                <a:srgbClr val="B2CDE5"/>
              </a:solidFill>
            </a:endParaRPr>
          </a:p>
        </p:txBody>
      </p:sp>
      <p:pic>
        <p:nvPicPr>
          <p:cNvPr id="9" name="Kuvan paikkamerkki 8" descr="Taustalla on tyhjä talvipesä. Kevätmaisemassa kävelevät karhuemo ja kaksi pentua. Kuvassa näkyy hirven haaska ja syrjemmässä on ulosteläjä eli pihkatappi. ">
            <a:extLst>
              <a:ext uri="{FF2B5EF4-FFF2-40B4-BE49-F238E27FC236}">
                <a16:creationId xmlns:a16="http://schemas.microsoft.com/office/drawing/2014/main" id="{872CF7CF-13E3-4357-AF30-FEE34D7D1679}"/>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460173" y="1088573"/>
            <a:ext cx="7910270" cy="5510706"/>
          </a:xfrm>
        </p:spPr>
      </p:pic>
    </p:spTree>
    <p:extLst>
      <p:ext uri="{BB962C8B-B14F-4D97-AF65-F5344CB8AC3E}">
        <p14:creationId xmlns:p14="http://schemas.microsoft.com/office/powerpoint/2010/main" val="672580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49375D8-9DF9-4F73-81D9-1B1E63DE343C}"/>
              </a:ext>
            </a:extLst>
          </p:cNvPr>
          <p:cNvSpPr>
            <a:spLocks noGrp="1"/>
          </p:cNvSpPr>
          <p:nvPr>
            <p:ph type="title"/>
          </p:nvPr>
        </p:nvSpPr>
        <p:spPr/>
        <p:txBody>
          <a:bodyPr>
            <a:normAutofit/>
          </a:bodyPr>
          <a:lstStyle/>
          <a:p>
            <a:r>
              <a:rPr lang="fi-FI" sz="4800" dirty="0"/>
              <a:t>Arvaatko, mikä eläin ääntelee?</a:t>
            </a:r>
          </a:p>
        </p:txBody>
      </p:sp>
      <p:pic>
        <p:nvPicPr>
          <p:cNvPr id="3" name="Online-media 2" title="Susi ulvoo riistakamerassa">
            <a:hlinkClick r:id="" action="ppaction://media"/>
            <a:extLst>
              <a:ext uri="{FF2B5EF4-FFF2-40B4-BE49-F238E27FC236}">
                <a16:creationId xmlns:a16="http://schemas.microsoft.com/office/drawing/2014/main" id="{B991403B-8F39-4D9B-AD79-0807227D2F89}"/>
              </a:ext>
            </a:extLst>
          </p:cNvPr>
          <p:cNvPicPr>
            <a:picLocks noRot="1" noChangeAspect="1"/>
          </p:cNvPicPr>
          <p:nvPr>
            <a:videoFile r:link="rId1"/>
          </p:nvPr>
        </p:nvPicPr>
        <p:blipFill>
          <a:blip r:embed="rId4"/>
          <a:stretch>
            <a:fillRect/>
          </a:stretch>
        </p:blipFill>
        <p:spPr>
          <a:xfrm>
            <a:off x="6063207" y="2562727"/>
            <a:ext cx="80919" cy="45719"/>
          </a:xfrm>
          <a:prstGeom prst="rect">
            <a:avLst/>
          </a:prstGeom>
        </p:spPr>
      </p:pic>
      <p:sp>
        <p:nvSpPr>
          <p:cNvPr id="4" name="Footer Placeholder 5">
            <a:extLst>
              <a:ext uri="{FF2B5EF4-FFF2-40B4-BE49-F238E27FC236}">
                <a16:creationId xmlns:a16="http://schemas.microsoft.com/office/drawing/2014/main" id="{042AFB87-136D-4AEF-9399-31D71D57B90C}"/>
              </a:ext>
            </a:extLst>
          </p:cNvPr>
          <p:cNvSpPr>
            <a:spLocks noGrp="1"/>
          </p:cNvSpPr>
          <p:nvPr>
            <p:ph type="ftr" sz="quarter" idx="11"/>
          </p:nvPr>
        </p:nvSpPr>
        <p:spPr>
          <a:xfrm>
            <a:off x="190500" y="6356350"/>
            <a:ext cx="4114800" cy="365125"/>
          </a:xfrm>
        </p:spPr>
        <p:txBody>
          <a:bodyPr/>
          <a:lstStyle/>
          <a:p>
            <a:pPr algn="l"/>
            <a:r>
              <a:rPr lang="en-GB" sz="1000" spc="600" dirty="0">
                <a:solidFill>
                  <a:schemeClr val="bg1"/>
                </a:solidFill>
              </a:rPr>
              <a:t>SUURPETOJEN JÄLJILLÄ</a:t>
            </a:r>
            <a:endParaRPr lang="en-FI" sz="1000" spc="600" dirty="0">
              <a:solidFill>
                <a:schemeClr val="bg1"/>
              </a:solidFill>
            </a:endParaRPr>
          </a:p>
        </p:txBody>
      </p:sp>
      <p:sp>
        <p:nvSpPr>
          <p:cNvPr id="5" name="Slide Number Placeholder 6">
            <a:extLst>
              <a:ext uri="{FF2B5EF4-FFF2-40B4-BE49-F238E27FC236}">
                <a16:creationId xmlns:a16="http://schemas.microsoft.com/office/drawing/2014/main" id="{22AB5F10-F855-4293-A927-71A4A4850C6E}"/>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chemeClr val="bg1"/>
                </a:solidFill>
              </a:rPr>
              <a:t>14</a:t>
            </a:fld>
            <a:endParaRPr lang="en-FI" sz="1000" dirty="0">
              <a:solidFill>
                <a:schemeClr val="bg1"/>
              </a:solidFill>
            </a:endParaRPr>
          </a:p>
        </p:txBody>
      </p:sp>
    </p:spTree>
    <p:extLst>
      <p:ext uri="{BB962C8B-B14F-4D97-AF65-F5344CB8AC3E}">
        <p14:creationId xmlns:p14="http://schemas.microsoft.com/office/powerpoint/2010/main" val="4186370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1">
            <a:extLst>
              <a:ext uri="{FF2B5EF4-FFF2-40B4-BE49-F238E27FC236}">
                <a16:creationId xmlns:a16="http://schemas.microsoft.com/office/drawing/2014/main" id="{8E79BE20-40BC-4166-81A8-E47C27CD5B33}"/>
              </a:ext>
            </a:extLst>
          </p:cNvPr>
          <p:cNvSpPr txBox="1">
            <a:spLocks noGrp="1"/>
          </p:cNvSpPr>
          <p:nvPr>
            <p:ph type="title" idx="4294967295"/>
          </p:nvPr>
        </p:nvSpPr>
        <p:spPr>
          <a:xfrm>
            <a:off x="838200" y="365125"/>
            <a:ext cx="10515600" cy="8484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6000" b="0" kern="1200">
                <a:solidFill>
                  <a:schemeClr val="bg1"/>
                </a:solidFill>
                <a:latin typeface="Rockwell" panose="02060603020205020403"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4400" b="0" i="0" u="none" strike="noStrike" kern="1200" cap="none" spc="0" normalizeH="0" baseline="0" noProof="0" dirty="0">
                <a:ln>
                  <a:noFill/>
                </a:ln>
                <a:solidFill>
                  <a:schemeClr val="bg1"/>
                </a:solidFill>
                <a:effectLst/>
                <a:uLnTx/>
                <a:uFillTx/>
                <a:latin typeface="Rockwell" panose="02060603020205020403" pitchFamily="18" charset="0"/>
                <a:ea typeface="+mj-ea"/>
                <a:cs typeface="+mj-cs"/>
              </a:rPr>
              <a:t>Kappas, susi!</a:t>
            </a:r>
          </a:p>
        </p:txBody>
      </p:sp>
      <p:pic>
        <p:nvPicPr>
          <p:cNvPr id="4" name="Online-media 2" descr="Susi ulvoo riistakamerassa.">
            <a:hlinkClick r:id="" action="ppaction://media"/>
            <a:extLst>
              <a:ext uri="{FF2B5EF4-FFF2-40B4-BE49-F238E27FC236}">
                <a16:creationId xmlns:a16="http://schemas.microsoft.com/office/drawing/2014/main" id="{9181AE3D-1E6B-4C12-9386-F349C0B67733}"/>
              </a:ext>
            </a:extLst>
          </p:cNvPr>
          <p:cNvPicPr>
            <a:picLocks noRot="1" noChangeAspect="1"/>
          </p:cNvPicPr>
          <p:nvPr>
            <a:videoFile r:link="rId1"/>
          </p:nvPr>
        </p:nvPicPr>
        <p:blipFill>
          <a:blip r:embed="rId4"/>
          <a:stretch>
            <a:fillRect/>
          </a:stretch>
        </p:blipFill>
        <p:spPr>
          <a:xfrm>
            <a:off x="2189393" y="1218599"/>
            <a:ext cx="7813214" cy="4414443"/>
          </a:xfrm>
          <a:prstGeom prst="rect">
            <a:avLst/>
          </a:prstGeom>
        </p:spPr>
      </p:pic>
      <p:sp>
        <p:nvSpPr>
          <p:cNvPr id="6" name="Sisällön paikkamerkki 3">
            <a:extLst>
              <a:ext uri="{FF2B5EF4-FFF2-40B4-BE49-F238E27FC236}">
                <a16:creationId xmlns:a16="http://schemas.microsoft.com/office/drawing/2014/main" id="{BB93D475-3B77-45D2-8B9A-6E7669D00722}"/>
              </a:ext>
            </a:extLst>
          </p:cNvPr>
          <p:cNvSpPr txBox="1">
            <a:spLocks/>
          </p:cNvSpPr>
          <p:nvPr/>
        </p:nvSpPr>
        <p:spPr>
          <a:xfrm>
            <a:off x="8223786" y="5685401"/>
            <a:ext cx="1778821" cy="3651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fi-FI" sz="1200" i="1" dirty="0">
                <a:solidFill>
                  <a:schemeClr val="bg1"/>
                </a:solidFill>
                <a:latin typeface="Calibri" panose="020F0502020204030204" pitchFamily="34" charset="0"/>
                <a:cs typeface="Calibri" panose="020F0502020204030204" pitchFamily="34" charset="0"/>
              </a:rPr>
              <a:t>© Luonnonvarakeskus</a:t>
            </a:r>
            <a:endParaRPr lang="fi-FI" sz="1200" i="1" dirty="0">
              <a:solidFill>
                <a:schemeClr val="bg1"/>
              </a:solidFill>
            </a:endParaRPr>
          </a:p>
        </p:txBody>
      </p:sp>
      <p:sp>
        <p:nvSpPr>
          <p:cNvPr id="5" name="Footer Placeholder 5">
            <a:extLst>
              <a:ext uri="{FF2B5EF4-FFF2-40B4-BE49-F238E27FC236}">
                <a16:creationId xmlns:a16="http://schemas.microsoft.com/office/drawing/2014/main" id="{4013DD32-E03F-4FA2-9D0B-406FE5A09689}"/>
              </a:ext>
            </a:extLst>
          </p:cNvPr>
          <p:cNvSpPr>
            <a:spLocks noGrp="1"/>
          </p:cNvSpPr>
          <p:nvPr>
            <p:ph type="ftr" sz="quarter" idx="11"/>
          </p:nvPr>
        </p:nvSpPr>
        <p:spPr>
          <a:xfrm>
            <a:off x="190500" y="6356350"/>
            <a:ext cx="4114800" cy="365125"/>
          </a:xfrm>
        </p:spPr>
        <p:txBody>
          <a:bodyPr/>
          <a:lstStyle/>
          <a:p>
            <a:pPr algn="l"/>
            <a:r>
              <a:rPr lang="en-GB" sz="1000" spc="600" dirty="0">
                <a:solidFill>
                  <a:schemeClr val="bg1"/>
                </a:solidFill>
              </a:rPr>
              <a:t>SUURPETOJEN JÄLJILLÄ</a:t>
            </a:r>
            <a:endParaRPr lang="en-FI" sz="1000" spc="600" dirty="0">
              <a:solidFill>
                <a:schemeClr val="bg1"/>
              </a:solidFill>
            </a:endParaRPr>
          </a:p>
        </p:txBody>
      </p:sp>
      <p:sp>
        <p:nvSpPr>
          <p:cNvPr id="7" name="Slide Number Placeholder 6">
            <a:extLst>
              <a:ext uri="{FF2B5EF4-FFF2-40B4-BE49-F238E27FC236}">
                <a16:creationId xmlns:a16="http://schemas.microsoft.com/office/drawing/2014/main" id="{94DB2297-C529-48A9-9E1A-7B25B4662AA8}"/>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chemeClr val="bg1"/>
                </a:solidFill>
              </a:rPr>
              <a:t>15</a:t>
            </a:fld>
            <a:endParaRPr lang="en-FI" sz="1000" dirty="0">
              <a:solidFill>
                <a:schemeClr val="bg1"/>
              </a:solidFill>
            </a:endParaRPr>
          </a:p>
        </p:txBody>
      </p:sp>
    </p:spTree>
    <p:extLst>
      <p:ext uri="{BB962C8B-B14F-4D97-AF65-F5344CB8AC3E}">
        <p14:creationId xmlns:p14="http://schemas.microsoft.com/office/powerpoint/2010/main" val="351310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5D3D449-EE61-4CBA-97F2-4938DDEB59C5}"/>
              </a:ext>
            </a:extLst>
          </p:cNvPr>
          <p:cNvSpPr>
            <a:spLocks noGrp="1"/>
          </p:cNvSpPr>
          <p:nvPr>
            <p:ph type="title"/>
          </p:nvPr>
        </p:nvSpPr>
        <p:spPr/>
        <p:txBody>
          <a:bodyPr/>
          <a:lstStyle/>
          <a:p>
            <a:r>
              <a:rPr lang="fi-FI" dirty="0"/>
              <a:t>Ulvova susi</a:t>
            </a:r>
          </a:p>
        </p:txBody>
      </p:sp>
      <p:pic>
        <p:nvPicPr>
          <p:cNvPr id="6" name="Kuvan paikkamerkki 5" descr="Ulvova susi">
            <a:extLst>
              <a:ext uri="{FF2B5EF4-FFF2-40B4-BE49-F238E27FC236}">
                <a16:creationId xmlns:a16="http://schemas.microsoft.com/office/drawing/2014/main" id="{A927B2C7-B600-4A4A-9A74-4632359EBB35}"/>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r="-125"/>
          <a:stretch/>
        </p:blipFill>
        <p:spPr>
          <a:xfrm>
            <a:off x="3019425" y="1212850"/>
            <a:ext cx="9172575" cy="4738688"/>
          </a:xfrm>
          <a:prstGeom prst="rect">
            <a:avLst/>
          </a:prstGeom>
        </p:spPr>
      </p:pic>
      <p:sp>
        <p:nvSpPr>
          <p:cNvPr id="5" name="Tekstin paikkamerkki 4">
            <a:extLst>
              <a:ext uri="{FF2B5EF4-FFF2-40B4-BE49-F238E27FC236}">
                <a16:creationId xmlns:a16="http://schemas.microsoft.com/office/drawing/2014/main" id="{00430FFF-8644-4AD2-9B5B-530C2F5973DE}"/>
              </a:ext>
            </a:extLst>
          </p:cNvPr>
          <p:cNvSpPr>
            <a:spLocks noGrp="1"/>
          </p:cNvSpPr>
          <p:nvPr>
            <p:ph type="body" sz="quarter" idx="15"/>
          </p:nvPr>
        </p:nvSpPr>
        <p:spPr/>
        <p:txBody>
          <a:bodyPr>
            <a:normAutofit lnSpcReduction="10000"/>
          </a:bodyPr>
          <a:lstStyle/>
          <a:p>
            <a:r>
              <a:rPr lang="fi-FI" sz="2400" b="1" dirty="0"/>
              <a:t>Ulvonta on yhteydenpitoa.</a:t>
            </a:r>
          </a:p>
          <a:p>
            <a:r>
              <a:rPr lang="fi-FI" sz="2400" dirty="0"/>
              <a:t>Susi ulvoo ja kutsuu kokoon muita lauman jäseniä. Sudet ulvovat esimerkiksi, kun lauma lähtee saalistamaan.</a:t>
            </a:r>
          </a:p>
          <a:p>
            <a:r>
              <a:rPr lang="fi-FI" sz="2400" dirty="0"/>
              <a:t>Ulvonta varoittaa myös muita susilaumoja pysymään poissa reviiriltä.</a:t>
            </a:r>
          </a:p>
        </p:txBody>
      </p:sp>
      <p:sp>
        <p:nvSpPr>
          <p:cNvPr id="4" name="Sisällön paikkamerkki 3">
            <a:extLst>
              <a:ext uri="{FF2B5EF4-FFF2-40B4-BE49-F238E27FC236}">
                <a16:creationId xmlns:a16="http://schemas.microsoft.com/office/drawing/2014/main" id="{A05DE0C1-BD06-45D2-B3A5-897ABC0EF876}"/>
              </a:ext>
            </a:extLst>
          </p:cNvPr>
          <p:cNvSpPr>
            <a:spLocks noGrp="1"/>
          </p:cNvSpPr>
          <p:nvPr>
            <p:ph idx="14"/>
          </p:nvPr>
        </p:nvSpPr>
        <p:spPr/>
        <p:txBody>
          <a:bodyPr/>
          <a:lstStyle/>
          <a:p>
            <a:r>
              <a:rPr lang="fi-FI" dirty="0">
                <a:solidFill>
                  <a:schemeClr val="bg1"/>
                </a:solidFill>
                <a:latin typeface="Calibri" panose="020F0502020204030204" pitchFamily="34" charset="0"/>
                <a:cs typeface="Calibri" panose="020F0502020204030204" pitchFamily="34" charset="0"/>
              </a:rPr>
              <a:t>© </a:t>
            </a:r>
            <a:r>
              <a:rPr lang="fi-FI" dirty="0" err="1">
                <a:solidFill>
                  <a:schemeClr val="bg1"/>
                </a:solidFill>
                <a:latin typeface="Calibri" panose="020F0502020204030204" pitchFamily="34" charset="0"/>
                <a:cs typeface="Calibri" panose="020F0502020204030204" pitchFamily="34" charset="0"/>
              </a:rPr>
              <a:t>Pixabay</a:t>
            </a:r>
            <a:endParaRPr lang="fi-FI" dirty="0">
              <a:solidFill>
                <a:schemeClr val="bg1"/>
              </a:solidFill>
            </a:endParaRPr>
          </a:p>
        </p:txBody>
      </p:sp>
      <p:sp>
        <p:nvSpPr>
          <p:cNvPr id="7" name="Rectangle 13">
            <a:extLst>
              <a:ext uri="{FF2B5EF4-FFF2-40B4-BE49-F238E27FC236}">
                <a16:creationId xmlns:a16="http://schemas.microsoft.com/office/drawing/2014/main" id="{EEDF5774-C960-4F89-915C-B72FFCBF8162}"/>
              </a:ext>
              <a:ext uri="{C183D7F6-B498-43B3-948B-1728B52AA6E4}">
                <adec:decorative xmlns:adec="http://schemas.microsoft.com/office/drawing/2017/decorative" val="1"/>
              </a:ext>
            </a:extLst>
          </p:cNvPr>
          <p:cNvSpPr/>
          <p:nvPr/>
        </p:nvSpPr>
        <p:spPr>
          <a:xfrm>
            <a:off x="0" y="1213575"/>
            <a:ext cx="101947" cy="437215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Footer Placeholder 5">
            <a:extLst>
              <a:ext uri="{FF2B5EF4-FFF2-40B4-BE49-F238E27FC236}">
                <a16:creationId xmlns:a16="http://schemas.microsoft.com/office/drawing/2014/main" id="{DB45485D-F1E9-4F09-9B3E-6B6AA2688DF3}"/>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57452E0A-B175-4EF8-B7FE-280F417E886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16</a:t>
            </a:fld>
            <a:endParaRPr lang="en-FI" sz="1000" dirty="0">
              <a:solidFill>
                <a:srgbClr val="B2CDE5"/>
              </a:solidFill>
            </a:endParaRPr>
          </a:p>
        </p:txBody>
      </p:sp>
    </p:spTree>
    <p:extLst>
      <p:ext uri="{BB962C8B-B14F-4D97-AF65-F5344CB8AC3E}">
        <p14:creationId xmlns:p14="http://schemas.microsoft.com/office/powerpoint/2010/main" val="2007064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5D3D449-EE61-4CBA-97F2-4938DDEB59C5}"/>
              </a:ext>
            </a:extLst>
          </p:cNvPr>
          <p:cNvSpPr>
            <a:spLocks noGrp="1"/>
          </p:cNvSpPr>
          <p:nvPr>
            <p:ph type="title"/>
          </p:nvPr>
        </p:nvSpPr>
        <p:spPr/>
        <p:txBody>
          <a:bodyPr/>
          <a:lstStyle/>
          <a:p>
            <a:r>
              <a:rPr lang="fi-FI" dirty="0"/>
              <a:t>Susi on iso koiraeläin</a:t>
            </a:r>
          </a:p>
        </p:txBody>
      </p:sp>
      <p:pic>
        <p:nvPicPr>
          <p:cNvPr id="12" name="Kuvan paikkamerkki 11" descr="Susi">
            <a:extLst>
              <a:ext uri="{FF2B5EF4-FFF2-40B4-BE49-F238E27FC236}">
                <a16:creationId xmlns:a16="http://schemas.microsoft.com/office/drawing/2014/main" id="{9728A2AE-5F3B-44AE-8269-1282F2558F1F}"/>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7315" y="1213574"/>
            <a:ext cx="9174686" cy="4737283"/>
          </a:xfrm>
          <a:prstGeom prst="rect">
            <a:avLst/>
          </a:prstGeom>
        </p:spPr>
      </p:pic>
      <p:sp>
        <p:nvSpPr>
          <p:cNvPr id="5" name="Tekstin paikkamerkki 4">
            <a:extLst>
              <a:ext uri="{FF2B5EF4-FFF2-40B4-BE49-F238E27FC236}">
                <a16:creationId xmlns:a16="http://schemas.microsoft.com/office/drawing/2014/main" id="{00430FFF-8644-4AD2-9B5B-530C2F5973DE}"/>
              </a:ext>
            </a:extLst>
          </p:cNvPr>
          <p:cNvSpPr>
            <a:spLocks noGrp="1"/>
          </p:cNvSpPr>
          <p:nvPr>
            <p:ph type="body" sz="quarter" idx="15"/>
          </p:nvPr>
        </p:nvSpPr>
        <p:spPr/>
        <p:txBody>
          <a:bodyPr>
            <a:normAutofit/>
          </a:bodyPr>
          <a:lstStyle/>
          <a:p>
            <a:r>
              <a:rPr lang="fi-FI" sz="2400" b="1" dirty="0"/>
              <a:t>Susi ja koira ovat läheistä sukua, niillä on samat esivanhemmat.</a:t>
            </a:r>
          </a:p>
          <a:p>
            <a:r>
              <a:rPr lang="fi-FI" sz="2400" dirty="0"/>
              <a:t>Susi on isompi kuin saksanpaimenkoira.</a:t>
            </a:r>
          </a:p>
          <a:p>
            <a:r>
              <a:rPr lang="fi-FI" sz="2400" dirty="0"/>
              <a:t>Joskus etenkin nopealla vilkaisulla joitain koirarotuja ja sutta voi olla vaikeaa erottaa toisistaan.</a:t>
            </a:r>
          </a:p>
        </p:txBody>
      </p:sp>
      <p:sp>
        <p:nvSpPr>
          <p:cNvPr id="4" name="Sisällön paikkamerkki 3">
            <a:extLst>
              <a:ext uri="{FF2B5EF4-FFF2-40B4-BE49-F238E27FC236}">
                <a16:creationId xmlns:a16="http://schemas.microsoft.com/office/drawing/2014/main" id="{A05DE0C1-BD06-45D2-B3A5-897ABC0EF876}"/>
              </a:ext>
            </a:extLst>
          </p:cNvPr>
          <p:cNvSpPr>
            <a:spLocks noGrp="1"/>
          </p:cNvSpPr>
          <p:nvPr>
            <p:ph idx="14"/>
          </p:nvPr>
        </p:nvSpPr>
        <p:spPr/>
        <p:txBody>
          <a:bodyPr/>
          <a:lstStyle/>
          <a:p>
            <a:r>
              <a:rPr lang="fi-FI" dirty="0">
                <a:solidFill>
                  <a:schemeClr val="bg1"/>
                </a:solidFill>
                <a:latin typeface="Calibri" panose="020F0502020204030204" pitchFamily="34" charset="0"/>
                <a:cs typeface="Calibri" panose="020F0502020204030204" pitchFamily="34" charset="0"/>
              </a:rPr>
              <a:t>© Jaakko Alalantela / Suomen riistakeskus</a:t>
            </a:r>
            <a:endParaRPr lang="fi-FI" dirty="0">
              <a:solidFill>
                <a:schemeClr val="bg1"/>
              </a:solidFill>
            </a:endParaRPr>
          </a:p>
        </p:txBody>
      </p:sp>
      <p:sp>
        <p:nvSpPr>
          <p:cNvPr id="7" name="Rectangle 13">
            <a:extLst>
              <a:ext uri="{FF2B5EF4-FFF2-40B4-BE49-F238E27FC236}">
                <a16:creationId xmlns:a16="http://schemas.microsoft.com/office/drawing/2014/main" id="{EEDF5774-C960-4F89-915C-B72FFCBF8162}"/>
              </a:ext>
              <a:ext uri="{C183D7F6-B498-43B3-948B-1728B52AA6E4}">
                <adec:decorative xmlns:adec="http://schemas.microsoft.com/office/drawing/2017/decorative" val="1"/>
              </a:ext>
            </a:extLst>
          </p:cNvPr>
          <p:cNvSpPr/>
          <p:nvPr/>
        </p:nvSpPr>
        <p:spPr>
          <a:xfrm>
            <a:off x="0" y="1213576"/>
            <a:ext cx="166517" cy="4176572"/>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Footer Placeholder 5">
            <a:extLst>
              <a:ext uri="{FF2B5EF4-FFF2-40B4-BE49-F238E27FC236}">
                <a16:creationId xmlns:a16="http://schemas.microsoft.com/office/drawing/2014/main" id="{DB45485D-F1E9-4F09-9B3E-6B6AA2688DF3}"/>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57452E0A-B175-4EF8-B7FE-280F417E886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17</a:t>
            </a:fld>
            <a:endParaRPr lang="en-FI" sz="1000" dirty="0">
              <a:solidFill>
                <a:srgbClr val="B2CDE5"/>
              </a:solidFill>
            </a:endParaRPr>
          </a:p>
        </p:txBody>
      </p:sp>
    </p:spTree>
    <p:extLst>
      <p:ext uri="{BB962C8B-B14F-4D97-AF65-F5344CB8AC3E}">
        <p14:creationId xmlns:p14="http://schemas.microsoft.com/office/powerpoint/2010/main" val="3394494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5D3D449-EE61-4CBA-97F2-4938DDEB59C5}"/>
              </a:ext>
            </a:extLst>
          </p:cNvPr>
          <p:cNvSpPr>
            <a:spLocks noGrp="1"/>
          </p:cNvSpPr>
          <p:nvPr>
            <p:ph type="title"/>
          </p:nvPr>
        </p:nvSpPr>
        <p:spPr/>
        <p:txBody>
          <a:bodyPr/>
          <a:lstStyle/>
          <a:p>
            <a:r>
              <a:rPr lang="fi-FI" dirty="0"/>
              <a:t>Susi elää perhelaumassa</a:t>
            </a:r>
          </a:p>
        </p:txBody>
      </p:sp>
      <p:pic>
        <p:nvPicPr>
          <p:cNvPr id="12" name="Kuvan paikkamerkki 11" descr="Susilauma">
            <a:extLst>
              <a:ext uri="{FF2B5EF4-FFF2-40B4-BE49-F238E27FC236}">
                <a16:creationId xmlns:a16="http://schemas.microsoft.com/office/drawing/2014/main" id="{9728A2AE-5F3B-44AE-8269-1282F2558F1F}"/>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5" name="Tekstin paikkamerkki 4">
            <a:extLst>
              <a:ext uri="{FF2B5EF4-FFF2-40B4-BE49-F238E27FC236}">
                <a16:creationId xmlns:a16="http://schemas.microsoft.com/office/drawing/2014/main" id="{00430FFF-8644-4AD2-9B5B-530C2F5973DE}"/>
              </a:ext>
            </a:extLst>
          </p:cNvPr>
          <p:cNvSpPr>
            <a:spLocks noGrp="1"/>
          </p:cNvSpPr>
          <p:nvPr>
            <p:ph type="body" sz="quarter" idx="15"/>
          </p:nvPr>
        </p:nvSpPr>
        <p:spPr/>
        <p:txBody>
          <a:bodyPr>
            <a:normAutofit/>
          </a:bodyPr>
          <a:lstStyle/>
          <a:p>
            <a:r>
              <a:rPr lang="fi-FI" sz="2400" b="1" dirty="0"/>
              <a:t>Susi on sosiaalinen eläin. Susilaumaan kuuluu uros, naaras ja niiden jälkeläiset.</a:t>
            </a:r>
          </a:p>
          <a:p>
            <a:r>
              <a:rPr lang="fi-FI" sz="2400" dirty="0"/>
              <a:t>Sudet ovat leikkisiä, ja ne kiintyvät toisiinsa voimakkaasti.</a:t>
            </a:r>
          </a:p>
        </p:txBody>
      </p:sp>
      <p:sp>
        <p:nvSpPr>
          <p:cNvPr id="4" name="Sisällön paikkamerkki 3">
            <a:extLst>
              <a:ext uri="{FF2B5EF4-FFF2-40B4-BE49-F238E27FC236}">
                <a16:creationId xmlns:a16="http://schemas.microsoft.com/office/drawing/2014/main" id="{A05DE0C1-BD06-45D2-B3A5-897ABC0EF876}"/>
              </a:ext>
            </a:extLst>
          </p:cNvPr>
          <p:cNvSpPr>
            <a:spLocks noGrp="1"/>
          </p:cNvSpPr>
          <p:nvPr>
            <p:ph idx="14"/>
          </p:nvPr>
        </p:nvSpPr>
        <p:spPr/>
        <p:txBody>
          <a:bodyPr/>
          <a:lstStyle/>
          <a:p>
            <a:r>
              <a:rPr lang="fi-FI" dirty="0">
                <a:solidFill>
                  <a:schemeClr val="bg1"/>
                </a:solidFill>
                <a:latin typeface="Calibri" panose="020F0502020204030204" pitchFamily="34" charset="0"/>
                <a:cs typeface="Calibri" panose="020F0502020204030204" pitchFamily="34" charset="0"/>
              </a:rPr>
              <a:t>© Seppo Ronkainen / Luonnonvarakeskus</a:t>
            </a:r>
            <a:endParaRPr lang="fi-FI" dirty="0">
              <a:solidFill>
                <a:schemeClr val="bg1"/>
              </a:solidFill>
            </a:endParaRPr>
          </a:p>
        </p:txBody>
      </p:sp>
      <p:sp>
        <p:nvSpPr>
          <p:cNvPr id="7" name="Rectangle 13">
            <a:extLst>
              <a:ext uri="{FF2B5EF4-FFF2-40B4-BE49-F238E27FC236}">
                <a16:creationId xmlns:a16="http://schemas.microsoft.com/office/drawing/2014/main" id="{EEDF5774-C960-4F89-915C-B72FFCBF8162}"/>
              </a:ext>
              <a:ext uri="{C183D7F6-B498-43B3-948B-1728B52AA6E4}">
                <adec:decorative xmlns:adec="http://schemas.microsoft.com/office/drawing/2017/decorative" val="1"/>
              </a:ext>
            </a:extLst>
          </p:cNvPr>
          <p:cNvSpPr/>
          <p:nvPr/>
        </p:nvSpPr>
        <p:spPr>
          <a:xfrm>
            <a:off x="0" y="1213575"/>
            <a:ext cx="166517" cy="286111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Footer Placeholder 5">
            <a:extLst>
              <a:ext uri="{FF2B5EF4-FFF2-40B4-BE49-F238E27FC236}">
                <a16:creationId xmlns:a16="http://schemas.microsoft.com/office/drawing/2014/main" id="{DB45485D-F1E9-4F09-9B3E-6B6AA2688DF3}"/>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57452E0A-B175-4EF8-B7FE-280F417E886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18</a:t>
            </a:fld>
            <a:endParaRPr lang="en-FI" sz="1000" dirty="0">
              <a:solidFill>
                <a:srgbClr val="B2CDE5"/>
              </a:solidFill>
            </a:endParaRPr>
          </a:p>
        </p:txBody>
      </p:sp>
    </p:spTree>
    <p:extLst>
      <p:ext uri="{BB962C8B-B14F-4D97-AF65-F5344CB8AC3E}">
        <p14:creationId xmlns:p14="http://schemas.microsoft.com/office/powerpoint/2010/main" val="829705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Kuvan paikkamerkki 14">
            <a:extLst>
              <a:ext uri="{FF2B5EF4-FFF2-40B4-BE49-F238E27FC236}">
                <a16:creationId xmlns:a16="http://schemas.microsoft.com/office/drawing/2014/main" id="{F7A6CAAB-073A-450F-9780-5BB2A3E29F82}"/>
              </a:ext>
              <a:ext uri="{C183D7F6-B498-43B3-948B-1728B52AA6E4}">
                <adec:decorative xmlns:adec="http://schemas.microsoft.com/office/drawing/2017/decorative" val="1"/>
              </a:ext>
            </a:extLst>
          </p:cNvPr>
          <p:cNvPicPr>
            <a:picLocks noGrp="1" noChangeAspect="1"/>
          </p:cNvPicPr>
          <p:nvPr>
            <p:ph type="pic" idx="13"/>
          </p:nvPr>
        </p:nvPicPr>
        <p:blipFill rotWithShape="1">
          <a:blip r:embed="rId2" cstate="screen">
            <a:extLst>
              <a:ext uri="{28A0092B-C50C-407E-A947-70E740481C1C}">
                <a14:useLocalDpi xmlns:a14="http://schemas.microsoft.com/office/drawing/2010/main"/>
              </a:ext>
            </a:extLst>
          </a:blip>
          <a:srcRect/>
          <a:stretch/>
        </p:blipFill>
        <p:spPr>
          <a:xfrm>
            <a:off x="0" y="-1"/>
            <a:ext cx="12192000" cy="6913129"/>
          </a:xfrm>
          <a:prstGeom prst="rect">
            <a:avLst/>
          </a:prstGeom>
        </p:spPr>
      </p:pic>
      <p:sp>
        <p:nvSpPr>
          <p:cNvPr id="2" name="Otsikko 1">
            <a:extLst>
              <a:ext uri="{FF2B5EF4-FFF2-40B4-BE49-F238E27FC236}">
                <a16:creationId xmlns:a16="http://schemas.microsoft.com/office/drawing/2014/main" id="{7CDBFBF7-5D1F-492B-99E4-1B604BB26F6F}"/>
              </a:ext>
            </a:extLst>
          </p:cNvPr>
          <p:cNvSpPr>
            <a:spLocks noGrp="1"/>
          </p:cNvSpPr>
          <p:nvPr>
            <p:ph type="title"/>
          </p:nvPr>
        </p:nvSpPr>
        <p:spPr>
          <a:xfrm>
            <a:off x="0" y="428428"/>
            <a:ext cx="12192000" cy="723446"/>
          </a:xfrm>
        </p:spPr>
        <p:txBody>
          <a:bodyPr/>
          <a:lstStyle/>
          <a:p>
            <a:r>
              <a:rPr lang="fi-FI" dirty="0">
                <a:solidFill>
                  <a:schemeClr val="bg1"/>
                </a:solidFill>
                <a:highlight>
                  <a:srgbClr val="37546D"/>
                </a:highlight>
              </a:rPr>
              <a:t>Suden tuntomerkit</a:t>
            </a:r>
          </a:p>
        </p:txBody>
      </p:sp>
      <p:sp>
        <p:nvSpPr>
          <p:cNvPr id="4" name="Sisällön paikkamerkki 3">
            <a:extLst>
              <a:ext uri="{FF2B5EF4-FFF2-40B4-BE49-F238E27FC236}">
                <a16:creationId xmlns:a16="http://schemas.microsoft.com/office/drawing/2014/main" id="{57AB4A6C-9FD4-4551-B30B-E32C154082CF}"/>
              </a:ext>
              <a:ext uri="{C183D7F6-B498-43B3-948B-1728B52AA6E4}">
                <adec:decorative xmlns:adec="http://schemas.microsoft.com/office/drawing/2017/decorative" val="1"/>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Niko Pekonen / Vastavalo</a:t>
            </a:r>
            <a:endParaRPr lang="fi-FI" dirty="0">
              <a:solidFill>
                <a:schemeClr val="bg1"/>
              </a:solidFill>
            </a:endParaRPr>
          </a:p>
        </p:txBody>
      </p:sp>
      <p:sp>
        <p:nvSpPr>
          <p:cNvPr id="5" name="Tekstin paikkamerkki 4">
            <a:extLst>
              <a:ext uri="{FF2B5EF4-FFF2-40B4-BE49-F238E27FC236}">
                <a16:creationId xmlns:a16="http://schemas.microsoft.com/office/drawing/2014/main" id="{D42B26C1-B904-414B-9C7A-B9AA2C244599}"/>
              </a:ext>
            </a:extLst>
          </p:cNvPr>
          <p:cNvSpPr>
            <a:spLocks noGrp="1"/>
          </p:cNvSpPr>
          <p:nvPr>
            <p:ph type="body" sz="quarter" idx="15"/>
          </p:nvPr>
        </p:nvSpPr>
        <p:spPr>
          <a:xfrm rot="21088364">
            <a:off x="168855" y="1835303"/>
            <a:ext cx="3476640" cy="499111"/>
          </a:xfrm>
        </p:spPr>
        <p:txBody>
          <a:bodyPr>
            <a:noAutofit/>
          </a:bodyPr>
          <a:lstStyle/>
          <a:p>
            <a:pPr algn="ctr"/>
            <a:r>
              <a:rPr lang="fi-FI" sz="3200" b="1" dirty="0">
                <a:solidFill>
                  <a:schemeClr val="bg1"/>
                </a:solidFill>
                <a:highlight>
                  <a:srgbClr val="37546D"/>
                </a:highlight>
              </a:rPr>
              <a:t>Turkin väri </a:t>
            </a:r>
            <a:r>
              <a:rPr lang="fi-FI" sz="3200" b="1" dirty="0">
                <a:solidFill>
                  <a:schemeClr val="bg1"/>
                </a:solidFill>
                <a:highlight>
                  <a:srgbClr val="37546D"/>
                </a:highlight>
                <a:latin typeface="Calibri Light" panose="020F0302020204030204" pitchFamily="34" charset="0"/>
                <a:cs typeface="Calibri Light" panose="020F0302020204030204" pitchFamily="34" charset="0"/>
              </a:rPr>
              <a:t>vaihtelee</a:t>
            </a: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spc="60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9D5A7E3A-5497-4D1C-9DBF-49A026F79B62}"/>
              </a:ext>
              <a:ext uri="{C183D7F6-B498-43B3-948B-1728B52AA6E4}">
                <adec:decorative xmlns:adec="http://schemas.microsoft.com/office/drawing/2017/decorative" val="1"/>
              </a:ext>
            </a:extLst>
          </p:cNvPr>
          <p:cNvSpPr txBox="1">
            <a:spLocks/>
          </p:cNvSpPr>
          <p:nvPr/>
        </p:nvSpPr>
        <p:spPr>
          <a:xfrm>
            <a:off x="9156785" y="6356350"/>
            <a:ext cx="27432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B56944-1AE8-0B48-99F0-2FBD684E400F}" type="slidenum">
              <a:rPr lang="en-FI" sz="1000" smtClean="0">
                <a:solidFill>
                  <a:srgbClr val="B2CDE5"/>
                </a:solidFill>
              </a:rPr>
              <a:pPr algn="r"/>
              <a:t>19</a:t>
            </a:fld>
            <a:endParaRPr lang="en-FI" sz="1000" dirty="0">
              <a:solidFill>
                <a:srgbClr val="B2CDE5"/>
              </a:solidFill>
            </a:endParaRPr>
          </a:p>
        </p:txBody>
      </p:sp>
      <p:sp>
        <p:nvSpPr>
          <p:cNvPr id="11" name="Tekstin paikkamerkki 4">
            <a:extLst>
              <a:ext uri="{FF2B5EF4-FFF2-40B4-BE49-F238E27FC236}">
                <a16:creationId xmlns:a16="http://schemas.microsoft.com/office/drawing/2014/main" id="{1C692AEF-D58C-490E-9EF1-710B8D652F0B}"/>
              </a:ext>
            </a:extLst>
          </p:cNvPr>
          <p:cNvSpPr txBox="1">
            <a:spLocks/>
          </p:cNvSpPr>
          <p:nvPr/>
        </p:nvSpPr>
        <p:spPr>
          <a:xfrm rot="21274614">
            <a:off x="-135261" y="3810599"/>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Pitkä kuono erinomaiselle hajuaistille</a:t>
            </a:r>
          </a:p>
        </p:txBody>
      </p:sp>
      <p:sp>
        <p:nvSpPr>
          <p:cNvPr id="12" name="Tekstin paikkamerkki 4">
            <a:extLst>
              <a:ext uri="{FF2B5EF4-FFF2-40B4-BE49-F238E27FC236}">
                <a16:creationId xmlns:a16="http://schemas.microsoft.com/office/drawing/2014/main" id="{2DAE1553-6B9D-412C-B13B-A2A598E49258}"/>
              </a:ext>
            </a:extLst>
          </p:cNvPr>
          <p:cNvSpPr txBox="1">
            <a:spLocks/>
          </p:cNvSpPr>
          <p:nvPr/>
        </p:nvSpPr>
        <p:spPr>
          <a:xfrm rot="767457">
            <a:off x="509579" y="2876338"/>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Pystyt korvat</a:t>
            </a:r>
          </a:p>
        </p:txBody>
      </p:sp>
      <p:sp>
        <p:nvSpPr>
          <p:cNvPr id="16" name="Tekstin paikkamerkki 4">
            <a:extLst>
              <a:ext uri="{FF2B5EF4-FFF2-40B4-BE49-F238E27FC236}">
                <a16:creationId xmlns:a16="http://schemas.microsoft.com/office/drawing/2014/main" id="{73BCD6F2-B46C-4965-8995-03B49D55D991}"/>
              </a:ext>
            </a:extLst>
          </p:cNvPr>
          <p:cNvSpPr txBox="1">
            <a:spLocks/>
          </p:cNvSpPr>
          <p:nvPr/>
        </p:nvSpPr>
        <p:spPr>
          <a:xfrm rot="21274614">
            <a:off x="383084" y="5522707"/>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Suora häntä</a:t>
            </a:r>
          </a:p>
        </p:txBody>
      </p:sp>
      <p:sp>
        <p:nvSpPr>
          <p:cNvPr id="17" name="Tekstin paikkamerkki 4">
            <a:extLst>
              <a:ext uri="{FF2B5EF4-FFF2-40B4-BE49-F238E27FC236}">
                <a16:creationId xmlns:a16="http://schemas.microsoft.com/office/drawing/2014/main" id="{AFCDED57-2AD1-425E-9531-700D0B7CD9AA}"/>
              </a:ext>
            </a:extLst>
          </p:cNvPr>
          <p:cNvSpPr txBox="1">
            <a:spLocks/>
          </p:cNvSpPr>
          <p:nvPr/>
        </p:nvSpPr>
        <p:spPr>
          <a:xfrm rot="1082213">
            <a:off x="2835116" y="4968725"/>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Susi painaa noin </a:t>
            </a:r>
          </a:p>
          <a:p>
            <a:pPr algn="ctr"/>
            <a:r>
              <a:rPr lang="fi-FI" sz="3200" b="1" dirty="0">
                <a:solidFill>
                  <a:schemeClr val="bg1"/>
                </a:solidFill>
                <a:highlight>
                  <a:srgbClr val="37546D"/>
                </a:highlight>
              </a:rPr>
              <a:t>20–50 kg</a:t>
            </a:r>
          </a:p>
        </p:txBody>
      </p:sp>
    </p:spTree>
    <p:extLst>
      <p:ext uri="{BB962C8B-B14F-4D97-AF65-F5344CB8AC3E}">
        <p14:creationId xmlns:p14="http://schemas.microsoft.com/office/powerpoint/2010/main" val="1649100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1" grpId="0"/>
      <p:bldP spid="12" grpId="0"/>
      <p:bldP spid="16"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Footer Placeholder 5">
            <a:extLst>
              <a:ext uri="{FF2B5EF4-FFF2-40B4-BE49-F238E27FC236}">
                <a16:creationId xmlns:a16="http://schemas.microsoft.com/office/drawing/2014/main" id="{3B1CB850-56AC-4A40-9D42-B07B10BCDD4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553333B9-514C-8041-9F1F-78DA3F9CF682}"/>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a:t>
            </a:fld>
            <a:endParaRPr lang="en-FI" sz="1000" dirty="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
        <p:nvSpPr>
          <p:cNvPr id="13" name="TextBox 12">
            <a:extLst>
              <a:ext uri="{FF2B5EF4-FFF2-40B4-BE49-F238E27FC236}">
                <a16:creationId xmlns:a16="http://schemas.microsoft.com/office/drawing/2014/main" id="{E7E964EB-14CD-6E4B-9D66-11CBC8ACED56}"/>
              </a:ext>
            </a:extLst>
          </p:cNvPr>
          <p:cNvSpPr txBox="1">
            <a:spLocks noGrp="1"/>
          </p:cNvSpPr>
          <p:nvPr>
            <p:ph type="title" idx="4294967295"/>
          </p:nvPr>
        </p:nvSpPr>
        <p:spPr>
          <a:xfrm>
            <a:off x="2622507" y="2940916"/>
            <a:ext cx="6946985" cy="212365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44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Suomessa asuu neljä</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44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suurpetoa.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44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Arvaatko ne kaikki?</a:t>
            </a:r>
            <a:endParaRPr kumimoji="0" lang="en-FI" sz="44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endParaRPr>
          </a:p>
        </p:txBody>
      </p:sp>
    </p:spTree>
    <p:extLst>
      <p:ext uri="{BB962C8B-B14F-4D97-AF65-F5344CB8AC3E}">
        <p14:creationId xmlns:p14="http://schemas.microsoft.com/office/powerpoint/2010/main" val="21384347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fi-FI" dirty="0"/>
              <a:t>Missä susia havaitaan?</a:t>
            </a:r>
          </a:p>
        </p:txBody>
      </p:sp>
      <p:pic>
        <p:nvPicPr>
          <p:cNvPr id="11" name="Kuva 10" descr="Susilauman jäljet lumessa">
            <a:extLst>
              <a:ext uri="{FF2B5EF4-FFF2-40B4-BE49-F238E27FC236}">
                <a16:creationId xmlns:a16="http://schemas.microsoft.com/office/drawing/2014/main" id="{5704CA2D-CB76-42C8-BA9F-21CF54FC0B4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561985" y="0"/>
            <a:ext cx="4630015" cy="6858000"/>
          </a:xfrm>
          <a:prstGeom prst="rect">
            <a:avLst/>
          </a:prstGeom>
        </p:spPr>
      </p:pic>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1"/>
            <a:ext cx="3603215" cy="4025335"/>
          </a:xfrm>
        </p:spPr>
        <p:txBody>
          <a:bodyPr anchor="t">
            <a:normAutofit/>
          </a:bodyPr>
          <a:lstStyle/>
          <a:p>
            <a:r>
              <a:rPr lang="fi-FI" sz="2400" dirty="0"/>
              <a:t>Vuoden 2024 kanta-arvion mukaan Suomessa elää noin 277–321 sutta.</a:t>
            </a:r>
          </a:p>
          <a:p>
            <a:r>
              <a:rPr lang="fi-FI" sz="2400" dirty="0"/>
              <a:t>Kartta kuvaa vuonna 2023 sudesta tehtyjä </a:t>
            </a:r>
            <a:r>
              <a:rPr lang="fi-FI" sz="2400" b="1" dirty="0"/>
              <a:t>havaintoja.</a:t>
            </a:r>
            <a:r>
              <a:rPr lang="fi-FI" sz="2400" dirty="0"/>
              <a:t> </a:t>
            </a:r>
          </a:p>
        </p:txBody>
      </p:sp>
      <p:sp>
        <p:nvSpPr>
          <p:cNvPr id="6" name="Footer Placeholder 5">
            <a:extLst>
              <a:ext uri="{FF2B5EF4-FFF2-40B4-BE49-F238E27FC236}">
                <a16:creationId xmlns:a16="http://schemas.microsoft.com/office/drawing/2014/main" id="{AF3EA122-882C-4239-BF84-F53BB8FA37D9}"/>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pic>
        <p:nvPicPr>
          <p:cNvPr id="15" name="Kuva 14">
            <a:extLst>
              <a:ext uri="{FF2B5EF4-FFF2-40B4-BE49-F238E27FC236}">
                <a16:creationId xmlns:a16="http://schemas.microsoft.com/office/drawing/2014/main" id="{DD9F09D7-EF50-4BC7-A2BE-8E4E39E2C1C8}"/>
              </a:ext>
            </a:extLst>
          </p:cNvPr>
          <p:cNvPicPr>
            <a:picLocks noChangeAspect="1"/>
          </p:cNvPicPr>
          <p:nvPr/>
        </p:nvPicPr>
        <p:blipFill>
          <a:blip r:embed="rId4"/>
          <a:srcRect/>
          <a:stretch/>
        </p:blipFill>
        <p:spPr>
          <a:xfrm>
            <a:off x="5060104" y="899970"/>
            <a:ext cx="3755453" cy="5427266"/>
          </a:xfrm>
          <a:prstGeom prst="rect">
            <a:avLst/>
          </a:prstGeom>
        </p:spPr>
      </p:pic>
      <p:pic>
        <p:nvPicPr>
          <p:cNvPr id="9" name="Kuva 8">
            <a:extLst>
              <a:ext uri="{FF2B5EF4-FFF2-40B4-BE49-F238E27FC236}">
                <a16:creationId xmlns:a16="http://schemas.microsoft.com/office/drawing/2014/main" id="{0869509C-DBE9-458C-A485-F23B2A1079F4}"/>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4702628" y="2732182"/>
            <a:ext cx="1694483" cy="732398"/>
          </a:xfrm>
          <a:prstGeom prst="rect">
            <a:avLst/>
          </a:prstGeom>
        </p:spPr>
      </p:pic>
      <p:sp>
        <p:nvSpPr>
          <p:cNvPr id="13" name="Sisällön paikkamerkki 3">
            <a:extLst>
              <a:ext uri="{FF2B5EF4-FFF2-40B4-BE49-F238E27FC236}">
                <a16:creationId xmlns:a16="http://schemas.microsoft.com/office/drawing/2014/main" id="{F3D516FF-C66F-4047-AB9B-D680E6F31FAA}"/>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Antti Härkälä / Luonnonvarakeskus</a:t>
            </a:r>
            <a:endParaRPr lang="fi-FI" dirty="0">
              <a:solidFill>
                <a:schemeClr val="bg1"/>
              </a:solidFill>
            </a:endParaRP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3"/>
            <a:ext cx="101947" cy="1796246"/>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39503977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fi-FI" dirty="0"/>
              <a:t>Susi syö enimmäkseen lihaa</a:t>
            </a:r>
          </a:p>
        </p:txBody>
      </p:sp>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2"/>
            <a:ext cx="3603215" cy="3041334"/>
          </a:xfrm>
        </p:spPr>
        <p:txBody>
          <a:bodyPr anchor="t">
            <a:normAutofit lnSpcReduction="10000"/>
          </a:bodyPr>
          <a:lstStyle/>
          <a:p>
            <a:r>
              <a:rPr lang="fi-FI" sz="2400" dirty="0"/>
              <a:t>Susi on lihansyöjä. Ravinto vaihtelee sen mukaan, missä Suomessa susi asuu.</a:t>
            </a:r>
          </a:p>
          <a:p>
            <a:r>
              <a:rPr lang="fi-FI" sz="2400" dirty="0"/>
              <a:t>Susi saalistaa tehokkaasti sorkkaeläimiä, esimerkiksi hirviä.</a:t>
            </a:r>
          </a:p>
          <a:p>
            <a:r>
              <a:rPr lang="fi-FI" sz="2400" dirty="0"/>
              <a:t>Saalistusta johtavat susilauman lisääntyvät yksilöt eli alfapari.</a:t>
            </a:r>
          </a:p>
        </p:txBody>
      </p:sp>
      <p:sp>
        <p:nvSpPr>
          <p:cNvPr id="6" name="Footer Placeholder 5">
            <a:extLst>
              <a:ext uri="{FF2B5EF4-FFF2-40B4-BE49-F238E27FC236}">
                <a16:creationId xmlns:a16="http://schemas.microsoft.com/office/drawing/2014/main" id="{AF3EA122-882C-4239-BF84-F53BB8FA37D9}"/>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3C20E23F-FC00-46E7-B17D-15E51355A63C}"/>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21</a:t>
            </a:fld>
            <a:endParaRPr lang="en-FI" sz="1000" dirty="0">
              <a:solidFill>
                <a:srgbClr val="B2CDE5"/>
              </a:solidFill>
            </a:endParaRPr>
          </a:p>
        </p:txBody>
      </p:sp>
      <p:sp>
        <p:nvSpPr>
          <p:cNvPr id="13" name="Sisällön paikkamerkki 3">
            <a:extLst>
              <a:ext uri="{FF2B5EF4-FFF2-40B4-BE49-F238E27FC236}">
                <a16:creationId xmlns:a16="http://schemas.microsoft.com/office/drawing/2014/main" id="{F3D516FF-C66F-4047-AB9B-D680E6F31FAA}"/>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Tapio </a:t>
            </a:r>
            <a:r>
              <a:rPr lang="fi-FI" dirty="0" err="1">
                <a:solidFill>
                  <a:schemeClr val="bg1"/>
                </a:solidFill>
                <a:latin typeface="Calibri" panose="020F0502020204030204" pitchFamily="34" charset="0"/>
                <a:cs typeface="Calibri" panose="020F0502020204030204" pitchFamily="34" charset="0"/>
              </a:rPr>
              <a:t>VIsuri</a:t>
            </a:r>
            <a:r>
              <a:rPr lang="fi-FI" dirty="0">
                <a:solidFill>
                  <a:schemeClr val="bg1"/>
                </a:solidFill>
                <a:latin typeface="Calibri" panose="020F0502020204030204" pitchFamily="34" charset="0"/>
                <a:cs typeface="Calibri" panose="020F0502020204030204" pitchFamily="34" charset="0"/>
              </a:rPr>
              <a:t> / Suomen riistakeskus</a:t>
            </a:r>
            <a:endParaRPr lang="fi-FI" dirty="0">
              <a:solidFill>
                <a:schemeClr val="bg1"/>
              </a:solidFill>
            </a:endParaRP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3"/>
            <a:ext cx="101947" cy="3041334"/>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Kuvan paikkamerkki 8" descr="Susi on lihansyöjä. Ravinto vaihtelee sen mukaan, missä Suomessa susi asuu.&#10;Suden ruokavalio koostuu:&#10;90—95 % hirvieläimet kuten hirvi, valkohäntäpeura, metsäkauris, poro ja metsäpeura&#10;loput % pienet nisäkkäät kuten metsäjänis, rusakko ja majava">
            <a:extLst>
              <a:ext uri="{FF2B5EF4-FFF2-40B4-BE49-F238E27FC236}">
                <a16:creationId xmlns:a16="http://schemas.microsoft.com/office/drawing/2014/main" id="{D5C33385-FE04-4265-94D2-293733E434AA}"/>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5181497" y="217076"/>
            <a:ext cx="6958002" cy="6640923"/>
          </a:xfrm>
        </p:spPr>
      </p:pic>
    </p:spTree>
    <p:extLst>
      <p:ext uri="{BB962C8B-B14F-4D97-AF65-F5344CB8AC3E}">
        <p14:creationId xmlns:p14="http://schemas.microsoft.com/office/powerpoint/2010/main" val="11814149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media 1" title="Suden vuosi (Suurpetojen jäljillä -koulumateriaali)">
            <a:hlinkClick r:id="" action="ppaction://media"/>
            <a:extLst>
              <a:ext uri="{FF2B5EF4-FFF2-40B4-BE49-F238E27FC236}">
                <a16:creationId xmlns:a16="http://schemas.microsoft.com/office/drawing/2014/main" id="{47EE5649-7A0A-4531-8C75-6665D97A9193}"/>
              </a:ext>
            </a:extLst>
          </p:cNvPr>
          <p:cNvPicPr>
            <a:picLocks noRot="1" noChangeAspect="1"/>
          </p:cNvPicPr>
          <p:nvPr>
            <a:videoFile r:link="rId1"/>
          </p:nvPr>
        </p:nvPicPr>
        <p:blipFill>
          <a:blip r:embed="rId4"/>
          <a:stretch>
            <a:fillRect/>
          </a:stretch>
        </p:blipFill>
        <p:spPr>
          <a:xfrm>
            <a:off x="26973" y="0"/>
            <a:ext cx="12138054" cy="6858000"/>
          </a:xfrm>
          <a:prstGeom prst="rect">
            <a:avLst/>
          </a:prstGeom>
        </p:spPr>
      </p:pic>
      <p:sp>
        <p:nvSpPr>
          <p:cNvPr id="3" name="Otsikko 2">
            <a:extLst>
              <a:ext uri="{FF2B5EF4-FFF2-40B4-BE49-F238E27FC236}">
                <a16:creationId xmlns:a16="http://schemas.microsoft.com/office/drawing/2014/main" id="{75733183-AE15-455F-8FC3-21BEC879689F}"/>
              </a:ext>
            </a:extLst>
          </p:cNvPr>
          <p:cNvSpPr>
            <a:spLocks noGrp="1"/>
          </p:cNvSpPr>
          <p:nvPr>
            <p:ph type="title" idx="4294967295"/>
          </p:nvPr>
        </p:nvSpPr>
        <p:spPr>
          <a:xfrm>
            <a:off x="0" y="-723446"/>
            <a:ext cx="12192000" cy="723446"/>
          </a:xfrm>
        </p:spPr>
        <p:txBody>
          <a:bodyPr vert="horz" lIns="91440" tIns="45720" rIns="91440" bIns="45720" rtlCol="0" anchor="b">
            <a:normAutofit/>
          </a:bodyPr>
          <a:lstStyle/>
          <a:p>
            <a:r>
              <a:rPr lang="fi-FI" dirty="0"/>
              <a:t>Suden vuosi -animaatio</a:t>
            </a:r>
          </a:p>
        </p:txBody>
      </p:sp>
    </p:spTree>
    <p:extLst>
      <p:ext uri="{BB962C8B-B14F-4D97-AF65-F5344CB8AC3E}">
        <p14:creationId xmlns:p14="http://schemas.microsoft.com/office/powerpoint/2010/main" val="1671413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AD3D816-0D44-40D7-B8B0-5E7751EC5FAB}"/>
              </a:ext>
            </a:extLst>
          </p:cNvPr>
          <p:cNvSpPr>
            <a:spLocks noGrp="1"/>
          </p:cNvSpPr>
          <p:nvPr>
            <p:ph type="title"/>
          </p:nvPr>
        </p:nvSpPr>
        <p:spPr/>
        <p:txBody>
          <a:bodyPr>
            <a:normAutofit/>
          </a:bodyPr>
          <a:lstStyle/>
          <a:p>
            <a:r>
              <a:rPr lang="fi-FI" sz="4800" dirty="0"/>
              <a:t>Kukas se täällä ääntelee?</a:t>
            </a:r>
          </a:p>
        </p:txBody>
      </p:sp>
      <p:pic>
        <p:nvPicPr>
          <p:cNvPr id="3" name="Online-media 2" title="Ääntelevä ilves">
            <a:hlinkClick r:id="" action="ppaction://media"/>
            <a:extLst>
              <a:ext uri="{FF2B5EF4-FFF2-40B4-BE49-F238E27FC236}">
                <a16:creationId xmlns:a16="http://schemas.microsoft.com/office/drawing/2014/main" id="{B8387581-DD8E-40CE-A648-A777C6136882}"/>
              </a:ext>
            </a:extLst>
          </p:cNvPr>
          <p:cNvPicPr>
            <a:picLocks noRot="1" noChangeAspect="1"/>
          </p:cNvPicPr>
          <p:nvPr>
            <a:videoFile r:link="rId1"/>
          </p:nvPr>
        </p:nvPicPr>
        <p:blipFill>
          <a:blip r:embed="rId4"/>
          <a:stretch>
            <a:fillRect/>
          </a:stretch>
        </p:blipFill>
        <p:spPr>
          <a:xfrm>
            <a:off x="6049747" y="2569430"/>
            <a:ext cx="80918" cy="45719"/>
          </a:xfrm>
          <a:prstGeom prst="rect">
            <a:avLst/>
          </a:prstGeom>
        </p:spPr>
      </p:pic>
      <p:sp>
        <p:nvSpPr>
          <p:cNvPr id="4" name="Footer Placeholder 5">
            <a:extLst>
              <a:ext uri="{FF2B5EF4-FFF2-40B4-BE49-F238E27FC236}">
                <a16:creationId xmlns:a16="http://schemas.microsoft.com/office/drawing/2014/main" id="{886F17EA-84D5-406C-B263-2CC4A04FB23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5" name="Slide Number Placeholder 6">
            <a:extLst>
              <a:ext uri="{FF2B5EF4-FFF2-40B4-BE49-F238E27FC236}">
                <a16:creationId xmlns:a16="http://schemas.microsoft.com/office/drawing/2014/main" id="{7B8B6438-4C34-40B9-AD29-410CAFF0CEAC}"/>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23</a:t>
            </a:fld>
            <a:endParaRPr lang="en-FI" sz="1000" dirty="0">
              <a:solidFill>
                <a:srgbClr val="B2CDE5"/>
              </a:solidFill>
            </a:endParaRPr>
          </a:p>
        </p:txBody>
      </p:sp>
    </p:spTree>
    <p:extLst>
      <p:ext uri="{BB962C8B-B14F-4D97-AF65-F5344CB8AC3E}">
        <p14:creationId xmlns:p14="http://schemas.microsoft.com/office/powerpoint/2010/main" val="3035953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5E94796-EEE5-4373-92A0-AA5AB22DEC33}"/>
              </a:ext>
            </a:extLst>
          </p:cNvPr>
          <p:cNvSpPr>
            <a:spLocks noGrp="1"/>
          </p:cNvSpPr>
          <p:nvPr>
            <p:ph type="title"/>
          </p:nvPr>
        </p:nvSpPr>
        <p:spPr/>
        <p:txBody>
          <a:bodyPr/>
          <a:lstStyle/>
          <a:p>
            <a:r>
              <a:rPr lang="fi-FI" dirty="0"/>
              <a:t>Sehän on ilves!</a:t>
            </a:r>
          </a:p>
        </p:txBody>
      </p:sp>
      <p:pic>
        <p:nvPicPr>
          <p:cNvPr id="3" name="Online-media 2" title="Ääntelevä ilves">
            <a:hlinkClick r:id="" action="ppaction://media"/>
            <a:extLst>
              <a:ext uri="{FF2B5EF4-FFF2-40B4-BE49-F238E27FC236}">
                <a16:creationId xmlns:a16="http://schemas.microsoft.com/office/drawing/2014/main" id="{C419C853-5B94-4416-9E19-26476A552F52}"/>
              </a:ext>
            </a:extLst>
          </p:cNvPr>
          <p:cNvPicPr>
            <a:picLocks noRot="1" noChangeAspect="1"/>
          </p:cNvPicPr>
          <p:nvPr>
            <a:videoFile r:link="rId1"/>
          </p:nvPr>
        </p:nvPicPr>
        <p:blipFill>
          <a:blip r:embed="rId4"/>
          <a:stretch>
            <a:fillRect/>
          </a:stretch>
        </p:blipFill>
        <p:spPr>
          <a:xfrm>
            <a:off x="2175511" y="1213574"/>
            <a:ext cx="7840978" cy="4430153"/>
          </a:xfrm>
          <a:prstGeom prst="rect">
            <a:avLst/>
          </a:prstGeom>
        </p:spPr>
      </p:pic>
      <p:sp>
        <p:nvSpPr>
          <p:cNvPr id="4" name="Sisällön paikkamerkki 3">
            <a:extLst>
              <a:ext uri="{FF2B5EF4-FFF2-40B4-BE49-F238E27FC236}">
                <a16:creationId xmlns:a16="http://schemas.microsoft.com/office/drawing/2014/main" id="{C9D482DC-9A43-45F7-8118-F694D3D0A09C}"/>
              </a:ext>
            </a:extLst>
          </p:cNvPr>
          <p:cNvSpPr txBox="1">
            <a:spLocks/>
          </p:cNvSpPr>
          <p:nvPr/>
        </p:nvSpPr>
        <p:spPr>
          <a:xfrm>
            <a:off x="8237668" y="5715220"/>
            <a:ext cx="1778821" cy="3651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fi-FI" sz="1200" i="1" dirty="0">
                <a:solidFill>
                  <a:schemeClr val="bg1"/>
                </a:solidFill>
                <a:latin typeface="Calibri" panose="020F0502020204030204" pitchFamily="34" charset="0"/>
                <a:cs typeface="Calibri" panose="020F0502020204030204" pitchFamily="34" charset="0"/>
              </a:rPr>
              <a:t>© Luonnonvarakeskus</a:t>
            </a:r>
            <a:endParaRPr lang="fi-FI" sz="1200" i="1" dirty="0">
              <a:solidFill>
                <a:schemeClr val="bg1"/>
              </a:solidFill>
            </a:endParaRPr>
          </a:p>
        </p:txBody>
      </p:sp>
      <p:sp>
        <p:nvSpPr>
          <p:cNvPr id="5" name="Footer Placeholder 5">
            <a:extLst>
              <a:ext uri="{FF2B5EF4-FFF2-40B4-BE49-F238E27FC236}">
                <a16:creationId xmlns:a16="http://schemas.microsoft.com/office/drawing/2014/main" id="{64D099E7-AF49-46FC-BF01-3437176162BC}"/>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6" name="Slide Number Placeholder 6">
            <a:extLst>
              <a:ext uri="{FF2B5EF4-FFF2-40B4-BE49-F238E27FC236}">
                <a16:creationId xmlns:a16="http://schemas.microsoft.com/office/drawing/2014/main" id="{BA12138D-1200-48DD-917F-80DF8BE5FA36}"/>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24</a:t>
            </a:fld>
            <a:endParaRPr lang="en-FI" sz="1000" dirty="0">
              <a:solidFill>
                <a:srgbClr val="B2CDE5"/>
              </a:solidFill>
            </a:endParaRPr>
          </a:p>
        </p:txBody>
      </p:sp>
    </p:spTree>
    <p:extLst>
      <p:ext uri="{BB962C8B-B14F-4D97-AF65-F5344CB8AC3E}">
        <p14:creationId xmlns:p14="http://schemas.microsoft.com/office/powerpoint/2010/main" val="438310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27FB83F-5608-4EA5-9898-30F5AED67BDE}"/>
              </a:ext>
            </a:extLst>
          </p:cNvPr>
          <p:cNvSpPr>
            <a:spLocks noGrp="1"/>
          </p:cNvSpPr>
          <p:nvPr>
            <p:ph type="title"/>
          </p:nvPr>
        </p:nvSpPr>
        <p:spPr>
          <a:xfrm>
            <a:off x="292015" y="361282"/>
            <a:ext cx="6638174" cy="1323139"/>
          </a:xfrm>
        </p:spPr>
        <p:txBody>
          <a:bodyPr>
            <a:normAutofit/>
          </a:bodyPr>
          <a:lstStyle/>
          <a:p>
            <a:pPr algn="l"/>
            <a:r>
              <a:rPr lang="fi-FI" dirty="0"/>
              <a:t>Ilves on Suomen ainoa luonnossa elävä kissaeläin</a:t>
            </a:r>
          </a:p>
        </p:txBody>
      </p:sp>
      <p:pic>
        <p:nvPicPr>
          <p:cNvPr id="14" name="Kuvan paikkamerkki 13" descr="Ilves">
            <a:extLst>
              <a:ext uri="{FF2B5EF4-FFF2-40B4-BE49-F238E27FC236}">
                <a16:creationId xmlns:a16="http://schemas.microsoft.com/office/drawing/2014/main" id="{F5F8CB52-7ACA-4D47-B68C-9DF302032772}"/>
              </a:ext>
            </a:extLst>
          </p:cNvPr>
          <p:cNvPicPr>
            <a:picLocks noGrp="1" noChangeAspect="1"/>
          </p:cNvPicPr>
          <p:nvPr>
            <p:ph type="pic" idx="13"/>
          </p:nvPr>
        </p:nvPicPr>
        <p:blipFill rotWithShape="1">
          <a:blip r:embed="rId2" cstate="screen">
            <a:extLst>
              <a:ext uri="{28A0092B-C50C-407E-A947-70E740481C1C}">
                <a14:useLocalDpi xmlns:a14="http://schemas.microsoft.com/office/drawing/2010/main"/>
              </a:ext>
            </a:extLst>
          </a:blip>
          <a:srcRect/>
          <a:stretch/>
        </p:blipFill>
        <p:spPr>
          <a:xfrm flipH="1">
            <a:off x="7226936" y="0"/>
            <a:ext cx="4965064" cy="6858001"/>
          </a:xfrm>
          <a:prstGeom prst="rect">
            <a:avLst/>
          </a:prstGeom>
        </p:spPr>
      </p:pic>
      <p:sp>
        <p:nvSpPr>
          <p:cNvPr id="5" name="Tekstin paikkamerkki 4">
            <a:extLst>
              <a:ext uri="{FF2B5EF4-FFF2-40B4-BE49-F238E27FC236}">
                <a16:creationId xmlns:a16="http://schemas.microsoft.com/office/drawing/2014/main" id="{35D51CAC-9168-4BFB-81CE-2A3BA7B2C8D0}"/>
              </a:ext>
            </a:extLst>
          </p:cNvPr>
          <p:cNvSpPr>
            <a:spLocks noGrp="1"/>
          </p:cNvSpPr>
          <p:nvPr>
            <p:ph type="body" sz="quarter" idx="15"/>
          </p:nvPr>
        </p:nvSpPr>
        <p:spPr>
          <a:xfrm>
            <a:off x="292015" y="1744961"/>
            <a:ext cx="4673050" cy="3368077"/>
          </a:xfrm>
        </p:spPr>
        <p:txBody>
          <a:bodyPr>
            <a:normAutofit/>
          </a:bodyPr>
          <a:lstStyle/>
          <a:p>
            <a:r>
              <a:rPr lang="fi-FI" sz="2400" b="1" dirty="0"/>
              <a:t>Ilveksellä on erittäin tarkka näkö ja kuulo, ja siksi se on erinomainen saalistaja.</a:t>
            </a:r>
          </a:p>
          <a:p>
            <a:r>
              <a:rPr lang="fi-FI" sz="2400" dirty="0"/>
              <a:t>Ihmiset pääsevät näkemään ilveksiä harvoin, koska yleensä ilves väistää ihmistä jo kaukaa.</a:t>
            </a:r>
          </a:p>
        </p:txBody>
      </p:sp>
      <p:sp>
        <p:nvSpPr>
          <p:cNvPr id="7" name="Footer Placeholder 5">
            <a:extLst>
              <a:ext uri="{FF2B5EF4-FFF2-40B4-BE49-F238E27FC236}">
                <a16:creationId xmlns:a16="http://schemas.microsoft.com/office/drawing/2014/main" id="{1B5AACC5-EB54-419E-B6F8-3F106B760FFD}"/>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isällön paikkamerkki 3">
            <a:extLst>
              <a:ext uri="{FF2B5EF4-FFF2-40B4-BE49-F238E27FC236}">
                <a16:creationId xmlns:a16="http://schemas.microsoft.com/office/drawing/2014/main" id="{B0A37C5B-CE88-4137-9BAF-0FB2A2F4D769}"/>
              </a:ext>
            </a:extLst>
          </p:cNvPr>
          <p:cNvSpPr txBox="1">
            <a:spLocks/>
          </p:cNvSpPr>
          <p:nvPr/>
        </p:nvSpPr>
        <p:spPr>
          <a:xfrm>
            <a:off x="6798044" y="6362780"/>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Katja Holmala / Luonnonvarakeskus</a:t>
            </a:r>
            <a:endParaRPr lang="fi-FI" dirty="0">
              <a:solidFill>
                <a:schemeClr val="bg1"/>
              </a:solidFill>
            </a:endParaRPr>
          </a:p>
        </p:txBody>
      </p:sp>
      <p:sp>
        <p:nvSpPr>
          <p:cNvPr id="10" name="Rectangle 13">
            <a:extLst>
              <a:ext uri="{FF2B5EF4-FFF2-40B4-BE49-F238E27FC236}">
                <a16:creationId xmlns:a16="http://schemas.microsoft.com/office/drawing/2014/main" id="{15A2B9C3-AC2E-4FC2-B78F-5CF581A6F01B}"/>
              </a:ext>
              <a:ext uri="{C183D7F6-B498-43B3-948B-1728B52AA6E4}">
                <adec:decorative xmlns:adec="http://schemas.microsoft.com/office/drawing/2017/decorative" val="1"/>
              </a:ext>
            </a:extLst>
          </p:cNvPr>
          <p:cNvSpPr/>
          <p:nvPr/>
        </p:nvSpPr>
        <p:spPr>
          <a:xfrm>
            <a:off x="0" y="1744961"/>
            <a:ext cx="101947" cy="2121186"/>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1824548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Kuvan paikkamerkki 10">
            <a:extLst>
              <a:ext uri="{FF2B5EF4-FFF2-40B4-BE49-F238E27FC236}">
                <a16:creationId xmlns:a16="http://schemas.microsoft.com/office/drawing/2014/main" id="{44C1E10A-806C-4955-B711-AF7BE2DD27F3}"/>
              </a:ext>
              <a:ext uri="{C183D7F6-B498-43B3-948B-1728B52AA6E4}">
                <adec:decorative xmlns:adec="http://schemas.microsoft.com/office/drawing/2017/decorative" val="1"/>
              </a:ext>
            </a:extLst>
          </p:cNvPr>
          <p:cNvPicPr>
            <a:picLocks noGrp="1" noChangeAspect="1"/>
          </p:cNvPicPr>
          <p:nvPr>
            <p:ph type="pic" idx="13"/>
          </p:nvPr>
        </p:nvPicPr>
        <p:blipFill rotWithShape="1">
          <a:blip r:embed="rId2" cstate="screen">
            <a:extLst>
              <a:ext uri="{28A0092B-C50C-407E-A947-70E740481C1C}">
                <a14:useLocalDpi xmlns:a14="http://schemas.microsoft.com/office/drawing/2010/main"/>
              </a:ext>
            </a:extLst>
          </a:blip>
          <a:srcRect/>
          <a:stretch/>
        </p:blipFill>
        <p:spPr>
          <a:xfrm>
            <a:off x="4812632" y="5876"/>
            <a:ext cx="7379368" cy="6917577"/>
          </a:xfrm>
          <a:prstGeom prst="rect">
            <a:avLst/>
          </a:prstGeom>
        </p:spPr>
      </p:pic>
      <p:sp>
        <p:nvSpPr>
          <p:cNvPr id="2" name="Otsikko 1">
            <a:extLst>
              <a:ext uri="{FF2B5EF4-FFF2-40B4-BE49-F238E27FC236}">
                <a16:creationId xmlns:a16="http://schemas.microsoft.com/office/drawing/2014/main" id="{7CDBFBF7-5D1F-492B-99E4-1B604BB26F6F}"/>
              </a:ext>
            </a:extLst>
          </p:cNvPr>
          <p:cNvSpPr>
            <a:spLocks noGrp="1"/>
          </p:cNvSpPr>
          <p:nvPr>
            <p:ph type="title"/>
          </p:nvPr>
        </p:nvSpPr>
        <p:spPr>
          <a:xfrm>
            <a:off x="367278" y="428428"/>
            <a:ext cx="11824721" cy="723446"/>
          </a:xfrm>
        </p:spPr>
        <p:txBody>
          <a:bodyPr/>
          <a:lstStyle/>
          <a:p>
            <a:pPr algn="l"/>
            <a:r>
              <a:rPr lang="fi-FI" dirty="0">
                <a:solidFill>
                  <a:schemeClr val="bg1"/>
                </a:solidFill>
                <a:highlight>
                  <a:srgbClr val="37546D"/>
                </a:highlight>
              </a:rPr>
              <a:t>Ilveksen tuntomerkit</a:t>
            </a:r>
          </a:p>
        </p:txBody>
      </p:sp>
      <p:sp>
        <p:nvSpPr>
          <p:cNvPr id="4" name="Sisällön paikkamerkki 3">
            <a:extLst>
              <a:ext uri="{FF2B5EF4-FFF2-40B4-BE49-F238E27FC236}">
                <a16:creationId xmlns:a16="http://schemas.microsoft.com/office/drawing/2014/main" id="{57AB4A6C-9FD4-4551-B30B-E32C154082CF}"/>
              </a:ext>
              <a:ext uri="{C183D7F6-B498-43B3-948B-1728B52AA6E4}">
                <adec:decorative xmlns:adec="http://schemas.microsoft.com/office/drawing/2017/decorative" val="1"/>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a:t>
            </a:r>
            <a:r>
              <a:rPr lang="fi-FI" dirty="0" err="1">
                <a:solidFill>
                  <a:schemeClr val="bg1"/>
                </a:solidFill>
                <a:latin typeface="Calibri" panose="020F0502020204030204" pitchFamily="34" charset="0"/>
                <a:cs typeface="Calibri" panose="020F0502020204030204" pitchFamily="34" charset="0"/>
              </a:rPr>
              <a:t>Pixabay</a:t>
            </a:r>
            <a:endParaRPr lang="fi-FI" dirty="0">
              <a:solidFill>
                <a:schemeClr val="bg1"/>
              </a:solidFill>
            </a:endParaRPr>
          </a:p>
        </p:txBody>
      </p:sp>
      <p:sp>
        <p:nvSpPr>
          <p:cNvPr id="5" name="Tekstin paikkamerkki 4">
            <a:extLst>
              <a:ext uri="{FF2B5EF4-FFF2-40B4-BE49-F238E27FC236}">
                <a16:creationId xmlns:a16="http://schemas.microsoft.com/office/drawing/2014/main" id="{D42B26C1-B904-414B-9C7A-B9AA2C244599}"/>
              </a:ext>
            </a:extLst>
          </p:cNvPr>
          <p:cNvSpPr>
            <a:spLocks noGrp="1"/>
          </p:cNvSpPr>
          <p:nvPr>
            <p:ph type="body" sz="quarter" idx="15"/>
          </p:nvPr>
        </p:nvSpPr>
        <p:spPr>
          <a:xfrm rot="21088364">
            <a:off x="168854" y="1447027"/>
            <a:ext cx="3476640" cy="499111"/>
          </a:xfrm>
        </p:spPr>
        <p:txBody>
          <a:bodyPr>
            <a:noAutofit/>
          </a:bodyPr>
          <a:lstStyle/>
          <a:p>
            <a:pPr algn="ctr"/>
            <a:r>
              <a:rPr lang="fi-FI" sz="3200" b="1" dirty="0">
                <a:solidFill>
                  <a:schemeClr val="bg1"/>
                </a:solidFill>
                <a:highlight>
                  <a:srgbClr val="37546D"/>
                </a:highlight>
              </a:rPr>
              <a:t>Tupsukorvat</a:t>
            </a:r>
            <a:endParaRPr lang="fi-FI" sz="3200" b="1" dirty="0">
              <a:solidFill>
                <a:schemeClr val="bg1"/>
              </a:solidFill>
              <a:highlight>
                <a:srgbClr val="37546D"/>
              </a:highlight>
              <a:latin typeface="Calibri Light" panose="020F0302020204030204" pitchFamily="34" charset="0"/>
              <a:cs typeface="Calibri Light" panose="020F0302020204030204" pitchFamily="34" charset="0"/>
            </a:endParaRP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spc="600">
                <a:solidFill>
                  <a:srgbClr val="B2CDE5"/>
                </a:solidFill>
              </a:rPr>
              <a:t>SUURPETOJEN JÄLJILLÄ</a:t>
            </a:r>
            <a:endParaRPr lang="en-FI" sz="1000" spc="600" dirty="0">
              <a:solidFill>
                <a:srgbClr val="B2CDE5"/>
              </a:solidFill>
            </a:endParaRPr>
          </a:p>
        </p:txBody>
      </p:sp>
      <p:sp>
        <p:nvSpPr>
          <p:cNvPr id="11" name="Tekstin paikkamerkki 4">
            <a:extLst>
              <a:ext uri="{FF2B5EF4-FFF2-40B4-BE49-F238E27FC236}">
                <a16:creationId xmlns:a16="http://schemas.microsoft.com/office/drawing/2014/main" id="{1C692AEF-D58C-490E-9EF1-710B8D652F0B}"/>
              </a:ext>
            </a:extLst>
          </p:cNvPr>
          <p:cNvSpPr txBox="1">
            <a:spLocks/>
          </p:cNvSpPr>
          <p:nvPr/>
        </p:nvSpPr>
        <p:spPr>
          <a:xfrm rot="21274614">
            <a:off x="15805" y="3113352"/>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Ilves pystyy vetämään kynnet tassun sisään</a:t>
            </a:r>
          </a:p>
        </p:txBody>
      </p:sp>
      <p:sp>
        <p:nvSpPr>
          <p:cNvPr id="12" name="Tekstin paikkamerkki 4">
            <a:extLst>
              <a:ext uri="{FF2B5EF4-FFF2-40B4-BE49-F238E27FC236}">
                <a16:creationId xmlns:a16="http://schemas.microsoft.com/office/drawing/2014/main" id="{2DAE1553-6B9D-412C-B13B-A2A598E49258}"/>
              </a:ext>
            </a:extLst>
          </p:cNvPr>
          <p:cNvSpPr txBox="1">
            <a:spLocks/>
          </p:cNvSpPr>
          <p:nvPr/>
        </p:nvSpPr>
        <p:spPr>
          <a:xfrm rot="767457">
            <a:off x="2346590" y="1733481"/>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Täplikäs punaharmaa tai harmaanvaalea turkki</a:t>
            </a:r>
          </a:p>
        </p:txBody>
      </p:sp>
      <p:sp>
        <p:nvSpPr>
          <p:cNvPr id="16" name="Tekstin paikkamerkki 4">
            <a:extLst>
              <a:ext uri="{FF2B5EF4-FFF2-40B4-BE49-F238E27FC236}">
                <a16:creationId xmlns:a16="http://schemas.microsoft.com/office/drawing/2014/main" id="{73BCD6F2-B46C-4965-8995-03B49D55D991}"/>
              </a:ext>
            </a:extLst>
          </p:cNvPr>
          <p:cNvSpPr txBox="1">
            <a:spLocks/>
          </p:cNvSpPr>
          <p:nvPr/>
        </p:nvSpPr>
        <p:spPr>
          <a:xfrm rot="349211">
            <a:off x="16237" y="4968724"/>
            <a:ext cx="3283342"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Pitkät jalat ja hoikka ruumis</a:t>
            </a:r>
          </a:p>
        </p:txBody>
      </p:sp>
      <p:sp>
        <p:nvSpPr>
          <p:cNvPr id="17" name="Tekstin paikkamerkki 4">
            <a:extLst>
              <a:ext uri="{FF2B5EF4-FFF2-40B4-BE49-F238E27FC236}">
                <a16:creationId xmlns:a16="http://schemas.microsoft.com/office/drawing/2014/main" id="{AFCDED57-2AD1-425E-9531-700D0B7CD9AA}"/>
              </a:ext>
            </a:extLst>
          </p:cNvPr>
          <p:cNvSpPr txBox="1">
            <a:spLocks/>
          </p:cNvSpPr>
          <p:nvPr/>
        </p:nvSpPr>
        <p:spPr>
          <a:xfrm>
            <a:off x="2657126" y="4566881"/>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Ilves painaa noin 12–25 kg</a:t>
            </a:r>
          </a:p>
        </p:txBody>
      </p:sp>
    </p:spTree>
    <p:extLst>
      <p:ext uri="{BB962C8B-B14F-4D97-AF65-F5344CB8AC3E}">
        <p14:creationId xmlns:p14="http://schemas.microsoft.com/office/powerpoint/2010/main" val="919746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1" grpId="0"/>
      <p:bldP spid="12" grpId="0"/>
      <p:bldP spid="16" grpId="0"/>
      <p:bldP spid="1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fi-FI" dirty="0"/>
              <a:t>Missä ilveksiä havaitaan?</a:t>
            </a:r>
          </a:p>
        </p:txBody>
      </p:sp>
      <p:pic>
        <p:nvPicPr>
          <p:cNvPr id="11" name="Kuva 10" descr="Ilveksen jäljet puunrungolla">
            <a:extLst>
              <a:ext uri="{FF2B5EF4-FFF2-40B4-BE49-F238E27FC236}">
                <a16:creationId xmlns:a16="http://schemas.microsoft.com/office/drawing/2014/main" id="{5704CA2D-CB76-42C8-BA9F-21CF54FC0B4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594115" y="0"/>
            <a:ext cx="4597886" cy="6857999"/>
          </a:xfrm>
          <a:prstGeom prst="rect">
            <a:avLst/>
          </a:prstGeom>
        </p:spPr>
      </p:pic>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1"/>
            <a:ext cx="3603215" cy="4025335"/>
          </a:xfrm>
        </p:spPr>
        <p:txBody>
          <a:bodyPr anchor="t">
            <a:normAutofit/>
          </a:bodyPr>
          <a:lstStyle/>
          <a:p>
            <a:r>
              <a:rPr lang="fi-FI" sz="2400" dirty="0"/>
              <a:t>Vuoden 2024 kanta-arvion mukaan Suomessa elää vähintään 2 260 ilvestä.</a:t>
            </a:r>
          </a:p>
          <a:p>
            <a:r>
              <a:rPr lang="fi-FI" sz="2400" dirty="0"/>
              <a:t>Kartta kuvaa vuonna 2023 ilveksestä tehtyjä </a:t>
            </a:r>
            <a:r>
              <a:rPr lang="fi-FI" sz="2400" b="1" dirty="0"/>
              <a:t>havaintoja</a:t>
            </a:r>
            <a:r>
              <a:rPr lang="fi-FI" sz="2400" dirty="0"/>
              <a:t>. </a:t>
            </a:r>
          </a:p>
        </p:txBody>
      </p:sp>
      <p:sp>
        <p:nvSpPr>
          <p:cNvPr id="6" name="Footer Placeholder 5">
            <a:extLst>
              <a:ext uri="{FF2B5EF4-FFF2-40B4-BE49-F238E27FC236}">
                <a16:creationId xmlns:a16="http://schemas.microsoft.com/office/drawing/2014/main" id="{AF3EA122-882C-4239-BF84-F53BB8FA37D9}"/>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pic>
        <p:nvPicPr>
          <p:cNvPr id="10" name="Kuva 9">
            <a:extLst>
              <a:ext uri="{FF2B5EF4-FFF2-40B4-BE49-F238E27FC236}">
                <a16:creationId xmlns:a16="http://schemas.microsoft.com/office/drawing/2014/main" id="{2CFFC66F-844D-4ADC-93D1-A7D0F03B7CB7}"/>
              </a:ext>
            </a:extLst>
          </p:cNvPr>
          <p:cNvPicPr>
            <a:picLocks noChangeAspect="1"/>
          </p:cNvPicPr>
          <p:nvPr/>
        </p:nvPicPr>
        <p:blipFill>
          <a:blip r:embed="rId4"/>
          <a:srcRect/>
          <a:stretch/>
        </p:blipFill>
        <p:spPr>
          <a:xfrm>
            <a:off x="5013640" y="945035"/>
            <a:ext cx="3755453" cy="5407656"/>
          </a:xfrm>
          <a:prstGeom prst="rect">
            <a:avLst/>
          </a:prstGeom>
        </p:spPr>
      </p:pic>
      <p:pic>
        <p:nvPicPr>
          <p:cNvPr id="9" name="Kuva 8">
            <a:extLst>
              <a:ext uri="{FF2B5EF4-FFF2-40B4-BE49-F238E27FC236}">
                <a16:creationId xmlns:a16="http://schemas.microsoft.com/office/drawing/2014/main" id="{0869509C-DBE9-458C-A485-F23B2A1079F4}"/>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4702628" y="2732182"/>
            <a:ext cx="1694483" cy="732398"/>
          </a:xfrm>
          <a:prstGeom prst="rect">
            <a:avLst/>
          </a:prstGeom>
        </p:spPr>
      </p:pic>
      <p:sp>
        <p:nvSpPr>
          <p:cNvPr id="13" name="Sisällön paikkamerkki 3">
            <a:extLst>
              <a:ext uri="{FF2B5EF4-FFF2-40B4-BE49-F238E27FC236}">
                <a16:creationId xmlns:a16="http://schemas.microsoft.com/office/drawing/2014/main" id="{F3D516FF-C66F-4047-AB9B-D680E6F31FAA}"/>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Antti Härkälä / Luonnonvarakeskus</a:t>
            </a:r>
            <a:endParaRPr lang="fi-FI" dirty="0">
              <a:solidFill>
                <a:schemeClr val="bg1"/>
              </a:solidFill>
            </a:endParaRP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3"/>
            <a:ext cx="101947" cy="2140566"/>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26094898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fi-FI" dirty="0"/>
              <a:t>Ilves syö vain lihaa</a:t>
            </a:r>
          </a:p>
        </p:txBody>
      </p:sp>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2"/>
            <a:ext cx="3603215" cy="3217978"/>
          </a:xfrm>
        </p:spPr>
        <p:txBody>
          <a:bodyPr anchor="t">
            <a:normAutofit/>
          </a:bodyPr>
          <a:lstStyle/>
          <a:p>
            <a:r>
              <a:rPr lang="fi-FI" sz="2400" dirty="0"/>
              <a:t>Ilves käyttää mieluusti ruokanaan mahdollisimman tuoreita saaliita, joten se pyydystää lähes kaiken ruokansa itse. </a:t>
            </a:r>
          </a:p>
          <a:p>
            <a:r>
              <a:rPr lang="fi-FI" sz="2400" dirty="0"/>
              <a:t>Ilves saalistaa vaanimalla: se hiipii lähelle saalista ja loikkaa sen kimppuun yllättäen.</a:t>
            </a:r>
          </a:p>
        </p:txBody>
      </p:sp>
      <p:sp>
        <p:nvSpPr>
          <p:cNvPr id="6" name="Footer Placeholder 5">
            <a:extLst>
              <a:ext uri="{FF2B5EF4-FFF2-40B4-BE49-F238E27FC236}">
                <a16:creationId xmlns:a16="http://schemas.microsoft.com/office/drawing/2014/main" id="{AF3EA122-882C-4239-BF84-F53BB8FA37D9}"/>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3C20E23F-FC00-46E7-B17D-15E51355A63C}"/>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28</a:t>
            </a:fld>
            <a:endParaRPr lang="en-FI" sz="1000" dirty="0">
              <a:solidFill>
                <a:srgbClr val="B2CDE5"/>
              </a:solidFill>
            </a:endParaRPr>
          </a:p>
        </p:txBody>
      </p:sp>
      <p:sp>
        <p:nvSpPr>
          <p:cNvPr id="13" name="Sisällön paikkamerkki 3">
            <a:extLst>
              <a:ext uri="{FF2B5EF4-FFF2-40B4-BE49-F238E27FC236}">
                <a16:creationId xmlns:a16="http://schemas.microsoft.com/office/drawing/2014/main" id="{F3D516FF-C66F-4047-AB9B-D680E6F31FAA}"/>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Tapio </a:t>
            </a:r>
            <a:r>
              <a:rPr lang="fi-FI" dirty="0" err="1">
                <a:solidFill>
                  <a:schemeClr val="bg1"/>
                </a:solidFill>
                <a:latin typeface="Calibri" panose="020F0502020204030204" pitchFamily="34" charset="0"/>
                <a:cs typeface="Calibri" panose="020F0502020204030204" pitchFamily="34" charset="0"/>
              </a:rPr>
              <a:t>VIsuri</a:t>
            </a:r>
            <a:r>
              <a:rPr lang="fi-FI" dirty="0">
                <a:solidFill>
                  <a:schemeClr val="bg1"/>
                </a:solidFill>
                <a:latin typeface="Calibri" panose="020F0502020204030204" pitchFamily="34" charset="0"/>
                <a:cs typeface="Calibri" panose="020F0502020204030204" pitchFamily="34" charset="0"/>
              </a:rPr>
              <a:t> / Suomen riistakeskus</a:t>
            </a:r>
            <a:endParaRPr lang="fi-FI" dirty="0">
              <a:solidFill>
                <a:schemeClr val="bg1"/>
              </a:solidFill>
            </a:endParaRP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3"/>
            <a:ext cx="101947" cy="321797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Kuvan paikkamerkki 8" descr="Ilves syö vain lihaa, ja se saalistaa kaiken ruokansa itse.&#10;Ilveksen ruokavalioon kuuluvat:&#10;hirvieläimet kuten valkohäntäpeura, metsäkauris ja poro&#10;jäniseläimet kuten metsäjänis ja rusakko&#10;metsäkanalinnut kuten teeri, metso ja pyy&#10;pienet nisäkkäät kuten orava, näätä, supikoira, kettu ja myyrä&#10;">
            <a:extLst>
              <a:ext uri="{FF2B5EF4-FFF2-40B4-BE49-F238E27FC236}">
                <a16:creationId xmlns:a16="http://schemas.microsoft.com/office/drawing/2014/main" id="{D5C33385-FE04-4265-94D2-293733E434AA}"/>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5205331" y="217076"/>
            <a:ext cx="6835171" cy="6640924"/>
          </a:xfrm>
        </p:spPr>
      </p:pic>
    </p:spTree>
    <p:extLst>
      <p:ext uri="{BB962C8B-B14F-4D97-AF65-F5344CB8AC3E}">
        <p14:creationId xmlns:p14="http://schemas.microsoft.com/office/powerpoint/2010/main" val="21521668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normAutofit/>
          </a:bodyPr>
          <a:lstStyle/>
          <a:p>
            <a:r>
              <a:rPr lang="fi-FI" dirty="0"/>
              <a:t>Viisi faktaa, joita et tiennyt ilveksestä (1/5)</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r>
              <a:rPr lang="fi-FI" dirty="0"/>
              <a:t>Ilves nukkuu päivällä. Hämärän tullen se lähtee liikkeelle ja saalistamaan.</a:t>
            </a:r>
          </a:p>
        </p:txBody>
      </p:sp>
      <p:sp>
        <p:nvSpPr>
          <p:cNvPr id="6" name="Footer Placeholder 5">
            <a:extLst>
              <a:ext uri="{FF2B5EF4-FFF2-40B4-BE49-F238E27FC236}">
                <a16:creationId xmlns:a16="http://schemas.microsoft.com/office/drawing/2014/main" id="{4F67DAE8-FA52-424D-ACDC-CAEC424DCBB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29</a:t>
            </a:fld>
            <a:endParaRPr lang="en-FI" sz="1000" dirty="0">
              <a:solidFill>
                <a:srgbClr val="B2CDE5"/>
              </a:solidFill>
            </a:endParaRPr>
          </a:p>
        </p:txBody>
      </p:sp>
      <p:pic>
        <p:nvPicPr>
          <p:cNvPr id="9" name="Kuvan paikkamerkki 8" descr="Hämärässä metsämaisemassa liikkuva ilves.">
            <a:extLst>
              <a:ext uri="{FF2B5EF4-FFF2-40B4-BE49-F238E27FC236}">
                <a16:creationId xmlns:a16="http://schemas.microsoft.com/office/drawing/2014/main" id="{7C81CD94-87D8-4A2D-8580-0A51F4FC39AB}"/>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8972" y="1088572"/>
            <a:ext cx="9173028" cy="5577031"/>
          </a:xfrm>
        </p:spPr>
      </p:pic>
    </p:spTree>
    <p:extLst>
      <p:ext uri="{BB962C8B-B14F-4D97-AF65-F5344CB8AC3E}">
        <p14:creationId xmlns:p14="http://schemas.microsoft.com/office/powerpoint/2010/main" val="1790302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EF849F-70D8-E345-B0BA-C4A396A750C0}"/>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5" name="TextBox 4">
            <a:extLst>
              <a:ext uri="{FF2B5EF4-FFF2-40B4-BE49-F238E27FC236}">
                <a16:creationId xmlns:a16="http://schemas.microsoft.com/office/drawing/2014/main" id="{3017FE2A-54DD-D042-B1D5-193740CACCA8}"/>
              </a:ext>
            </a:extLst>
          </p:cNvPr>
          <p:cNvSpPr txBox="1">
            <a:spLocks noGrp="1"/>
          </p:cNvSpPr>
          <p:nvPr>
            <p:ph type="title" idx="4294967295"/>
          </p:nvPr>
        </p:nvSpPr>
        <p:spPr>
          <a:xfrm>
            <a:off x="2622507" y="307608"/>
            <a:ext cx="6946985"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44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Video suurpedoista:</a:t>
            </a:r>
            <a:endParaRPr kumimoji="0" lang="en-FI" sz="44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endParaRPr>
          </a:p>
        </p:txBody>
      </p:sp>
      <p:sp>
        <p:nvSpPr>
          <p:cNvPr id="6" name="Footer Placeholder 5">
            <a:extLst>
              <a:ext uri="{FF2B5EF4-FFF2-40B4-BE49-F238E27FC236}">
                <a16:creationId xmlns:a16="http://schemas.microsoft.com/office/drawing/2014/main" id="{E88361B3-211A-6E41-B514-AB94AEE1316C}"/>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7" name="Slide Number Placeholder 6">
            <a:extLst>
              <a:ext uri="{FF2B5EF4-FFF2-40B4-BE49-F238E27FC236}">
                <a16:creationId xmlns:a16="http://schemas.microsoft.com/office/drawing/2014/main" id="{26269D48-0656-394F-93C4-1C69175DB9BD}"/>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a:t>
            </a:fld>
            <a:endParaRPr lang="en-FI" sz="1000" dirty="0">
              <a:solidFill>
                <a:srgbClr val="B2CDE5"/>
              </a:solidFill>
            </a:endParaRPr>
          </a:p>
        </p:txBody>
      </p:sp>
      <p:sp>
        <p:nvSpPr>
          <p:cNvPr id="8" name="Rectangle 7">
            <a:extLst>
              <a:ext uri="{FF2B5EF4-FFF2-40B4-BE49-F238E27FC236}">
                <a16:creationId xmlns:a16="http://schemas.microsoft.com/office/drawing/2014/main" id="{D87F1F81-265D-FE43-87B0-EEFB9706AA83}"/>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pic>
        <p:nvPicPr>
          <p:cNvPr id="10" name="Graphic 9">
            <a:extLst>
              <a:ext uri="{FF2B5EF4-FFF2-40B4-BE49-F238E27FC236}">
                <a16:creationId xmlns:a16="http://schemas.microsoft.com/office/drawing/2014/main" id="{6B2E5CFE-123C-9B41-9C4B-F63E145E2EED}"/>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860" r="860"/>
          <a:stretch/>
        </p:blipFill>
        <p:spPr>
          <a:xfrm>
            <a:off x="5274653" y="2571196"/>
            <a:ext cx="1642694" cy="1715607"/>
          </a:xfrm>
          <a:prstGeom prst="rect">
            <a:avLst/>
          </a:prstGeom>
        </p:spPr>
      </p:pic>
      <p:pic>
        <p:nvPicPr>
          <p:cNvPr id="2" name="Online-media 1" title="Suomen neljä suurpetoa (Suurpetojen jäljillä -koulumateriaali)">
            <a:hlinkClick r:id="" action="ppaction://media"/>
            <a:extLst>
              <a:ext uri="{FF2B5EF4-FFF2-40B4-BE49-F238E27FC236}">
                <a16:creationId xmlns:a16="http://schemas.microsoft.com/office/drawing/2014/main" id="{4E5DF287-8DD7-4A52-80D8-A2A34F3EAE18}"/>
              </a:ext>
            </a:extLst>
          </p:cNvPr>
          <p:cNvPicPr>
            <a:picLocks noRot="1" noChangeAspect="1"/>
          </p:cNvPicPr>
          <p:nvPr>
            <a:videoFile r:link="rId1"/>
          </p:nvPr>
        </p:nvPicPr>
        <p:blipFill>
          <a:blip r:embed="rId6"/>
          <a:stretch>
            <a:fillRect/>
          </a:stretch>
        </p:blipFill>
        <p:spPr>
          <a:xfrm>
            <a:off x="0" y="-14088"/>
            <a:ext cx="12191999" cy="6888480"/>
          </a:xfrm>
          <a:prstGeom prst="rect">
            <a:avLst/>
          </a:prstGeom>
        </p:spPr>
      </p:pic>
    </p:spTree>
    <p:extLst>
      <p:ext uri="{BB962C8B-B14F-4D97-AF65-F5344CB8AC3E}">
        <p14:creationId xmlns:p14="http://schemas.microsoft.com/office/powerpoint/2010/main" val="3180027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fi-FI" dirty="0"/>
              <a:t>Viisi faktaa, joita et tiennyt ilveksestä (2/5)</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pPr lvl="0"/>
            <a:r>
              <a:rPr lang="fi-FI" dirty="0"/>
              <a:t>Ilves synnyttää pentunsa suojaisaan paikkaan, mutta se ei tee pennuille pesää. Pennut syntyvät keväällä ja kulkevat emon kanssa lähes yksivuotiaiksi saakka.</a:t>
            </a:r>
          </a:p>
        </p:txBody>
      </p:sp>
      <p:sp>
        <p:nvSpPr>
          <p:cNvPr id="6" name="Footer Placeholder 5">
            <a:extLst>
              <a:ext uri="{FF2B5EF4-FFF2-40B4-BE49-F238E27FC236}">
                <a16:creationId xmlns:a16="http://schemas.microsoft.com/office/drawing/2014/main" id="{4F67DAE8-FA52-424D-ACDC-CAEC424DCBB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30</a:t>
            </a:fld>
            <a:endParaRPr lang="en-FI" sz="1000" dirty="0">
              <a:solidFill>
                <a:srgbClr val="B2CDE5"/>
              </a:solidFill>
            </a:endParaRPr>
          </a:p>
        </p:txBody>
      </p:sp>
      <p:pic>
        <p:nvPicPr>
          <p:cNvPr id="10" name="Kuvan paikkamerkki 9" descr="Ilves on metsässä kahden pienen pennun kanssa.">
            <a:extLst>
              <a:ext uri="{FF2B5EF4-FFF2-40B4-BE49-F238E27FC236}">
                <a16:creationId xmlns:a16="http://schemas.microsoft.com/office/drawing/2014/main" id="{4F7E91F6-192E-467D-AED3-88DADEEE44C6}"/>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224511" y="1213893"/>
            <a:ext cx="8622797" cy="5507582"/>
          </a:xfrm>
        </p:spPr>
      </p:pic>
    </p:spTree>
    <p:extLst>
      <p:ext uri="{BB962C8B-B14F-4D97-AF65-F5344CB8AC3E}">
        <p14:creationId xmlns:p14="http://schemas.microsoft.com/office/powerpoint/2010/main" val="28178125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fi-FI" dirty="0"/>
              <a:t>Viisi faktaa, joita et tiennyt ilveksestä (3/5)</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pPr lvl="0"/>
            <a:r>
              <a:rPr lang="fi-FI" dirty="0"/>
              <a:t>Ilveksellä on oma elinpiiri, jolla se asuu. Urosilves sallii, että elinpiirillä liikkuu naaraita.</a:t>
            </a:r>
          </a:p>
        </p:txBody>
      </p:sp>
      <p:sp>
        <p:nvSpPr>
          <p:cNvPr id="6" name="Footer Placeholder 5">
            <a:extLst>
              <a:ext uri="{FF2B5EF4-FFF2-40B4-BE49-F238E27FC236}">
                <a16:creationId xmlns:a16="http://schemas.microsoft.com/office/drawing/2014/main" id="{4F67DAE8-FA52-424D-ACDC-CAEC424DCBB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31</a:t>
            </a:fld>
            <a:endParaRPr lang="en-FI" sz="1000" dirty="0">
              <a:solidFill>
                <a:srgbClr val="B2CDE5"/>
              </a:solidFill>
            </a:endParaRPr>
          </a:p>
        </p:txBody>
      </p:sp>
      <p:pic>
        <p:nvPicPr>
          <p:cNvPr id="9" name="Kuvan paikkamerkki 8" descr="Ylhäältäpäin kuvattua metsämaisemaa. Kuvassa kävelee yksi ilves.">
            <a:extLst>
              <a:ext uri="{FF2B5EF4-FFF2-40B4-BE49-F238E27FC236}">
                <a16:creationId xmlns:a16="http://schemas.microsoft.com/office/drawing/2014/main" id="{9CFA6AFB-3332-4730-ACD7-19B02E1BEC26}"/>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676043" y="1213576"/>
            <a:ext cx="8138737" cy="5281376"/>
          </a:xfrm>
        </p:spPr>
      </p:pic>
    </p:spTree>
    <p:extLst>
      <p:ext uri="{BB962C8B-B14F-4D97-AF65-F5344CB8AC3E}">
        <p14:creationId xmlns:p14="http://schemas.microsoft.com/office/powerpoint/2010/main" val="7364558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fi-FI" dirty="0"/>
              <a:t>Viisi faktaa, joita et tiennyt ilveksestä (4/5)</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normAutofit/>
          </a:bodyPr>
          <a:lstStyle/>
          <a:p>
            <a:pPr lvl="0"/>
            <a:r>
              <a:rPr lang="fi-FI" dirty="0"/>
              <a:t>Yksineläjäkin tapaa säännöllisesti lajitovereitaan. Ilvekset kohtaavat erityisesti talvella, kun niillä on kiima-aika. </a:t>
            </a:r>
          </a:p>
          <a:p>
            <a:pPr lvl="0"/>
            <a:r>
              <a:rPr lang="fi-FI" dirty="0"/>
              <a:t>Emo ja pennut metsästävät yhdessä, kun pennut ovat jo isoja mutta vielä seuraavat emoaan.</a:t>
            </a:r>
          </a:p>
        </p:txBody>
      </p:sp>
      <p:sp>
        <p:nvSpPr>
          <p:cNvPr id="6" name="Footer Placeholder 5">
            <a:extLst>
              <a:ext uri="{FF2B5EF4-FFF2-40B4-BE49-F238E27FC236}">
                <a16:creationId xmlns:a16="http://schemas.microsoft.com/office/drawing/2014/main" id="{4F67DAE8-FA52-424D-ACDC-CAEC424DCBB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32</a:t>
            </a:fld>
            <a:endParaRPr lang="en-FI" sz="1000" dirty="0">
              <a:solidFill>
                <a:srgbClr val="B2CDE5"/>
              </a:solidFill>
            </a:endParaRPr>
          </a:p>
        </p:txBody>
      </p:sp>
      <p:pic>
        <p:nvPicPr>
          <p:cNvPr id="10" name="Kuvan paikkamerkki 9" descr="Kaksi ilvestä haistelevat toisiaan.">
            <a:extLst>
              <a:ext uri="{FF2B5EF4-FFF2-40B4-BE49-F238E27FC236}">
                <a16:creationId xmlns:a16="http://schemas.microsoft.com/office/drawing/2014/main" id="{8A34D93D-AD29-46F3-9484-57FC9A874576}"/>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592512" y="1088572"/>
            <a:ext cx="8305799" cy="5672043"/>
          </a:xfrm>
        </p:spPr>
      </p:pic>
    </p:spTree>
    <p:extLst>
      <p:ext uri="{BB962C8B-B14F-4D97-AF65-F5344CB8AC3E}">
        <p14:creationId xmlns:p14="http://schemas.microsoft.com/office/powerpoint/2010/main" val="17427196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fi-FI" dirty="0"/>
              <a:t>Viisi faktaa, joita et tiennyt ilveksestä (5/5)</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normAutofit/>
          </a:bodyPr>
          <a:lstStyle/>
          <a:p>
            <a:pPr lvl="0"/>
            <a:r>
              <a:rPr lang="fi-FI" dirty="0"/>
              <a:t>Ilves syö pelkästään lihaa, ja se haluaa nauttia aterian mahdollisimman tuoreena. Ilves saalistaa ravintonsa itse, eikä juurikaan syö muiden petojen jättämiä raatoja.</a:t>
            </a:r>
          </a:p>
        </p:txBody>
      </p:sp>
      <p:sp>
        <p:nvSpPr>
          <p:cNvPr id="6" name="Footer Placeholder 5">
            <a:extLst>
              <a:ext uri="{FF2B5EF4-FFF2-40B4-BE49-F238E27FC236}">
                <a16:creationId xmlns:a16="http://schemas.microsoft.com/office/drawing/2014/main" id="{4F67DAE8-FA52-424D-ACDC-CAEC424DCBB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33</a:t>
            </a:fld>
            <a:endParaRPr lang="en-FI" sz="1000" dirty="0">
              <a:solidFill>
                <a:srgbClr val="B2CDE5"/>
              </a:solidFill>
            </a:endParaRPr>
          </a:p>
        </p:txBody>
      </p:sp>
      <p:pic>
        <p:nvPicPr>
          <p:cNvPr id="9" name="Kuvan paikkamerkki 8" descr="Ilves kaatamansa peuran äärellä.">
            <a:extLst>
              <a:ext uri="{FF2B5EF4-FFF2-40B4-BE49-F238E27FC236}">
                <a16:creationId xmlns:a16="http://schemas.microsoft.com/office/drawing/2014/main" id="{A50B2D48-F204-4841-BFD4-CD6F4D9049DF}"/>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469495" y="1105883"/>
            <a:ext cx="8305799" cy="5615592"/>
          </a:xfrm>
        </p:spPr>
      </p:pic>
    </p:spTree>
    <p:extLst>
      <p:ext uri="{BB962C8B-B14F-4D97-AF65-F5344CB8AC3E}">
        <p14:creationId xmlns:p14="http://schemas.microsoft.com/office/powerpoint/2010/main" val="5624781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3C447C-DC89-46C5-A804-77C299228CE9}"/>
              </a:ext>
            </a:extLst>
          </p:cNvPr>
          <p:cNvSpPr>
            <a:spLocks noGrp="1"/>
          </p:cNvSpPr>
          <p:nvPr>
            <p:ph type="title"/>
          </p:nvPr>
        </p:nvSpPr>
        <p:spPr/>
        <p:txBody>
          <a:bodyPr>
            <a:normAutofit/>
          </a:bodyPr>
          <a:lstStyle/>
          <a:p>
            <a:r>
              <a:rPr lang="fi-FI" sz="4400" dirty="0"/>
              <a:t>Karhu on pedoista suurin.</a:t>
            </a:r>
            <a:br>
              <a:rPr lang="fi-FI" sz="4400" dirty="0"/>
            </a:br>
            <a:r>
              <a:rPr lang="fi-FI" sz="4400" dirty="0"/>
              <a:t>Mikä on Suomen pienin suurpeto?</a:t>
            </a:r>
          </a:p>
        </p:txBody>
      </p:sp>
      <p:sp>
        <p:nvSpPr>
          <p:cNvPr id="3" name="Footer Placeholder 5">
            <a:extLst>
              <a:ext uri="{FF2B5EF4-FFF2-40B4-BE49-F238E27FC236}">
                <a16:creationId xmlns:a16="http://schemas.microsoft.com/office/drawing/2014/main" id="{0591068E-C74D-4EA7-91B9-06FBA32CA061}"/>
              </a:ext>
            </a:extLst>
          </p:cNvPr>
          <p:cNvSpPr>
            <a:spLocks noGrp="1"/>
          </p:cNvSpPr>
          <p:nvPr>
            <p:ph type="ftr" sz="quarter" idx="11"/>
          </p:nvPr>
        </p:nvSpPr>
        <p:spPr>
          <a:xfrm>
            <a:off x="190500" y="6356350"/>
            <a:ext cx="4114800" cy="365125"/>
          </a:xfrm>
        </p:spPr>
        <p:txBody>
          <a:bodyPr/>
          <a:lstStyle/>
          <a:p>
            <a:pPr algn="l"/>
            <a:r>
              <a:rPr lang="en-GB" sz="1000" spc="600" dirty="0">
                <a:solidFill>
                  <a:schemeClr val="bg1"/>
                </a:solidFill>
              </a:rPr>
              <a:t>SUURPETOJEN JÄLJILLÄ</a:t>
            </a:r>
            <a:endParaRPr lang="en-FI" sz="1000" spc="600" dirty="0">
              <a:solidFill>
                <a:schemeClr val="bg1"/>
              </a:solidFill>
            </a:endParaRPr>
          </a:p>
        </p:txBody>
      </p:sp>
      <p:sp>
        <p:nvSpPr>
          <p:cNvPr id="4" name="Slide Number Placeholder 6">
            <a:extLst>
              <a:ext uri="{FF2B5EF4-FFF2-40B4-BE49-F238E27FC236}">
                <a16:creationId xmlns:a16="http://schemas.microsoft.com/office/drawing/2014/main" id="{CB002090-F9A5-43A3-BFCD-3E7F1E7B1196}"/>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chemeClr val="bg1"/>
                </a:solidFill>
              </a:rPr>
              <a:t>34</a:t>
            </a:fld>
            <a:endParaRPr lang="en-FI" sz="1000" dirty="0">
              <a:solidFill>
                <a:schemeClr val="bg1"/>
              </a:solidFill>
            </a:endParaRPr>
          </a:p>
        </p:txBody>
      </p:sp>
    </p:spTree>
    <p:extLst>
      <p:ext uri="{BB962C8B-B14F-4D97-AF65-F5344CB8AC3E}">
        <p14:creationId xmlns:p14="http://schemas.microsoft.com/office/powerpoint/2010/main" val="20018329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5D3D449-EE61-4CBA-97F2-4938DDEB59C5}"/>
              </a:ext>
            </a:extLst>
          </p:cNvPr>
          <p:cNvSpPr>
            <a:spLocks noGrp="1"/>
          </p:cNvSpPr>
          <p:nvPr>
            <p:ph type="title"/>
          </p:nvPr>
        </p:nvSpPr>
        <p:spPr/>
        <p:txBody>
          <a:bodyPr/>
          <a:lstStyle/>
          <a:p>
            <a:r>
              <a:rPr lang="fi-FI" dirty="0"/>
              <a:t>Ahma on suurpedoista pienin</a:t>
            </a:r>
          </a:p>
        </p:txBody>
      </p:sp>
      <p:pic>
        <p:nvPicPr>
          <p:cNvPr id="11" name="Kuvan paikkamerkki 10" descr="Ahma">
            <a:extLst>
              <a:ext uri="{FF2B5EF4-FFF2-40B4-BE49-F238E27FC236}">
                <a16:creationId xmlns:a16="http://schemas.microsoft.com/office/drawing/2014/main" id="{5373032E-62C7-40CA-A062-B3A43E46955E}"/>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4" name="Sisällön paikkamerkki 3">
            <a:extLst>
              <a:ext uri="{FF2B5EF4-FFF2-40B4-BE49-F238E27FC236}">
                <a16:creationId xmlns:a16="http://schemas.microsoft.com/office/drawing/2014/main" id="{A05DE0C1-BD06-45D2-B3A5-897ABC0EF876}"/>
              </a:ext>
            </a:extLst>
          </p:cNvPr>
          <p:cNvSpPr>
            <a:spLocks noGrp="1"/>
          </p:cNvSpPr>
          <p:nvPr>
            <p:ph idx="14"/>
          </p:nvPr>
        </p:nvSpPr>
        <p:spPr/>
        <p:txBody>
          <a:bodyPr/>
          <a:lstStyle/>
          <a:p>
            <a:r>
              <a:rPr lang="fi-FI" dirty="0">
                <a:solidFill>
                  <a:schemeClr val="bg1"/>
                </a:solidFill>
                <a:latin typeface="Calibri" panose="020F0502020204030204" pitchFamily="34" charset="0"/>
                <a:cs typeface="Calibri" panose="020F0502020204030204" pitchFamily="34" charset="0"/>
              </a:rPr>
              <a:t>© </a:t>
            </a:r>
            <a:r>
              <a:rPr lang="fi-FI" dirty="0" err="1">
                <a:solidFill>
                  <a:schemeClr val="bg1"/>
                </a:solidFill>
                <a:latin typeface="Calibri" panose="020F0502020204030204" pitchFamily="34" charset="0"/>
                <a:cs typeface="Calibri" panose="020F0502020204030204" pitchFamily="34" charset="0"/>
              </a:rPr>
              <a:t>Pixabay</a:t>
            </a:r>
            <a:endParaRPr lang="fi-FI" dirty="0">
              <a:solidFill>
                <a:schemeClr val="bg1"/>
              </a:solidFill>
            </a:endParaRPr>
          </a:p>
        </p:txBody>
      </p:sp>
      <p:sp>
        <p:nvSpPr>
          <p:cNvPr id="5" name="Tekstin paikkamerkki 4">
            <a:extLst>
              <a:ext uri="{FF2B5EF4-FFF2-40B4-BE49-F238E27FC236}">
                <a16:creationId xmlns:a16="http://schemas.microsoft.com/office/drawing/2014/main" id="{00430FFF-8644-4AD2-9B5B-530C2F5973DE}"/>
              </a:ext>
            </a:extLst>
          </p:cNvPr>
          <p:cNvSpPr>
            <a:spLocks noGrp="1"/>
          </p:cNvSpPr>
          <p:nvPr>
            <p:ph type="body" sz="quarter" idx="15"/>
          </p:nvPr>
        </p:nvSpPr>
        <p:spPr/>
        <p:txBody>
          <a:bodyPr>
            <a:normAutofit fontScale="92500"/>
          </a:bodyPr>
          <a:lstStyle/>
          <a:p>
            <a:r>
              <a:rPr lang="fi-FI" sz="2400" b="1" dirty="0"/>
              <a:t>Ahma on saanut nimensä siitä, että se pystyy syömään paljon kerralla.</a:t>
            </a:r>
          </a:p>
          <a:p>
            <a:r>
              <a:rPr lang="fi-FI" sz="2400" dirty="0"/>
              <a:t>Ahma elää ankarissa oloissa, joissa ei välttämättä löydy ravintoa pitkiin aikoihin. </a:t>
            </a:r>
          </a:p>
          <a:p>
            <a:r>
              <a:rPr lang="fi-FI" sz="2400" dirty="0"/>
              <a:t>Ahma saattaa tappaa monta eläintä ja varastoida osan saaliista myöhempää syöntiä varten.</a:t>
            </a:r>
          </a:p>
        </p:txBody>
      </p:sp>
      <p:sp>
        <p:nvSpPr>
          <p:cNvPr id="7" name="Rectangle 13">
            <a:extLst>
              <a:ext uri="{FF2B5EF4-FFF2-40B4-BE49-F238E27FC236}">
                <a16:creationId xmlns:a16="http://schemas.microsoft.com/office/drawing/2014/main" id="{EEDF5774-C960-4F89-915C-B72FFCBF8162}"/>
              </a:ext>
              <a:ext uri="{C183D7F6-B498-43B3-948B-1728B52AA6E4}">
                <adec:decorative xmlns:adec="http://schemas.microsoft.com/office/drawing/2017/decorative" val="1"/>
              </a:ext>
            </a:extLst>
          </p:cNvPr>
          <p:cNvSpPr/>
          <p:nvPr/>
        </p:nvSpPr>
        <p:spPr>
          <a:xfrm>
            <a:off x="0" y="1213575"/>
            <a:ext cx="166517" cy="45294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Footer Placeholder 5">
            <a:extLst>
              <a:ext uri="{FF2B5EF4-FFF2-40B4-BE49-F238E27FC236}">
                <a16:creationId xmlns:a16="http://schemas.microsoft.com/office/drawing/2014/main" id="{DB45485D-F1E9-4F09-9B3E-6B6AA2688DF3}"/>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57452E0A-B175-4EF8-B7FE-280F417E8865}"/>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35</a:t>
            </a:fld>
            <a:endParaRPr lang="en-FI" sz="1000" dirty="0">
              <a:solidFill>
                <a:srgbClr val="B2CDE5"/>
              </a:solidFill>
            </a:endParaRPr>
          </a:p>
        </p:txBody>
      </p:sp>
    </p:spTree>
    <p:extLst>
      <p:ext uri="{BB962C8B-B14F-4D97-AF65-F5344CB8AC3E}">
        <p14:creationId xmlns:p14="http://schemas.microsoft.com/office/powerpoint/2010/main" val="42498214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5D3D449-EE61-4CBA-97F2-4938DDEB59C5}"/>
              </a:ext>
            </a:extLst>
          </p:cNvPr>
          <p:cNvSpPr>
            <a:spLocks noGrp="1"/>
          </p:cNvSpPr>
          <p:nvPr>
            <p:ph type="title"/>
          </p:nvPr>
        </p:nvSpPr>
        <p:spPr/>
        <p:txBody>
          <a:bodyPr/>
          <a:lstStyle/>
          <a:p>
            <a:r>
              <a:rPr lang="fi-FI" dirty="0"/>
              <a:t>Ahmat elävät yksin</a:t>
            </a:r>
          </a:p>
        </p:txBody>
      </p:sp>
      <p:pic>
        <p:nvPicPr>
          <p:cNvPr id="12" name="Kuva 4" descr="Ahma">
            <a:extLst>
              <a:ext uri="{FF2B5EF4-FFF2-40B4-BE49-F238E27FC236}">
                <a16:creationId xmlns:a16="http://schemas.microsoft.com/office/drawing/2014/main" id="{717639C7-E436-416F-9354-71BE25CF3E34}"/>
              </a:ext>
            </a:extLst>
          </p:cNvPr>
          <p:cNvPicPr>
            <a:picLocks noGrp="1" noChangeAspect="1"/>
          </p:cNvPicPr>
          <p:nvPr>
            <p:ph type="pic" idx="13"/>
          </p:nvPr>
        </p:nvPicPr>
        <p:blipFill rotWithShape="1">
          <a:blip r:embed="rId3" cstate="print">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5" name="Tekstin paikkamerkki 4">
            <a:extLst>
              <a:ext uri="{FF2B5EF4-FFF2-40B4-BE49-F238E27FC236}">
                <a16:creationId xmlns:a16="http://schemas.microsoft.com/office/drawing/2014/main" id="{00430FFF-8644-4AD2-9B5B-530C2F5973DE}"/>
              </a:ext>
            </a:extLst>
          </p:cNvPr>
          <p:cNvSpPr>
            <a:spLocks noGrp="1"/>
          </p:cNvSpPr>
          <p:nvPr>
            <p:ph type="body" sz="quarter" idx="15"/>
          </p:nvPr>
        </p:nvSpPr>
        <p:spPr/>
        <p:txBody>
          <a:bodyPr>
            <a:normAutofit/>
          </a:bodyPr>
          <a:lstStyle/>
          <a:p>
            <a:r>
              <a:rPr lang="fi-FI" sz="2400" b="1" dirty="0">
                <a:latin typeface="Calibri Light" panose="020F0302020204030204" pitchFamily="34" charset="0"/>
                <a:cs typeface="Calibri Light" panose="020F0302020204030204" pitchFamily="34" charset="0"/>
              </a:rPr>
              <a:t>Ahmat yrittävät välttää törmäämistä toisiinsa. </a:t>
            </a:r>
          </a:p>
          <a:p>
            <a:r>
              <a:rPr lang="fi-FI" sz="2400" dirty="0">
                <a:latin typeface="Calibri Light" panose="020F0302020204030204" pitchFamily="34" charset="0"/>
                <a:cs typeface="Calibri Light" panose="020F0302020204030204" pitchFamily="34" charset="0"/>
              </a:rPr>
              <a:t>Ahmat tapaavat touko-kesäkuussa parittelun merkeissä. Poikaset syntyvät seuraavana kevättalvena.</a:t>
            </a:r>
          </a:p>
          <a:p>
            <a:r>
              <a:rPr lang="fi-FI" sz="2400" dirty="0">
                <a:latin typeface="Calibri Light" panose="020F0302020204030204" pitchFamily="34" charset="0"/>
                <a:cs typeface="Calibri Light" panose="020F0302020204030204" pitchFamily="34" charset="0"/>
              </a:rPr>
              <a:t>Poikasia syntyy yleensä 1–3. </a:t>
            </a:r>
          </a:p>
        </p:txBody>
      </p:sp>
      <p:sp>
        <p:nvSpPr>
          <p:cNvPr id="4" name="Sisällön paikkamerkki 3">
            <a:extLst>
              <a:ext uri="{FF2B5EF4-FFF2-40B4-BE49-F238E27FC236}">
                <a16:creationId xmlns:a16="http://schemas.microsoft.com/office/drawing/2014/main" id="{A05DE0C1-BD06-45D2-B3A5-897ABC0EF876}"/>
              </a:ext>
            </a:extLst>
          </p:cNvPr>
          <p:cNvSpPr>
            <a:spLocks noGrp="1"/>
          </p:cNvSpPr>
          <p:nvPr>
            <p:ph idx="14"/>
          </p:nvPr>
        </p:nvSpPr>
        <p:spPr/>
        <p:txBody>
          <a:bodyPr/>
          <a:lstStyle/>
          <a:p>
            <a:r>
              <a:rPr lang="fi-FI" dirty="0">
                <a:solidFill>
                  <a:schemeClr val="bg1"/>
                </a:solidFill>
                <a:latin typeface="Calibri" panose="020F0502020204030204" pitchFamily="34" charset="0"/>
                <a:cs typeface="Calibri" panose="020F0502020204030204" pitchFamily="34" charset="0"/>
              </a:rPr>
              <a:t>© Mari Lyly / Suomen riistakeskus</a:t>
            </a:r>
            <a:endParaRPr lang="fi-FI" dirty="0">
              <a:solidFill>
                <a:schemeClr val="bg1"/>
              </a:solidFill>
            </a:endParaRPr>
          </a:p>
        </p:txBody>
      </p:sp>
      <p:sp>
        <p:nvSpPr>
          <p:cNvPr id="7" name="Rectangle 13">
            <a:extLst>
              <a:ext uri="{FF2B5EF4-FFF2-40B4-BE49-F238E27FC236}">
                <a16:creationId xmlns:a16="http://schemas.microsoft.com/office/drawing/2014/main" id="{EEDF5774-C960-4F89-915C-B72FFCBF8162}"/>
              </a:ext>
              <a:ext uri="{C183D7F6-B498-43B3-948B-1728B52AA6E4}">
                <adec:decorative xmlns:adec="http://schemas.microsoft.com/office/drawing/2017/decorative" val="1"/>
              </a:ext>
            </a:extLst>
          </p:cNvPr>
          <p:cNvSpPr/>
          <p:nvPr/>
        </p:nvSpPr>
        <p:spPr>
          <a:xfrm>
            <a:off x="0" y="1213575"/>
            <a:ext cx="101947" cy="4207511"/>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Footer Placeholder 5">
            <a:extLst>
              <a:ext uri="{FF2B5EF4-FFF2-40B4-BE49-F238E27FC236}">
                <a16:creationId xmlns:a16="http://schemas.microsoft.com/office/drawing/2014/main" id="{DB45485D-F1E9-4F09-9B3E-6B6AA2688DF3}"/>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57452E0A-B175-4EF8-B7FE-280F417E886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36</a:t>
            </a:fld>
            <a:endParaRPr lang="en-FI" sz="1000" dirty="0">
              <a:solidFill>
                <a:srgbClr val="B2CDE5"/>
              </a:solidFill>
            </a:endParaRPr>
          </a:p>
        </p:txBody>
      </p:sp>
    </p:spTree>
    <p:extLst>
      <p:ext uri="{BB962C8B-B14F-4D97-AF65-F5344CB8AC3E}">
        <p14:creationId xmlns:p14="http://schemas.microsoft.com/office/powerpoint/2010/main" val="2171816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Kuvan paikkamerkki 12">
            <a:extLst>
              <a:ext uri="{FF2B5EF4-FFF2-40B4-BE49-F238E27FC236}">
                <a16:creationId xmlns:a16="http://schemas.microsoft.com/office/drawing/2014/main" id="{4105162D-4E1A-4C08-BA85-41815533057B}"/>
              </a:ext>
              <a:ext uri="{C183D7F6-B498-43B3-948B-1728B52AA6E4}">
                <adec:decorative xmlns:adec="http://schemas.microsoft.com/office/drawing/2017/decorative" val="1"/>
              </a:ext>
            </a:extLst>
          </p:cNvPr>
          <p:cNvPicPr>
            <a:picLocks noGrp="1" noChangeAspect="1"/>
          </p:cNvPicPr>
          <p:nvPr>
            <p:ph type="pic" idx="13"/>
          </p:nvPr>
        </p:nvPicPr>
        <p:blipFill rotWithShape="1">
          <a:blip r:embed="rId2" cstate="print">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2" name="Otsikko 1">
            <a:extLst>
              <a:ext uri="{FF2B5EF4-FFF2-40B4-BE49-F238E27FC236}">
                <a16:creationId xmlns:a16="http://schemas.microsoft.com/office/drawing/2014/main" id="{7CDBFBF7-5D1F-492B-99E4-1B604BB26F6F}"/>
              </a:ext>
            </a:extLst>
          </p:cNvPr>
          <p:cNvSpPr>
            <a:spLocks noGrp="1"/>
          </p:cNvSpPr>
          <p:nvPr>
            <p:ph type="title"/>
          </p:nvPr>
        </p:nvSpPr>
        <p:spPr>
          <a:xfrm>
            <a:off x="367278" y="428428"/>
            <a:ext cx="11824721" cy="723446"/>
          </a:xfrm>
        </p:spPr>
        <p:txBody>
          <a:bodyPr/>
          <a:lstStyle/>
          <a:p>
            <a:pPr algn="l"/>
            <a:r>
              <a:rPr lang="fi-FI" dirty="0">
                <a:solidFill>
                  <a:schemeClr val="bg1"/>
                </a:solidFill>
                <a:highlight>
                  <a:srgbClr val="37546D"/>
                </a:highlight>
              </a:rPr>
              <a:t>Ahman tuntomerkit</a:t>
            </a:r>
          </a:p>
        </p:txBody>
      </p:sp>
      <p:sp>
        <p:nvSpPr>
          <p:cNvPr id="4" name="Sisällön paikkamerkki 3">
            <a:extLst>
              <a:ext uri="{FF2B5EF4-FFF2-40B4-BE49-F238E27FC236}">
                <a16:creationId xmlns:a16="http://schemas.microsoft.com/office/drawing/2014/main" id="{57AB4A6C-9FD4-4551-B30B-E32C154082CF}"/>
              </a:ext>
              <a:ext uri="{C183D7F6-B498-43B3-948B-1728B52AA6E4}">
                <adec:decorative xmlns:adec="http://schemas.microsoft.com/office/drawing/2017/decorative" val="1"/>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Tapio Visuri / Luonnonvarakeskus</a:t>
            </a:r>
            <a:endParaRPr lang="fi-FI" dirty="0">
              <a:solidFill>
                <a:schemeClr val="bg1"/>
              </a:solidFill>
            </a:endParaRPr>
          </a:p>
        </p:txBody>
      </p:sp>
      <p:sp>
        <p:nvSpPr>
          <p:cNvPr id="5" name="Tekstin paikkamerkki 4">
            <a:extLst>
              <a:ext uri="{FF2B5EF4-FFF2-40B4-BE49-F238E27FC236}">
                <a16:creationId xmlns:a16="http://schemas.microsoft.com/office/drawing/2014/main" id="{D42B26C1-B904-414B-9C7A-B9AA2C244599}"/>
              </a:ext>
            </a:extLst>
          </p:cNvPr>
          <p:cNvSpPr>
            <a:spLocks noGrp="1"/>
          </p:cNvSpPr>
          <p:nvPr>
            <p:ph type="body" sz="quarter" idx="15"/>
          </p:nvPr>
        </p:nvSpPr>
        <p:spPr>
          <a:xfrm rot="21088364">
            <a:off x="168854" y="1447027"/>
            <a:ext cx="3476640" cy="499111"/>
          </a:xfrm>
        </p:spPr>
        <p:txBody>
          <a:bodyPr>
            <a:noAutofit/>
          </a:bodyPr>
          <a:lstStyle/>
          <a:p>
            <a:pPr algn="ctr"/>
            <a:r>
              <a:rPr lang="fi-FI" sz="3200" b="1" dirty="0">
                <a:solidFill>
                  <a:schemeClr val="bg1"/>
                </a:solidFill>
                <a:highlight>
                  <a:srgbClr val="37546D"/>
                </a:highlight>
              </a:rPr>
              <a:t>Turkin sävy vaihtelee vaaleanruskeasta tummaan</a:t>
            </a:r>
            <a:endParaRPr lang="fi-FI" sz="3200" b="1" dirty="0">
              <a:solidFill>
                <a:schemeClr val="bg1"/>
              </a:solidFill>
              <a:highlight>
                <a:srgbClr val="37546D"/>
              </a:highlight>
              <a:latin typeface="Calibri Light" panose="020F0302020204030204" pitchFamily="34" charset="0"/>
              <a:cs typeface="Calibri Light" panose="020F0302020204030204" pitchFamily="34" charset="0"/>
            </a:endParaRP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spc="600">
                <a:solidFill>
                  <a:srgbClr val="B2CDE5"/>
                </a:solidFill>
              </a:rPr>
              <a:t>SUURPETOJEN JÄLJILLÄ</a:t>
            </a:r>
            <a:endParaRPr lang="en-FI" sz="1000" spc="600" dirty="0">
              <a:solidFill>
                <a:srgbClr val="B2CDE5"/>
              </a:solidFill>
            </a:endParaRPr>
          </a:p>
        </p:txBody>
      </p:sp>
      <p:sp>
        <p:nvSpPr>
          <p:cNvPr id="11" name="Tekstin paikkamerkki 4">
            <a:extLst>
              <a:ext uri="{FF2B5EF4-FFF2-40B4-BE49-F238E27FC236}">
                <a16:creationId xmlns:a16="http://schemas.microsoft.com/office/drawing/2014/main" id="{1C692AEF-D58C-490E-9EF1-710B8D652F0B}"/>
              </a:ext>
            </a:extLst>
          </p:cNvPr>
          <p:cNvSpPr txBox="1">
            <a:spLocks/>
          </p:cNvSpPr>
          <p:nvPr/>
        </p:nvSpPr>
        <p:spPr>
          <a:xfrm rot="21274614">
            <a:off x="1769927" y="3406173"/>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Päässä voi näkyä vaalea kuviointi, kuin naamio</a:t>
            </a:r>
          </a:p>
        </p:txBody>
      </p:sp>
      <p:sp>
        <p:nvSpPr>
          <p:cNvPr id="12" name="Tekstin paikkamerkki 4">
            <a:extLst>
              <a:ext uri="{FF2B5EF4-FFF2-40B4-BE49-F238E27FC236}">
                <a16:creationId xmlns:a16="http://schemas.microsoft.com/office/drawing/2014/main" id="{2DAE1553-6B9D-412C-B13B-A2A598E49258}"/>
              </a:ext>
            </a:extLst>
          </p:cNvPr>
          <p:cNvSpPr txBox="1">
            <a:spLocks/>
          </p:cNvSpPr>
          <p:nvPr/>
        </p:nvSpPr>
        <p:spPr>
          <a:xfrm rot="767457">
            <a:off x="3328537" y="1530536"/>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Pienet pyöreät korvat</a:t>
            </a:r>
          </a:p>
        </p:txBody>
      </p:sp>
      <p:sp>
        <p:nvSpPr>
          <p:cNvPr id="16" name="Tekstin paikkamerkki 4">
            <a:extLst>
              <a:ext uri="{FF2B5EF4-FFF2-40B4-BE49-F238E27FC236}">
                <a16:creationId xmlns:a16="http://schemas.microsoft.com/office/drawing/2014/main" id="{73BCD6F2-B46C-4965-8995-03B49D55D991}"/>
              </a:ext>
            </a:extLst>
          </p:cNvPr>
          <p:cNvSpPr txBox="1">
            <a:spLocks/>
          </p:cNvSpPr>
          <p:nvPr/>
        </p:nvSpPr>
        <p:spPr>
          <a:xfrm rot="349211">
            <a:off x="363097" y="5001672"/>
            <a:ext cx="3283342"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Vankkarakenteinen ja lyhytraajainen</a:t>
            </a:r>
          </a:p>
        </p:txBody>
      </p:sp>
      <p:sp>
        <p:nvSpPr>
          <p:cNvPr id="17" name="Tekstin paikkamerkki 4">
            <a:extLst>
              <a:ext uri="{FF2B5EF4-FFF2-40B4-BE49-F238E27FC236}">
                <a16:creationId xmlns:a16="http://schemas.microsoft.com/office/drawing/2014/main" id="{AFCDED57-2AD1-425E-9531-700D0B7CD9AA}"/>
              </a:ext>
            </a:extLst>
          </p:cNvPr>
          <p:cNvSpPr txBox="1">
            <a:spLocks/>
          </p:cNvSpPr>
          <p:nvPr/>
        </p:nvSpPr>
        <p:spPr>
          <a:xfrm rot="21121812">
            <a:off x="3526060" y="5563500"/>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Ahma painaa noin 8–17 kg</a:t>
            </a:r>
          </a:p>
        </p:txBody>
      </p:sp>
    </p:spTree>
    <p:extLst>
      <p:ext uri="{BB962C8B-B14F-4D97-AF65-F5344CB8AC3E}">
        <p14:creationId xmlns:p14="http://schemas.microsoft.com/office/powerpoint/2010/main" val="3937267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1" grpId="0"/>
      <p:bldP spid="12" grpId="0"/>
      <p:bldP spid="16" grpId="0"/>
      <p:bldP spid="1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fi-FI" dirty="0"/>
              <a:t>Missä ahmoja havaitaan?</a:t>
            </a:r>
          </a:p>
        </p:txBody>
      </p:sp>
      <p:pic>
        <p:nvPicPr>
          <p:cNvPr id="11" name="Kuva 10" descr="Ahman jälki. Jäljessä on viisi varvasta.">
            <a:extLst>
              <a:ext uri="{FF2B5EF4-FFF2-40B4-BE49-F238E27FC236}">
                <a16:creationId xmlns:a16="http://schemas.microsoft.com/office/drawing/2014/main" id="{5704CA2D-CB76-42C8-BA9F-21CF54FC0B4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6683047" y="973141"/>
            <a:ext cx="6937940" cy="4831778"/>
          </a:xfrm>
          <a:prstGeom prst="rect">
            <a:avLst/>
          </a:prstGeom>
        </p:spPr>
      </p:pic>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1"/>
            <a:ext cx="3603215" cy="4025335"/>
          </a:xfrm>
        </p:spPr>
        <p:txBody>
          <a:bodyPr anchor="t">
            <a:normAutofit/>
          </a:bodyPr>
          <a:lstStyle/>
          <a:p>
            <a:r>
              <a:rPr lang="fi-FI" sz="2400" dirty="0"/>
              <a:t>Vuoden 2023 kanta-arvion mukaan Suomessa elää noin 390–504 ahmaa.</a:t>
            </a:r>
          </a:p>
          <a:p>
            <a:r>
              <a:rPr lang="fi-FI" sz="2400" dirty="0"/>
              <a:t>Kartta kuvaa vuonna 2023 ahmasta tehtyjä </a:t>
            </a:r>
            <a:r>
              <a:rPr lang="fi-FI" sz="2400" b="1" dirty="0"/>
              <a:t>havaintoja</a:t>
            </a:r>
            <a:r>
              <a:rPr lang="fi-FI" sz="2400" dirty="0"/>
              <a:t>. </a:t>
            </a:r>
          </a:p>
        </p:txBody>
      </p:sp>
      <p:pic>
        <p:nvPicPr>
          <p:cNvPr id="12" name="Kuva 11">
            <a:extLst>
              <a:ext uri="{FF2B5EF4-FFF2-40B4-BE49-F238E27FC236}">
                <a16:creationId xmlns:a16="http://schemas.microsoft.com/office/drawing/2014/main" id="{96C42CD2-3723-42FB-98FC-CB18977BCB68}"/>
              </a:ext>
            </a:extLst>
          </p:cNvPr>
          <p:cNvPicPr>
            <a:picLocks noChangeAspect="1"/>
          </p:cNvPicPr>
          <p:nvPr/>
        </p:nvPicPr>
        <p:blipFill>
          <a:blip r:embed="rId4"/>
          <a:srcRect/>
          <a:stretch/>
        </p:blipFill>
        <p:spPr>
          <a:xfrm>
            <a:off x="4999793" y="960826"/>
            <a:ext cx="3755454" cy="5376074"/>
          </a:xfrm>
          <a:prstGeom prst="rect">
            <a:avLst/>
          </a:prstGeom>
        </p:spPr>
      </p:pic>
      <p:sp>
        <p:nvSpPr>
          <p:cNvPr id="6" name="Footer Placeholder 5">
            <a:extLst>
              <a:ext uri="{FF2B5EF4-FFF2-40B4-BE49-F238E27FC236}">
                <a16:creationId xmlns:a16="http://schemas.microsoft.com/office/drawing/2014/main" id="{AF3EA122-882C-4239-BF84-F53BB8FA37D9}"/>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pic>
        <p:nvPicPr>
          <p:cNvPr id="9" name="Kuva 8">
            <a:extLst>
              <a:ext uri="{FF2B5EF4-FFF2-40B4-BE49-F238E27FC236}">
                <a16:creationId xmlns:a16="http://schemas.microsoft.com/office/drawing/2014/main" id="{0869509C-DBE9-458C-A485-F23B2A1079F4}"/>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4702628" y="2732182"/>
            <a:ext cx="1694483" cy="732398"/>
          </a:xfrm>
          <a:prstGeom prst="rect">
            <a:avLst/>
          </a:prstGeom>
        </p:spPr>
      </p:pic>
      <p:sp>
        <p:nvSpPr>
          <p:cNvPr id="13" name="Sisällön paikkamerkki 3">
            <a:extLst>
              <a:ext uri="{FF2B5EF4-FFF2-40B4-BE49-F238E27FC236}">
                <a16:creationId xmlns:a16="http://schemas.microsoft.com/office/drawing/2014/main" id="{F3D516FF-C66F-4047-AB9B-D680E6F31FAA}"/>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Tapio Visuri / Luonnonvarakeskus</a:t>
            </a:r>
            <a:endParaRPr lang="fi-FI" dirty="0">
              <a:solidFill>
                <a:schemeClr val="bg1"/>
              </a:solidFill>
            </a:endParaRP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3"/>
            <a:ext cx="101947" cy="181228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30930014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fi-FI" dirty="0"/>
              <a:t>Ahman ruokavalio on monipuolinen</a:t>
            </a:r>
          </a:p>
        </p:txBody>
      </p:sp>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1"/>
            <a:ext cx="3603215" cy="3747915"/>
          </a:xfrm>
        </p:spPr>
        <p:txBody>
          <a:bodyPr anchor="t">
            <a:normAutofit/>
          </a:bodyPr>
          <a:lstStyle/>
          <a:p>
            <a:r>
              <a:rPr lang="fi-FI" sz="2400" dirty="0"/>
              <a:t>Ahma on taitava saalistaja, ja sen lisäksi se hyödyntää raadonsyöjä. Pohjoisessa ahma saalistaa poroja, etelässä muita lajeja.</a:t>
            </a:r>
          </a:p>
        </p:txBody>
      </p:sp>
      <p:sp>
        <p:nvSpPr>
          <p:cNvPr id="6" name="Footer Placeholder 5">
            <a:extLst>
              <a:ext uri="{FF2B5EF4-FFF2-40B4-BE49-F238E27FC236}">
                <a16:creationId xmlns:a16="http://schemas.microsoft.com/office/drawing/2014/main" id="{AF3EA122-882C-4239-BF84-F53BB8FA37D9}"/>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3C20E23F-FC00-46E7-B17D-15E51355A63C}"/>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39</a:t>
            </a:fld>
            <a:endParaRPr lang="en-FI" sz="1000" dirty="0">
              <a:solidFill>
                <a:srgbClr val="B2CDE5"/>
              </a:solidFill>
            </a:endParaRPr>
          </a:p>
        </p:txBody>
      </p:sp>
      <p:sp>
        <p:nvSpPr>
          <p:cNvPr id="13" name="Sisällön paikkamerkki 3">
            <a:extLst>
              <a:ext uri="{FF2B5EF4-FFF2-40B4-BE49-F238E27FC236}">
                <a16:creationId xmlns:a16="http://schemas.microsoft.com/office/drawing/2014/main" id="{F3D516FF-C66F-4047-AB9B-D680E6F31FAA}"/>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Tapio </a:t>
            </a:r>
            <a:r>
              <a:rPr lang="fi-FI" dirty="0" err="1">
                <a:solidFill>
                  <a:schemeClr val="bg1"/>
                </a:solidFill>
                <a:latin typeface="Calibri" panose="020F0502020204030204" pitchFamily="34" charset="0"/>
                <a:cs typeface="Calibri" panose="020F0502020204030204" pitchFamily="34" charset="0"/>
              </a:rPr>
              <a:t>VIsuri</a:t>
            </a:r>
            <a:r>
              <a:rPr lang="fi-FI" dirty="0">
                <a:solidFill>
                  <a:schemeClr val="bg1"/>
                </a:solidFill>
                <a:latin typeface="Calibri" panose="020F0502020204030204" pitchFamily="34" charset="0"/>
                <a:cs typeface="Calibri" panose="020F0502020204030204" pitchFamily="34" charset="0"/>
              </a:rPr>
              <a:t> / Suomen riistakeskus</a:t>
            </a:r>
            <a:endParaRPr lang="fi-FI" dirty="0">
              <a:solidFill>
                <a:schemeClr val="bg1"/>
              </a:solidFill>
            </a:endParaRP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2"/>
            <a:ext cx="101947" cy="172168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Kuvan paikkamerkki 8" descr="Ahman ruokavalio koostuu:&#10;25 % ihmisten ja muiden petojen, esimerkiksi susien, jättämät haaskat&#10;25 % hirvieläimet kuten metsäpeura, metsäkauris tai poronhoitoalueella poro&#10;40 % pienet nisäkkäät kuten metsäjänis, rusakko, kettu, myyrä ja hiiri&#10;10 % metsäkanalinnut kuten teeri ja metso">
            <a:extLst>
              <a:ext uri="{FF2B5EF4-FFF2-40B4-BE49-F238E27FC236}">
                <a16:creationId xmlns:a16="http://schemas.microsoft.com/office/drawing/2014/main" id="{D5C33385-FE04-4265-94D2-293733E434AA}"/>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5205332" y="217076"/>
            <a:ext cx="6986667" cy="6686720"/>
          </a:xfrm>
        </p:spPr>
      </p:pic>
    </p:spTree>
    <p:extLst>
      <p:ext uri="{BB962C8B-B14F-4D97-AF65-F5344CB8AC3E}">
        <p14:creationId xmlns:p14="http://schemas.microsoft.com/office/powerpoint/2010/main" val="1707787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Footer Placeholder 5">
            <a:extLst>
              <a:ext uri="{FF2B5EF4-FFF2-40B4-BE49-F238E27FC236}">
                <a16:creationId xmlns:a16="http://schemas.microsoft.com/office/drawing/2014/main" id="{3B1CB850-56AC-4A40-9D42-B07B10BCDD4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553333B9-514C-8041-9F1F-78DA3F9CF682}"/>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a:t>
            </a:fld>
            <a:endParaRPr lang="en-FI" sz="1000" dirty="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Lst>
          </p:cNvPr>
          <p:cNvSpPr txBox="1">
            <a:spLocks noGrp="1"/>
          </p:cNvSpPr>
          <p:nvPr>
            <p:ph type="title" idx="4294967295"/>
          </p:nvPr>
        </p:nvSpPr>
        <p:spPr>
          <a:xfrm>
            <a:off x="2622507" y="3241297"/>
            <a:ext cx="6946985"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44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Mikä suurpedoista on kaikista kookkain?</a:t>
            </a:r>
            <a:endParaRPr kumimoji="0" lang="en-FI" sz="44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endParaRP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805612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fi-FI" dirty="0"/>
              <a:t>Ahma on taitava saalistaja</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pPr lvl="0"/>
            <a:r>
              <a:rPr lang="fi-FI" dirty="0"/>
              <a:t>Ahma saalistaa poronhoitoalueella erityisesti poroja.</a:t>
            </a:r>
          </a:p>
          <a:p>
            <a:r>
              <a:rPr lang="fi-FI" dirty="0"/>
              <a:t>Isojen eläinten onnistuneeseen saalistamiseen se tarvitsee pakkaslunta, joka kestää kevyen ahman mutta upottaa painavamman saaliseläimen.</a:t>
            </a:r>
          </a:p>
        </p:txBody>
      </p:sp>
      <p:sp>
        <p:nvSpPr>
          <p:cNvPr id="6" name="Footer Placeholder 5">
            <a:extLst>
              <a:ext uri="{FF2B5EF4-FFF2-40B4-BE49-F238E27FC236}">
                <a16:creationId xmlns:a16="http://schemas.microsoft.com/office/drawing/2014/main" id="{4F67DAE8-FA52-424D-ACDC-CAEC424DCBB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40</a:t>
            </a:fld>
            <a:endParaRPr lang="en-FI" sz="1000" dirty="0">
              <a:solidFill>
                <a:srgbClr val="B2CDE5"/>
              </a:solidFill>
            </a:endParaRPr>
          </a:p>
        </p:txBody>
      </p:sp>
      <p:pic>
        <p:nvPicPr>
          <p:cNvPr id="9" name="Kuvan paikkamerkki 8" descr="Ahma saalistaa poroja.">
            <a:extLst>
              <a:ext uri="{FF2B5EF4-FFF2-40B4-BE49-F238E27FC236}">
                <a16:creationId xmlns:a16="http://schemas.microsoft.com/office/drawing/2014/main" id="{05519E1E-971F-4E81-B10B-0E23F9EF7B20}"/>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t="-68"/>
          <a:stretch/>
        </p:blipFill>
        <p:spPr>
          <a:xfrm>
            <a:off x="3641630" y="1088572"/>
            <a:ext cx="7885350" cy="5632903"/>
          </a:xfrm>
        </p:spPr>
      </p:pic>
    </p:spTree>
    <p:extLst>
      <p:ext uri="{BB962C8B-B14F-4D97-AF65-F5344CB8AC3E}">
        <p14:creationId xmlns:p14="http://schemas.microsoft.com/office/powerpoint/2010/main" val="2925012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normAutofit/>
          </a:bodyPr>
          <a:lstStyle/>
          <a:p>
            <a:r>
              <a:rPr lang="fi-FI" dirty="0"/>
              <a:t>Ahma hyödyntää muiden petojen jättämiä raatoja</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pPr lvl="0"/>
            <a:r>
              <a:rPr lang="fi-FI" dirty="0"/>
              <a:t>Ahma metsästää itse ravintonsa, mutta se on myös raadonsyöjä. Se tarkoittaa, että se syö muiden petojen jättämiä saaliseläinten raatoja.</a:t>
            </a:r>
          </a:p>
          <a:p>
            <a:r>
              <a:rPr lang="fi-FI" dirty="0"/>
              <a:t>Etenkin eteläisessä Suomessa, jossa ei ole poroja, ahma aterioi usein susilauman saaliin rippeillä. Ahmalla on kiire syödä, koska sudet saattavat koska tahansa tulla takaisin ja tappaa ahman.</a:t>
            </a:r>
          </a:p>
        </p:txBody>
      </p:sp>
      <p:sp>
        <p:nvSpPr>
          <p:cNvPr id="6" name="Footer Placeholder 5">
            <a:extLst>
              <a:ext uri="{FF2B5EF4-FFF2-40B4-BE49-F238E27FC236}">
                <a16:creationId xmlns:a16="http://schemas.microsoft.com/office/drawing/2014/main" id="{4F67DAE8-FA52-424D-ACDC-CAEC424DCBB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41</a:t>
            </a:fld>
            <a:endParaRPr lang="en-FI" sz="1000" dirty="0">
              <a:solidFill>
                <a:srgbClr val="B2CDE5"/>
              </a:solidFill>
            </a:endParaRPr>
          </a:p>
        </p:txBody>
      </p:sp>
      <p:pic>
        <p:nvPicPr>
          <p:cNvPr id="10" name="Kuvan paikkamerkki 9" descr="Ahma hirven raadon äärellä. Taustalla näkyy poispäin jolkottava viiden suden lauma. Haaskan vieressä on pieni kumpare, jonka alle ahma on piilottanut lihakimpaleen.">
            <a:extLst>
              <a:ext uri="{FF2B5EF4-FFF2-40B4-BE49-F238E27FC236}">
                <a16:creationId xmlns:a16="http://schemas.microsoft.com/office/drawing/2014/main" id="{7064C0F0-1477-42B6-A123-3AB8FFF1354E}"/>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109712" y="1213575"/>
            <a:ext cx="8790273" cy="5644425"/>
          </a:xfrm>
        </p:spPr>
      </p:pic>
    </p:spTree>
    <p:extLst>
      <p:ext uri="{BB962C8B-B14F-4D97-AF65-F5344CB8AC3E}">
        <p14:creationId xmlns:p14="http://schemas.microsoft.com/office/powerpoint/2010/main" val="12985838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fi-FI" dirty="0"/>
              <a:t>Ahmalla on voimakkaat leuat</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pPr lvl="0"/>
            <a:r>
              <a:rPr lang="fi-FI" dirty="0"/>
              <a:t>Jos ahma ei jaksa syödä kaikkea kerralla, se piilottaa loput ja palaa paikalle myöhemmin.</a:t>
            </a:r>
          </a:p>
          <a:p>
            <a:r>
              <a:rPr lang="fi-FI" dirty="0"/>
              <a:t>Ahmalla on kaikista suurpedoista voimakkaimmat leuat, joilla se pystyy murskaamaan saaliseläimen luut ja hyödyntämään nekin ravintonaan.</a:t>
            </a:r>
          </a:p>
        </p:txBody>
      </p:sp>
      <p:sp>
        <p:nvSpPr>
          <p:cNvPr id="6" name="Footer Placeholder 5">
            <a:extLst>
              <a:ext uri="{FF2B5EF4-FFF2-40B4-BE49-F238E27FC236}">
                <a16:creationId xmlns:a16="http://schemas.microsoft.com/office/drawing/2014/main" id="{4F67DAE8-FA52-424D-ACDC-CAEC424DCBB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42</a:t>
            </a:fld>
            <a:endParaRPr lang="en-FI" sz="1000" dirty="0">
              <a:solidFill>
                <a:srgbClr val="B2CDE5"/>
              </a:solidFill>
            </a:endParaRPr>
          </a:p>
        </p:txBody>
      </p:sp>
      <p:pic>
        <p:nvPicPr>
          <p:cNvPr id="10" name="Kuvan paikkamerkki 9" descr="Ahma syö luuta.">
            <a:extLst>
              <a:ext uri="{FF2B5EF4-FFF2-40B4-BE49-F238E27FC236}">
                <a16:creationId xmlns:a16="http://schemas.microsoft.com/office/drawing/2014/main" id="{D3834F44-AECE-448F-B0D2-012D446B07D9}"/>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301941" y="1213574"/>
            <a:ext cx="8339339" cy="5279299"/>
          </a:xfrm>
        </p:spPr>
      </p:pic>
    </p:spTree>
    <p:extLst>
      <p:ext uri="{BB962C8B-B14F-4D97-AF65-F5344CB8AC3E}">
        <p14:creationId xmlns:p14="http://schemas.microsoft.com/office/powerpoint/2010/main" val="12883040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fi-FI" dirty="0"/>
              <a:t>Ahmalla on teräsvatsa</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normAutofit/>
          </a:bodyPr>
          <a:lstStyle/>
          <a:p>
            <a:pPr lvl="0"/>
            <a:r>
              <a:rPr lang="fi-FI" dirty="0"/>
              <a:t>Ahmalla on teräsvatsa, ja se pystyy syömään pilaantunutta lihaa.</a:t>
            </a:r>
          </a:p>
        </p:txBody>
      </p:sp>
      <p:sp>
        <p:nvSpPr>
          <p:cNvPr id="6" name="Footer Placeholder 5">
            <a:extLst>
              <a:ext uri="{FF2B5EF4-FFF2-40B4-BE49-F238E27FC236}">
                <a16:creationId xmlns:a16="http://schemas.microsoft.com/office/drawing/2014/main" id="{4F67DAE8-FA52-424D-ACDC-CAEC424DCBB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43</a:t>
            </a:fld>
            <a:endParaRPr lang="en-FI" sz="1000" dirty="0">
              <a:solidFill>
                <a:srgbClr val="B2CDE5"/>
              </a:solidFill>
            </a:endParaRPr>
          </a:p>
        </p:txBody>
      </p:sp>
      <p:pic>
        <p:nvPicPr>
          <p:cNvPr id="9" name="Kuvan paikkamerkki 8" descr="Ahma syö pilaantunutta lihaa.">
            <a:extLst>
              <a:ext uri="{FF2B5EF4-FFF2-40B4-BE49-F238E27FC236}">
                <a16:creationId xmlns:a16="http://schemas.microsoft.com/office/drawing/2014/main" id="{E5B8DE02-091E-4A38-9CB7-E94EE327D113}"/>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152199" y="1336511"/>
            <a:ext cx="8925500" cy="5156363"/>
          </a:xfrm>
        </p:spPr>
      </p:pic>
    </p:spTree>
    <p:extLst>
      <p:ext uri="{BB962C8B-B14F-4D97-AF65-F5344CB8AC3E}">
        <p14:creationId xmlns:p14="http://schemas.microsoft.com/office/powerpoint/2010/main" val="519012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479ACA6-7F40-465B-BE80-AF87D53C3E01}"/>
              </a:ext>
            </a:extLst>
          </p:cNvPr>
          <p:cNvSpPr>
            <a:spLocks noGrp="1"/>
          </p:cNvSpPr>
          <p:nvPr>
            <p:ph type="title"/>
          </p:nvPr>
        </p:nvSpPr>
        <p:spPr/>
        <p:txBody>
          <a:bodyPr>
            <a:normAutofit fontScale="90000"/>
          </a:bodyPr>
          <a:lstStyle/>
          <a:p>
            <a:r>
              <a:rPr lang="fi-FI" dirty="0"/>
              <a:t>Otso, mesikämmen, nalle </a:t>
            </a:r>
            <a:br>
              <a:rPr lang="fi-FI" dirty="0"/>
            </a:br>
            <a:r>
              <a:rPr lang="fi-FI" dirty="0"/>
              <a:t>– karhulla on monta lempinimeä</a:t>
            </a:r>
          </a:p>
        </p:txBody>
      </p:sp>
      <p:pic>
        <p:nvPicPr>
          <p:cNvPr id="7" name="Kuvan paikkamerkki 6" descr="Karhu">
            <a:extLst>
              <a:ext uri="{FF2B5EF4-FFF2-40B4-BE49-F238E27FC236}">
                <a16:creationId xmlns:a16="http://schemas.microsoft.com/office/drawing/2014/main" id="{004E7941-C62B-4A2A-8656-5AF9C0434804}"/>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382722" y="1444462"/>
            <a:ext cx="8797802" cy="5413538"/>
          </a:xfrm>
        </p:spPr>
      </p:pic>
      <p:sp>
        <p:nvSpPr>
          <p:cNvPr id="5" name="Tekstin paikkamerkki 4">
            <a:extLst>
              <a:ext uri="{FF2B5EF4-FFF2-40B4-BE49-F238E27FC236}">
                <a16:creationId xmlns:a16="http://schemas.microsoft.com/office/drawing/2014/main" id="{EE156A0E-DAC3-447C-8E87-45DB7391A08A}"/>
              </a:ext>
            </a:extLst>
          </p:cNvPr>
          <p:cNvSpPr>
            <a:spLocks noGrp="1"/>
          </p:cNvSpPr>
          <p:nvPr>
            <p:ph type="body" sz="quarter" idx="15"/>
          </p:nvPr>
        </p:nvSpPr>
        <p:spPr>
          <a:xfrm>
            <a:off x="292015" y="1444462"/>
            <a:ext cx="2601912" cy="4737282"/>
          </a:xfrm>
        </p:spPr>
        <p:txBody>
          <a:bodyPr>
            <a:normAutofit/>
          </a:bodyPr>
          <a:lstStyle/>
          <a:p>
            <a:r>
              <a:rPr lang="fi-FI" sz="2400" b="1" dirty="0"/>
              <a:t>Karhu on Suomen kansalliseläin.</a:t>
            </a:r>
          </a:p>
          <a:p>
            <a:r>
              <a:rPr lang="fi-FI" sz="2400" dirty="0"/>
              <a:t>Tiesitkö, että tämä kaveri on erittäin ketterä, taitava kiipeilijä ja uimari?</a:t>
            </a:r>
          </a:p>
        </p:txBody>
      </p:sp>
      <p:sp>
        <p:nvSpPr>
          <p:cNvPr id="4" name="Sisällön paikkamerkki 3">
            <a:extLst>
              <a:ext uri="{FF2B5EF4-FFF2-40B4-BE49-F238E27FC236}">
                <a16:creationId xmlns:a16="http://schemas.microsoft.com/office/drawing/2014/main" id="{AF2494E9-77D1-48B2-AF34-88230AA6B3D2}"/>
              </a:ext>
              <a:ext uri="{C183D7F6-B498-43B3-948B-1728B52AA6E4}">
                <adec:decorative xmlns:adec="http://schemas.microsoft.com/office/drawing/2017/decorative" val="0"/>
              </a:ext>
            </a:extLst>
          </p:cNvPr>
          <p:cNvSpPr>
            <a:spLocks noGrp="1"/>
          </p:cNvSpPr>
          <p:nvPr>
            <p:ph idx="14"/>
          </p:nvPr>
        </p:nvSpPr>
        <p:spPr>
          <a:xfrm>
            <a:off x="6977068" y="6443969"/>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Mari Tikkunen / Suomen riistakeskus</a:t>
            </a:r>
            <a:endParaRPr lang="fi-FI" dirty="0"/>
          </a:p>
        </p:txBody>
      </p:sp>
      <p:sp>
        <p:nvSpPr>
          <p:cNvPr id="8" name="Rectangle 13">
            <a:extLst>
              <a:ext uri="{FF2B5EF4-FFF2-40B4-BE49-F238E27FC236}">
                <a16:creationId xmlns:a16="http://schemas.microsoft.com/office/drawing/2014/main" id="{D15D1D87-754B-4944-AFAD-61785BA65D5D}"/>
              </a:ext>
              <a:ext uri="{C183D7F6-B498-43B3-948B-1728B52AA6E4}">
                <adec:decorative xmlns:adec="http://schemas.microsoft.com/office/drawing/2017/decorative" val="1"/>
              </a:ext>
            </a:extLst>
          </p:cNvPr>
          <p:cNvSpPr/>
          <p:nvPr/>
        </p:nvSpPr>
        <p:spPr>
          <a:xfrm>
            <a:off x="0" y="1444462"/>
            <a:ext cx="101947" cy="214056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Footer Placeholder 5">
            <a:extLst>
              <a:ext uri="{FF2B5EF4-FFF2-40B4-BE49-F238E27FC236}">
                <a16:creationId xmlns:a16="http://schemas.microsoft.com/office/drawing/2014/main" id="{D9C41616-533E-4DA7-9059-C0D1E553B90A}"/>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Tree>
    <p:extLst>
      <p:ext uri="{BB962C8B-B14F-4D97-AF65-F5344CB8AC3E}">
        <p14:creationId xmlns:p14="http://schemas.microsoft.com/office/powerpoint/2010/main" val="797916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27FB83F-5608-4EA5-9898-30F5AED67BDE}"/>
              </a:ext>
            </a:extLst>
          </p:cNvPr>
          <p:cNvSpPr>
            <a:spLocks noGrp="1"/>
          </p:cNvSpPr>
          <p:nvPr>
            <p:ph type="title"/>
          </p:nvPr>
        </p:nvSpPr>
        <p:spPr/>
        <p:txBody>
          <a:bodyPr/>
          <a:lstStyle/>
          <a:p>
            <a:r>
              <a:rPr lang="fi-FI" dirty="0"/>
              <a:t>Karhu voi elää jopa 20–30-vuotiaaksi</a:t>
            </a:r>
          </a:p>
        </p:txBody>
      </p:sp>
      <p:pic>
        <p:nvPicPr>
          <p:cNvPr id="6" name="Kuva 6" descr="Karhu">
            <a:extLst>
              <a:ext uri="{FF2B5EF4-FFF2-40B4-BE49-F238E27FC236}">
                <a16:creationId xmlns:a16="http://schemas.microsoft.com/office/drawing/2014/main" id="{1F7AA010-0CC1-46E9-AE9F-94BCA699A318}"/>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r="-125"/>
          <a:stretch/>
        </p:blipFill>
        <p:spPr>
          <a:xfrm>
            <a:off x="3019425" y="1212850"/>
            <a:ext cx="9172575" cy="4738688"/>
          </a:xfrm>
          <a:prstGeom prst="rect">
            <a:avLst/>
          </a:prstGeom>
        </p:spPr>
      </p:pic>
      <p:sp>
        <p:nvSpPr>
          <p:cNvPr id="5" name="Tekstin paikkamerkki 4">
            <a:extLst>
              <a:ext uri="{FF2B5EF4-FFF2-40B4-BE49-F238E27FC236}">
                <a16:creationId xmlns:a16="http://schemas.microsoft.com/office/drawing/2014/main" id="{35D51CAC-9168-4BFB-81CE-2A3BA7B2C8D0}"/>
              </a:ext>
            </a:extLst>
          </p:cNvPr>
          <p:cNvSpPr>
            <a:spLocks noGrp="1"/>
          </p:cNvSpPr>
          <p:nvPr>
            <p:ph type="body" sz="quarter" idx="15"/>
          </p:nvPr>
        </p:nvSpPr>
        <p:spPr/>
        <p:txBody>
          <a:bodyPr>
            <a:normAutofit/>
          </a:bodyPr>
          <a:lstStyle/>
          <a:p>
            <a:r>
              <a:rPr lang="fi-FI" sz="2400" dirty="0"/>
              <a:t>Karhulla ei ole luontaisia vihollisia.</a:t>
            </a:r>
          </a:p>
          <a:p>
            <a:r>
              <a:rPr lang="fi-FI" sz="2400" dirty="0"/>
              <a:t>Karhu on utelias, mutta yleensä se väistää ihmistä.</a:t>
            </a:r>
          </a:p>
          <a:p>
            <a:r>
              <a:rPr lang="fi-FI" sz="2400" dirty="0"/>
              <a:t>Useimmiten ihminen ei tiedä kohdanneensa karhun!</a:t>
            </a:r>
          </a:p>
          <a:p>
            <a:r>
              <a:rPr lang="fi-FI" sz="2400" dirty="0"/>
              <a:t>Karhu liikkuu eniten hämärässä ja öisin.</a:t>
            </a:r>
          </a:p>
        </p:txBody>
      </p:sp>
      <p:sp>
        <p:nvSpPr>
          <p:cNvPr id="7" name="Footer Placeholder 5">
            <a:extLst>
              <a:ext uri="{FF2B5EF4-FFF2-40B4-BE49-F238E27FC236}">
                <a16:creationId xmlns:a16="http://schemas.microsoft.com/office/drawing/2014/main" id="{1B5AACC5-EB54-419E-B6F8-3F106B760FFD}"/>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F800F7A-A8FE-4DE2-A23F-4AE4EB6FD170}"/>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6</a:t>
            </a:fld>
            <a:endParaRPr lang="en-FI" sz="1000" dirty="0">
              <a:solidFill>
                <a:srgbClr val="B2CDE5"/>
              </a:solidFill>
            </a:endParaRPr>
          </a:p>
        </p:txBody>
      </p:sp>
      <p:sp>
        <p:nvSpPr>
          <p:cNvPr id="9" name="Sisällön paikkamerkki 3">
            <a:extLst>
              <a:ext uri="{FF2B5EF4-FFF2-40B4-BE49-F238E27FC236}">
                <a16:creationId xmlns:a16="http://schemas.microsoft.com/office/drawing/2014/main" id="{B0A37C5B-CE88-4137-9BAF-0FB2A2F4D769}"/>
              </a:ext>
            </a:extLst>
          </p:cNvPr>
          <p:cNvSpPr txBox="1">
            <a:spLocks/>
          </p:cNvSpPr>
          <p:nvPr/>
        </p:nvSpPr>
        <p:spPr>
          <a:xfrm>
            <a:off x="6977068" y="561506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Mari Tikkunen / Suomen riistakeskus</a:t>
            </a:r>
            <a:endParaRPr lang="fi-FI" dirty="0"/>
          </a:p>
        </p:txBody>
      </p:sp>
      <p:sp>
        <p:nvSpPr>
          <p:cNvPr id="10" name="Rectangle 13">
            <a:extLst>
              <a:ext uri="{FF2B5EF4-FFF2-40B4-BE49-F238E27FC236}">
                <a16:creationId xmlns:a16="http://schemas.microsoft.com/office/drawing/2014/main" id="{15A2B9C3-AC2E-4FC2-B78F-5CF581A6F01B}"/>
              </a:ext>
              <a:ext uri="{C183D7F6-B498-43B3-948B-1728B52AA6E4}">
                <adec:decorative xmlns:adec="http://schemas.microsoft.com/office/drawing/2017/decorative" val="1"/>
              </a:ext>
            </a:extLst>
          </p:cNvPr>
          <p:cNvSpPr/>
          <p:nvPr/>
        </p:nvSpPr>
        <p:spPr>
          <a:xfrm>
            <a:off x="0" y="1212850"/>
            <a:ext cx="101947" cy="402416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37924593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Kuvan paikkamerkki 15">
            <a:extLst>
              <a:ext uri="{FF2B5EF4-FFF2-40B4-BE49-F238E27FC236}">
                <a16:creationId xmlns:a16="http://schemas.microsoft.com/office/drawing/2014/main" id="{382547D1-6B3A-486B-B9E4-B8387CDB049A}"/>
              </a:ext>
              <a:ext uri="{C183D7F6-B498-43B3-948B-1728B52AA6E4}">
                <adec:decorative xmlns:adec="http://schemas.microsoft.com/office/drawing/2017/decorative" val="1"/>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Otsikko 1">
            <a:extLst>
              <a:ext uri="{FF2B5EF4-FFF2-40B4-BE49-F238E27FC236}">
                <a16:creationId xmlns:a16="http://schemas.microsoft.com/office/drawing/2014/main" id="{7CDBFBF7-5D1F-492B-99E4-1B604BB26F6F}"/>
              </a:ext>
            </a:extLst>
          </p:cNvPr>
          <p:cNvSpPr>
            <a:spLocks noGrp="1"/>
          </p:cNvSpPr>
          <p:nvPr>
            <p:ph type="title"/>
          </p:nvPr>
        </p:nvSpPr>
        <p:spPr>
          <a:xfrm>
            <a:off x="3356694" y="365126"/>
            <a:ext cx="12192000" cy="723446"/>
          </a:xfrm>
        </p:spPr>
        <p:txBody>
          <a:bodyPr/>
          <a:lstStyle/>
          <a:p>
            <a:r>
              <a:rPr lang="fi-FI" dirty="0">
                <a:solidFill>
                  <a:schemeClr val="bg1"/>
                </a:solidFill>
                <a:highlight>
                  <a:srgbClr val="37546D"/>
                </a:highlight>
              </a:rPr>
              <a:t>Karhun tuntomerkit</a:t>
            </a:r>
          </a:p>
        </p:txBody>
      </p:sp>
      <p:sp>
        <p:nvSpPr>
          <p:cNvPr id="4" name="Sisällön paikkamerkki 3">
            <a:extLst>
              <a:ext uri="{FF2B5EF4-FFF2-40B4-BE49-F238E27FC236}">
                <a16:creationId xmlns:a16="http://schemas.microsoft.com/office/drawing/2014/main" id="{57AB4A6C-9FD4-4551-B30B-E32C154082CF}"/>
              </a:ext>
              <a:ext uri="{C183D7F6-B498-43B3-948B-1728B52AA6E4}">
                <adec:decorative xmlns:adec="http://schemas.microsoft.com/office/drawing/2017/decorative" val="1"/>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Mari Tikkunen / Suomen riistakeskus</a:t>
            </a:r>
            <a:endParaRPr lang="fi-FI" dirty="0">
              <a:solidFill>
                <a:schemeClr val="bg1"/>
              </a:solidFill>
            </a:endParaRPr>
          </a:p>
        </p:txBody>
      </p:sp>
      <p:sp>
        <p:nvSpPr>
          <p:cNvPr id="5" name="Tekstin paikkamerkki 4">
            <a:extLst>
              <a:ext uri="{FF2B5EF4-FFF2-40B4-BE49-F238E27FC236}">
                <a16:creationId xmlns:a16="http://schemas.microsoft.com/office/drawing/2014/main" id="{D42B26C1-B904-414B-9C7A-B9AA2C244599}"/>
              </a:ext>
            </a:extLst>
          </p:cNvPr>
          <p:cNvSpPr>
            <a:spLocks noGrp="1"/>
          </p:cNvSpPr>
          <p:nvPr>
            <p:ph type="body" sz="quarter" idx="15"/>
          </p:nvPr>
        </p:nvSpPr>
        <p:spPr>
          <a:xfrm rot="21088364">
            <a:off x="6935727" y="2108463"/>
            <a:ext cx="3476640" cy="499111"/>
          </a:xfrm>
        </p:spPr>
        <p:txBody>
          <a:bodyPr>
            <a:noAutofit/>
          </a:bodyPr>
          <a:lstStyle/>
          <a:p>
            <a:pPr algn="ctr"/>
            <a:r>
              <a:rPr lang="fi-FI" sz="3200" b="1" dirty="0">
                <a:solidFill>
                  <a:schemeClr val="bg1"/>
                </a:solidFill>
                <a:highlight>
                  <a:srgbClr val="37546D"/>
                </a:highlight>
              </a:rPr>
              <a:t>Pyöreät korvat</a:t>
            </a: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spc="600">
                <a:solidFill>
                  <a:srgbClr val="B2CDE5"/>
                </a:solidFill>
              </a:rPr>
              <a:t>SUURPETOJEN JÄLJILLÄ</a:t>
            </a:r>
            <a:endParaRPr lang="en-FI" sz="1000" spc="600" dirty="0">
              <a:solidFill>
                <a:srgbClr val="B2CDE5"/>
              </a:solidFill>
            </a:endParaRPr>
          </a:p>
        </p:txBody>
      </p:sp>
      <p:sp>
        <p:nvSpPr>
          <p:cNvPr id="11" name="Tekstin paikkamerkki 4">
            <a:extLst>
              <a:ext uri="{FF2B5EF4-FFF2-40B4-BE49-F238E27FC236}">
                <a16:creationId xmlns:a16="http://schemas.microsoft.com/office/drawing/2014/main" id="{1C692AEF-D58C-490E-9EF1-710B8D652F0B}"/>
              </a:ext>
            </a:extLst>
          </p:cNvPr>
          <p:cNvSpPr txBox="1">
            <a:spLocks/>
          </p:cNvSpPr>
          <p:nvPr/>
        </p:nvSpPr>
        <p:spPr>
          <a:xfrm rot="21274614">
            <a:off x="6674918" y="3790637"/>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Tuuhea ruskea turkki</a:t>
            </a:r>
          </a:p>
        </p:txBody>
      </p:sp>
      <p:sp>
        <p:nvSpPr>
          <p:cNvPr id="12" name="Tekstin paikkamerkki 4">
            <a:extLst>
              <a:ext uri="{FF2B5EF4-FFF2-40B4-BE49-F238E27FC236}">
                <a16:creationId xmlns:a16="http://schemas.microsoft.com/office/drawing/2014/main" id="{2DAE1553-6B9D-412C-B13B-A2A598E49258}"/>
              </a:ext>
            </a:extLst>
          </p:cNvPr>
          <p:cNvSpPr txBox="1">
            <a:spLocks/>
          </p:cNvSpPr>
          <p:nvPr/>
        </p:nvSpPr>
        <p:spPr>
          <a:xfrm rot="767457">
            <a:off x="9005378" y="2980980"/>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Töpöhäntä</a:t>
            </a:r>
          </a:p>
        </p:txBody>
      </p:sp>
      <p:sp>
        <p:nvSpPr>
          <p:cNvPr id="13" name="Tekstin paikkamerkki 4">
            <a:extLst>
              <a:ext uri="{FF2B5EF4-FFF2-40B4-BE49-F238E27FC236}">
                <a16:creationId xmlns:a16="http://schemas.microsoft.com/office/drawing/2014/main" id="{F81C6CA3-011E-4924-B6FF-22AD5F3DB63C}"/>
              </a:ext>
            </a:extLst>
          </p:cNvPr>
          <p:cNvSpPr txBox="1">
            <a:spLocks/>
          </p:cNvSpPr>
          <p:nvPr/>
        </p:nvSpPr>
        <p:spPr>
          <a:xfrm>
            <a:off x="8562563" y="4645714"/>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Uroskarhu voi painaa </a:t>
            </a:r>
            <a:br>
              <a:rPr lang="fi-FI" sz="3200" b="1" dirty="0">
                <a:solidFill>
                  <a:schemeClr val="bg1"/>
                </a:solidFill>
                <a:highlight>
                  <a:srgbClr val="37546D"/>
                </a:highlight>
              </a:rPr>
            </a:br>
            <a:r>
              <a:rPr lang="fi-FI" sz="3200" b="1" dirty="0">
                <a:solidFill>
                  <a:schemeClr val="bg1"/>
                </a:solidFill>
                <a:highlight>
                  <a:srgbClr val="37546D"/>
                </a:highlight>
              </a:rPr>
              <a:t>jopa 300 kg!</a:t>
            </a:r>
          </a:p>
        </p:txBody>
      </p:sp>
    </p:spTree>
    <p:extLst>
      <p:ext uri="{BB962C8B-B14F-4D97-AF65-F5344CB8AC3E}">
        <p14:creationId xmlns:p14="http://schemas.microsoft.com/office/powerpoint/2010/main" val="1537326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1"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Kuva 10" descr="Karhun jäljet mudassa. Karhun jäljessä näkyy viisi varvasta.">
            <a:extLst>
              <a:ext uri="{FF2B5EF4-FFF2-40B4-BE49-F238E27FC236}">
                <a16:creationId xmlns:a16="http://schemas.microsoft.com/office/drawing/2014/main" id="{5704CA2D-CB76-42C8-BA9F-21CF54FC0B4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76"/>
          <a:stretch/>
        </p:blipFill>
        <p:spPr>
          <a:xfrm>
            <a:off x="7556451" y="0"/>
            <a:ext cx="4635549" cy="6863182"/>
          </a:xfrm>
          <a:prstGeom prst="rect">
            <a:avLst/>
          </a:prstGeom>
        </p:spPr>
      </p:pic>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fi-FI" dirty="0"/>
              <a:t>Missä karhuja havaitaan?</a:t>
            </a:r>
          </a:p>
        </p:txBody>
      </p:sp>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1"/>
            <a:ext cx="3603215" cy="4025335"/>
          </a:xfrm>
        </p:spPr>
        <p:txBody>
          <a:bodyPr anchor="t">
            <a:normAutofit/>
          </a:bodyPr>
          <a:lstStyle/>
          <a:p>
            <a:r>
              <a:rPr lang="fi-FI" sz="2400" dirty="0"/>
              <a:t>Vuoden 2024 kanta-arvion mukaan Suomessa elää noin 2 100–2 250 karhua.</a:t>
            </a:r>
          </a:p>
          <a:p>
            <a:r>
              <a:rPr lang="fi-FI" sz="2400" dirty="0"/>
              <a:t>Kartta kuvaa vuonna 2023 karhusta tehtyjä </a:t>
            </a:r>
            <a:r>
              <a:rPr lang="fi-FI" sz="2400" b="1" dirty="0"/>
              <a:t>havaintoja</a:t>
            </a:r>
            <a:r>
              <a:rPr lang="fi-FI" sz="2400" dirty="0"/>
              <a:t>.</a:t>
            </a:r>
          </a:p>
        </p:txBody>
      </p:sp>
      <p:sp>
        <p:nvSpPr>
          <p:cNvPr id="6" name="Footer Placeholder 5">
            <a:extLst>
              <a:ext uri="{FF2B5EF4-FFF2-40B4-BE49-F238E27FC236}">
                <a16:creationId xmlns:a16="http://schemas.microsoft.com/office/drawing/2014/main" id="{AF3EA122-882C-4239-BF84-F53BB8FA37D9}"/>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3C20E23F-FC00-46E7-B17D-15E51355A63C}"/>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8</a:t>
            </a:fld>
            <a:endParaRPr lang="en-FI" sz="1000" dirty="0">
              <a:solidFill>
                <a:srgbClr val="B2CDE5"/>
              </a:solidFill>
            </a:endParaRPr>
          </a:p>
        </p:txBody>
      </p:sp>
      <p:pic>
        <p:nvPicPr>
          <p:cNvPr id="8" name="Sisällön paikkamerkki 4">
            <a:extLst>
              <a:ext uri="{FF2B5EF4-FFF2-40B4-BE49-F238E27FC236}">
                <a16:creationId xmlns:a16="http://schemas.microsoft.com/office/drawing/2014/main" id="{9F3E4814-D004-4069-834C-C8AF537F1075}"/>
              </a:ext>
            </a:extLst>
          </p:cNvPr>
          <p:cNvPicPr>
            <a:picLocks noChangeAspect="1"/>
          </p:cNvPicPr>
          <p:nvPr/>
        </p:nvPicPr>
        <p:blipFill>
          <a:blip r:embed="rId4"/>
          <a:srcRect/>
          <a:stretch/>
        </p:blipFill>
        <p:spPr>
          <a:xfrm>
            <a:off x="5464640" y="1037877"/>
            <a:ext cx="3603215" cy="5151453"/>
          </a:xfrm>
          <a:prstGeom prst="rect">
            <a:avLst/>
          </a:prstGeom>
        </p:spPr>
      </p:pic>
      <p:pic>
        <p:nvPicPr>
          <p:cNvPr id="9" name="Kuva 8">
            <a:extLst>
              <a:ext uri="{FF2B5EF4-FFF2-40B4-BE49-F238E27FC236}">
                <a16:creationId xmlns:a16="http://schemas.microsoft.com/office/drawing/2014/main" id="{0869509C-DBE9-458C-A485-F23B2A1079F4}"/>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4702628" y="2732182"/>
            <a:ext cx="1694483" cy="732398"/>
          </a:xfrm>
          <a:prstGeom prst="rect">
            <a:avLst/>
          </a:prstGeom>
        </p:spPr>
      </p:pic>
      <p:sp>
        <p:nvSpPr>
          <p:cNvPr id="13" name="Sisällön paikkamerkki 3">
            <a:extLst>
              <a:ext uri="{FF2B5EF4-FFF2-40B4-BE49-F238E27FC236}">
                <a16:creationId xmlns:a16="http://schemas.microsoft.com/office/drawing/2014/main" id="{F3D516FF-C66F-4047-AB9B-D680E6F31FAA}"/>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Tapio </a:t>
            </a:r>
            <a:r>
              <a:rPr lang="fi-FI" dirty="0" err="1">
                <a:solidFill>
                  <a:schemeClr val="bg1"/>
                </a:solidFill>
                <a:latin typeface="Calibri" panose="020F0502020204030204" pitchFamily="34" charset="0"/>
                <a:cs typeface="Calibri" panose="020F0502020204030204" pitchFamily="34" charset="0"/>
              </a:rPr>
              <a:t>VIsuri</a:t>
            </a:r>
            <a:r>
              <a:rPr lang="fi-FI" dirty="0">
                <a:solidFill>
                  <a:schemeClr val="bg1"/>
                </a:solidFill>
                <a:latin typeface="Calibri" panose="020F0502020204030204" pitchFamily="34" charset="0"/>
                <a:cs typeface="Calibri" panose="020F0502020204030204" pitchFamily="34" charset="0"/>
              </a:rPr>
              <a:t> / Suomen riistakeskus</a:t>
            </a:r>
            <a:endParaRPr lang="fi-FI" dirty="0">
              <a:solidFill>
                <a:schemeClr val="bg1"/>
              </a:solidFill>
            </a:endParaRP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2"/>
            <a:ext cx="101947" cy="214056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2065735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fi-FI" dirty="0"/>
              <a:t>Karhu on sekasyöjä</a:t>
            </a:r>
          </a:p>
        </p:txBody>
      </p:sp>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2"/>
            <a:ext cx="3603215" cy="1503478"/>
          </a:xfrm>
        </p:spPr>
        <p:txBody>
          <a:bodyPr anchor="t">
            <a:normAutofit/>
          </a:bodyPr>
          <a:lstStyle/>
          <a:p>
            <a:r>
              <a:rPr lang="fi-FI" sz="2400" dirty="0"/>
              <a:t>Karhu on sekasyöjä, ja yllättäen yli puolet karhun ruokavaliosta on muuta kuin lihaa.</a:t>
            </a:r>
          </a:p>
        </p:txBody>
      </p:sp>
      <p:sp>
        <p:nvSpPr>
          <p:cNvPr id="6" name="Footer Placeholder 5">
            <a:extLst>
              <a:ext uri="{FF2B5EF4-FFF2-40B4-BE49-F238E27FC236}">
                <a16:creationId xmlns:a16="http://schemas.microsoft.com/office/drawing/2014/main" id="{AF3EA122-882C-4239-BF84-F53BB8FA37D9}"/>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3C20E23F-FC00-46E7-B17D-15E51355A63C}"/>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9</a:t>
            </a:fld>
            <a:endParaRPr lang="en-FI" sz="1000" dirty="0">
              <a:solidFill>
                <a:srgbClr val="B2CDE5"/>
              </a:solidFill>
            </a:endParaRPr>
          </a:p>
        </p:txBody>
      </p:sp>
      <p:sp>
        <p:nvSpPr>
          <p:cNvPr id="13" name="Sisällön paikkamerkki 3">
            <a:extLst>
              <a:ext uri="{FF2B5EF4-FFF2-40B4-BE49-F238E27FC236}">
                <a16:creationId xmlns:a16="http://schemas.microsoft.com/office/drawing/2014/main" id="{F3D516FF-C66F-4047-AB9B-D680E6F31FAA}"/>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Tapio </a:t>
            </a:r>
            <a:r>
              <a:rPr lang="fi-FI" dirty="0" err="1">
                <a:solidFill>
                  <a:schemeClr val="bg1"/>
                </a:solidFill>
                <a:latin typeface="Calibri" panose="020F0502020204030204" pitchFamily="34" charset="0"/>
                <a:cs typeface="Calibri" panose="020F0502020204030204" pitchFamily="34" charset="0"/>
              </a:rPr>
              <a:t>VIsuri</a:t>
            </a:r>
            <a:r>
              <a:rPr lang="fi-FI" dirty="0">
                <a:solidFill>
                  <a:schemeClr val="bg1"/>
                </a:solidFill>
                <a:latin typeface="Calibri" panose="020F0502020204030204" pitchFamily="34" charset="0"/>
                <a:cs typeface="Calibri" panose="020F0502020204030204" pitchFamily="34" charset="0"/>
              </a:rPr>
              <a:t> / Suomen riistakeskus</a:t>
            </a:r>
            <a:endParaRPr lang="fi-FI" dirty="0">
              <a:solidFill>
                <a:schemeClr val="bg1"/>
              </a:solidFill>
            </a:endParaRP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3"/>
            <a:ext cx="101947" cy="150347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Kuvan paikkamerkki 8" descr="Karhu on kaikkiruokainen.&#10;Karhun ruokavalio koostuu:&#10;25 % hirvieläinten vasat, porot ja haaskat&#10;40 % metsämarjat kuten mustikat ja puolukat&#10;10 % vilja ja kasvit kuten juuret ja kaura&#10;5 % kalat&#10;20 % hyönteiset kuten toukat, muurahaiset, muurahaisen munat ja hunaja">
            <a:extLst>
              <a:ext uri="{FF2B5EF4-FFF2-40B4-BE49-F238E27FC236}">
                <a16:creationId xmlns:a16="http://schemas.microsoft.com/office/drawing/2014/main" id="{D5C33385-FE04-4265-94D2-293733E434AA}"/>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l="-227"/>
          <a:stretch/>
        </p:blipFill>
        <p:spPr>
          <a:xfrm>
            <a:off x="5043170" y="217076"/>
            <a:ext cx="7148830" cy="6604255"/>
          </a:xfrm>
        </p:spPr>
      </p:pic>
    </p:spTree>
    <p:extLst>
      <p:ext uri="{BB962C8B-B14F-4D97-AF65-F5344CB8AC3E}">
        <p14:creationId xmlns:p14="http://schemas.microsoft.com/office/powerpoint/2010/main" val="39986762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Asiakirja" ma:contentTypeID="0x010100FC273FBDB1AAC448BDBB3CA1302F22C6" ma:contentTypeVersion="3" ma:contentTypeDescription="Luo uusi asiakirja." ma:contentTypeScope="" ma:versionID="3cf92efc90fd97c5548b5b3f6d259d45">
  <xsd:schema xmlns:xsd="http://www.w3.org/2001/XMLSchema" xmlns:xs="http://www.w3.org/2001/XMLSchema" xmlns:p="http://schemas.microsoft.com/office/2006/metadata/properties" xmlns:ns2="ebb82943-49da-4504-a2f3-a33fb2eb95f1" targetNamespace="http://schemas.microsoft.com/office/2006/metadata/properties" ma:root="true" ma:fieldsID="73a7f945de27690f0e5612b79736f6f4" ns2:_="">
    <xsd:import namespace="ebb82943-49da-4504-a2f3-a33fb2eb95f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82943-49da-4504-a2f3-a33fb2eb95f1"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794D5EC-6560-47A0-9CF6-7FCC6F9FC422}">
  <ds:schemaRefs>
    <ds:schemaRef ds:uri="http://purl.org/dc/terms/"/>
    <ds:schemaRef ds:uri="http://schemas.microsoft.com/office/2006/documentManagement/types"/>
    <ds:schemaRef ds:uri="http://purl.org/dc/dcmitype/"/>
    <ds:schemaRef ds:uri="http://schemas.microsoft.com/office/infopath/2007/PartnerControls"/>
    <ds:schemaRef ds:uri="ebb82943-49da-4504-a2f3-a33fb2eb95f1"/>
    <ds:schemaRef ds:uri="http://purl.org/dc/elements/1.1/"/>
    <ds:schemaRef ds:uri="http://schemas.microsoft.com/office/2006/metadata/propertie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886317E-17C6-413D-A33D-E28F5515260D}">
  <ds:schemaRefs>
    <ds:schemaRef ds:uri="http://schemas.microsoft.com/sharepoint/v3/contenttype/forms"/>
  </ds:schemaRefs>
</ds:datastoreItem>
</file>

<file path=customXml/itemProps3.xml><?xml version="1.0" encoding="utf-8"?>
<ds:datastoreItem xmlns:ds="http://schemas.openxmlformats.org/officeDocument/2006/customXml" ds:itemID="{E313F1A8-ED6F-43BA-A5CF-D4C62AC3AD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82943-49da-4504-a2f3-a33fb2eb95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887</TotalTime>
  <Words>2267</Words>
  <Application>Microsoft Office PowerPoint</Application>
  <PresentationFormat>Laajakuva</PresentationFormat>
  <Paragraphs>299</Paragraphs>
  <Slides>43</Slides>
  <Notes>36</Notes>
  <HiddenSlides>0</HiddenSlides>
  <MMClips>6</MMClips>
  <ScaleCrop>false</ScaleCrop>
  <HeadingPairs>
    <vt:vector size="6" baseType="variant">
      <vt:variant>
        <vt:lpstr>Käytetyt fontit</vt:lpstr>
      </vt:variant>
      <vt:variant>
        <vt:i4>5</vt:i4>
      </vt:variant>
      <vt:variant>
        <vt:lpstr>Teema</vt:lpstr>
      </vt:variant>
      <vt:variant>
        <vt:i4>1</vt:i4>
      </vt:variant>
      <vt:variant>
        <vt:lpstr>Dian otsikot</vt:lpstr>
      </vt:variant>
      <vt:variant>
        <vt:i4>43</vt:i4>
      </vt:variant>
    </vt:vector>
  </HeadingPairs>
  <TitlesOfParts>
    <vt:vector size="49" baseType="lpstr">
      <vt:lpstr>Arial</vt:lpstr>
      <vt:lpstr>Calibri</vt:lpstr>
      <vt:lpstr>Calibri Light</vt:lpstr>
      <vt:lpstr>OpenSans</vt:lpstr>
      <vt:lpstr>Rockwell</vt:lpstr>
      <vt:lpstr>Office Theme</vt:lpstr>
      <vt:lpstr>Suomalaiset suurpedot esittelyssä</vt:lpstr>
      <vt:lpstr>Suomessa asuu neljä suurpetoa. Arvaatko ne kaikki?</vt:lpstr>
      <vt:lpstr>Video suurpedoista:</vt:lpstr>
      <vt:lpstr>Mikä suurpedoista on kaikista kookkain?</vt:lpstr>
      <vt:lpstr>Otso, mesikämmen, nalle  – karhulla on monta lempinimeä</vt:lpstr>
      <vt:lpstr>Karhu voi elää jopa 20–30-vuotiaaksi</vt:lpstr>
      <vt:lpstr>Karhun tuntomerkit</vt:lpstr>
      <vt:lpstr>Missä karhuja havaitaan?</vt:lpstr>
      <vt:lpstr>Karhu on sekasyöjä</vt:lpstr>
      <vt:lpstr>Karhun vuosi: kesä</vt:lpstr>
      <vt:lpstr>Karhun vuosi: syksy</vt:lpstr>
      <vt:lpstr>Karhun vuosi: talvi</vt:lpstr>
      <vt:lpstr>Karhun vuosi: kevät</vt:lpstr>
      <vt:lpstr>Arvaatko, mikä eläin ääntelee?</vt:lpstr>
      <vt:lpstr>Kappas, susi!</vt:lpstr>
      <vt:lpstr>Ulvova susi</vt:lpstr>
      <vt:lpstr>Susi on iso koiraeläin</vt:lpstr>
      <vt:lpstr>Susi elää perhelaumassa</vt:lpstr>
      <vt:lpstr>Suden tuntomerkit</vt:lpstr>
      <vt:lpstr>Missä susia havaitaan?</vt:lpstr>
      <vt:lpstr>Susi syö enimmäkseen lihaa</vt:lpstr>
      <vt:lpstr>Suden vuosi -animaatio</vt:lpstr>
      <vt:lpstr>Kukas se täällä ääntelee?</vt:lpstr>
      <vt:lpstr>Sehän on ilves!</vt:lpstr>
      <vt:lpstr>Ilves on Suomen ainoa luonnossa elävä kissaeläin</vt:lpstr>
      <vt:lpstr>Ilveksen tuntomerkit</vt:lpstr>
      <vt:lpstr>Missä ilveksiä havaitaan?</vt:lpstr>
      <vt:lpstr>Ilves syö vain lihaa</vt:lpstr>
      <vt:lpstr>Viisi faktaa, joita et tiennyt ilveksestä (1/5)</vt:lpstr>
      <vt:lpstr>Viisi faktaa, joita et tiennyt ilveksestä (2/5)</vt:lpstr>
      <vt:lpstr>Viisi faktaa, joita et tiennyt ilveksestä (3/5)</vt:lpstr>
      <vt:lpstr>Viisi faktaa, joita et tiennyt ilveksestä (4/5)</vt:lpstr>
      <vt:lpstr>Viisi faktaa, joita et tiennyt ilveksestä (5/5)</vt:lpstr>
      <vt:lpstr>Karhu on pedoista suurin. Mikä on Suomen pienin suurpeto?</vt:lpstr>
      <vt:lpstr>Ahma on suurpedoista pienin</vt:lpstr>
      <vt:lpstr>Ahmat elävät yksin</vt:lpstr>
      <vt:lpstr>Ahman tuntomerkit</vt:lpstr>
      <vt:lpstr>Missä ahmoja havaitaan?</vt:lpstr>
      <vt:lpstr>Ahman ruokavalio on monipuolinen</vt:lpstr>
      <vt:lpstr>Ahma on taitava saalistaja</vt:lpstr>
      <vt:lpstr>Ahma hyödyntää muiden petojen jättämiä raatoja</vt:lpstr>
      <vt:lpstr>Ahmalla on voimakkaat leuat</vt:lpstr>
      <vt:lpstr>Ahmalla on teräsvatsa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Suomalaiset suurpedot esittelyssä, 3-6-luokat</dc:title>
  <dc:creator>Jukka Fordell</dc:creator>
  <cp:lastModifiedBy>Ala-Kurikka Iina (LUKE)</cp:lastModifiedBy>
  <cp:revision>44</cp:revision>
  <dcterms:created xsi:type="dcterms:W3CDTF">2021-04-28T07:26:09Z</dcterms:created>
  <dcterms:modified xsi:type="dcterms:W3CDTF">2024-08-20T11:55:50Z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0x010100FC273FBDB1AAC448BDBB3CA1302F22C6</vt:lpwstr>
  </property>
</Properties>
</file>