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notesMasterIdLst>
    <p:notesMasterId r:id="rId6"/>
  </p:notesMasterIdLst>
  <p:handoutMasterIdLst>
    <p:handoutMasterId r:id="rId7"/>
  </p:handoutMasterIdLst>
  <p:sldIdLst>
    <p:sldId id="267" r:id="rId5"/>
  </p:sldIdLst>
  <p:sldSz cx="7559675" cy="10691813"/>
  <p:notesSz cx="6858000" cy="9144000"/>
  <p:defaultTextStyle>
    <a:defPPr>
      <a:defRPr lang="fi-FI"/>
    </a:defPPr>
    <a:lvl1pPr marL="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1pPr>
    <a:lvl2pPr marL="915995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2pPr>
    <a:lvl3pPr marL="183199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3pPr>
    <a:lvl4pPr marL="2747985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4pPr>
    <a:lvl5pPr marL="366398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5pPr>
    <a:lvl6pPr marL="4579975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6pPr>
    <a:lvl7pPr marL="549597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7pPr>
    <a:lvl8pPr marL="6411963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8pPr>
    <a:lvl9pPr marL="732796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3DDDF8-A819-4792-B613-BDB41D097540}" v="1" dt="2024-05-13T11:19:53.8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3" autoAdjust="0"/>
    <p:restoredTop sz="95226" autoAdjust="0"/>
  </p:normalViewPr>
  <p:slideViewPr>
    <p:cSldViewPr snapToGrid="0">
      <p:cViewPr varScale="1">
        <p:scale>
          <a:sx n="70" d="100"/>
          <a:sy n="70" d="100"/>
        </p:scale>
        <p:origin x="355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364B7C-0057-4C01-8B0B-3254C2CF29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19507-0BBA-4DD2-B490-11EBB0EBCC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48A77-7A0D-42BF-8358-079ABFA2E943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BA50F4-D4AF-4327-9A54-E5F8999BC8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C50F8C-E237-437C-AD78-8ED2CA7318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CA645-7B8C-4F82-87D9-EA5574B8B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56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39F91-7E60-4A3D-A017-FD31611B3320}" type="datetimeFigureOut">
              <a:rPr lang="fi-FI" smtClean="0"/>
              <a:t>13.5.2024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9980D-8198-4D10-BE57-D69671B06C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956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twitter.com/LukeFinland" TargetMode="External"/><Relationship Id="rId18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hyperlink" Target="https://www.instagram.com/luonnonvarakeskus" TargetMode="External"/><Relationship Id="rId12" Type="http://schemas.openxmlformats.org/officeDocument/2006/relationships/image" Target="../media/image9.svg"/><Relationship Id="rId17" Type="http://schemas.openxmlformats.org/officeDocument/2006/relationships/image" Target="../media/image12.png"/><Relationship Id="rId2" Type="http://schemas.openxmlformats.org/officeDocument/2006/relationships/image" Target="../media/image1.png"/><Relationship Id="rId16" Type="http://schemas.openxmlformats.org/officeDocument/2006/relationships/hyperlink" Target="https://www.youtube.com/channel/UC7xHn3uDhLTQc-RwLVqDPuA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1.svg"/><Relationship Id="rId10" Type="http://schemas.openxmlformats.org/officeDocument/2006/relationships/hyperlink" Target="https://www.linkedin.com/company/lukefinland" TargetMode="External"/><Relationship Id="rId4" Type="http://schemas.openxmlformats.org/officeDocument/2006/relationships/hyperlink" Target="https://www.facebook.com/Luonnonvarakeskus" TargetMode="External"/><Relationship Id="rId9" Type="http://schemas.openxmlformats.org/officeDocument/2006/relationships/image" Target="../media/image7.svg"/><Relationship Id="rId1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Kuvan paikkamerkki 49">
            <a:extLst>
              <a:ext uri="{FF2B5EF4-FFF2-40B4-BE49-F238E27FC236}">
                <a16:creationId xmlns:a16="http://schemas.microsoft.com/office/drawing/2014/main" id="{48633039-6C0C-4C5F-88E5-7916FF657E1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15585" y="999302"/>
            <a:ext cx="7797944" cy="5912448"/>
          </a:xfrm>
          <a:custGeom>
            <a:avLst/>
            <a:gdLst>
              <a:gd name="connsiteX0" fmla="*/ 7074153 w 7074153"/>
              <a:gd name="connsiteY0" fmla="*/ 0 h 5472379"/>
              <a:gd name="connsiteX1" fmla="*/ 7067714 w 7074153"/>
              <a:gd name="connsiteY1" fmla="*/ 4386526 h 5472379"/>
              <a:gd name="connsiteX2" fmla="*/ 7003949 w 7074153"/>
              <a:gd name="connsiteY2" fmla="*/ 4430657 h 5472379"/>
              <a:gd name="connsiteX3" fmla="*/ 3527917 w 7074153"/>
              <a:gd name="connsiteY3" fmla="*/ 5472379 h 5472379"/>
              <a:gd name="connsiteX4" fmla="*/ 51885 w 7074153"/>
              <a:gd name="connsiteY4" fmla="*/ 4430657 h 5472379"/>
              <a:gd name="connsiteX5" fmla="*/ 0 w 7074153"/>
              <a:gd name="connsiteY5" fmla="*/ 4394748 h 5472379"/>
              <a:gd name="connsiteX6" fmla="*/ 0 w 7074153"/>
              <a:gd name="connsiteY6" fmla="*/ 521 h 5472379"/>
              <a:gd name="connsiteX0" fmla="*/ 7074153 w 7074153"/>
              <a:gd name="connsiteY0" fmla="*/ 0 h 5480797"/>
              <a:gd name="connsiteX1" fmla="*/ 7067714 w 7074153"/>
              <a:gd name="connsiteY1" fmla="*/ 4386526 h 5480797"/>
              <a:gd name="connsiteX2" fmla="*/ 7003949 w 7074153"/>
              <a:gd name="connsiteY2" fmla="*/ 4430657 h 5480797"/>
              <a:gd name="connsiteX3" fmla="*/ 3527917 w 7074153"/>
              <a:gd name="connsiteY3" fmla="*/ 5472379 h 5480797"/>
              <a:gd name="connsiteX4" fmla="*/ 3333 w 7074153"/>
              <a:gd name="connsiteY4" fmla="*/ 4717925 h 5480797"/>
              <a:gd name="connsiteX5" fmla="*/ 0 w 7074153"/>
              <a:gd name="connsiteY5" fmla="*/ 4394748 h 5480797"/>
              <a:gd name="connsiteX6" fmla="*/ 0 w 7074153"/>
              <a:gd name="connsiteY6" fmla="*/ 521 h 5480797"/>
              <a:gd name="connsiteX7" fmla="*/ 7074153 w 7074153"/>
              <a:gd name="connsiteY7" fmla="*/ 0 h 5480797"/>
              <a:gd name="connsiteX0" fmla="*/ 7074153 w 7074153"/>
              <a:gd name="connsiteY0" fmla="*/ 0 h 5478467"/>
              <a:gd name="connsiteX1" fmla="*/ 7067714 w 7074153"/>
              <a:gd name="connsiteY1" fmla="*/ 4386526 h 5478467"/>
              <a:gd name="connsiteX2" fmla="*/ 7003949 w 7074153"/>
              <a:gd name="connsiteY2" fmla="*/ 4430657 h 5478467"/>
              <a:gd name="connsiteX3" fmla="*/ 3527917 w 7074153"/>
              <a:gd name="connsiteY3" fmla="*/ 5472379 h 5478467"/>
              <a:gd name="connsiteX4" fmla="*/ 3333 w 7074153"/>
              <a:gd name="connsiteY4" fmla="*/ 4717925 h 5478467"/>
              <a:gd name="connsiteX5" fmla="*/ 0 w 7074153"/>
              <a:gd name="connsiteY5" fmla="*/ 4394748 h 5478467"/>
              <a:gd name="connsiteX6" fmla="*/ 0 w 7074153"/>
              <a:gd name="connsiteY6" fmla="*/ 521 h 5478467"/>
              <a:gd name="connsiteX7" fmla="*/ 7074153 w 7074153"/>
              <a:gd name="connsiteY7" fmla="*/ 0 h 5478467"/>
              <a:gd name="connsiteX0" fmla="*/ 7074153 w 7074153"/>
              <a:gd name="connsiteY0" fmla="*/ 0 h 5477903"/>
              <a:gd name="connsiteX1" fmla="*/ 7067714 w 7074153"/>
              <a:gd name="connsiteY1" fmla="*/ 4386526 h 5477903"/>
              <a:gd name="connsiteX2" fmla="*/ 7068685 w 7074153"/>
              <a:gd name="connsiteY2" fmla="*/ 4446842 h 5477903"/>
              <a:gd name="connsiteX3" fmla="*/ 3527917 w 7074153"/>
              <a:gd name="connsiteY3" fmla="*/ 5472379 h 5477903"/>
              <a:gd name="connsiteX4" fmla="*/ 3333 w 7074153"/>
              <a:gd name="connsiteY4" fmla="*/ 4717925 h 5477903"/>
              <a:gd name="connsiteX5" fmla="*/ 0 w 7074153"/>
              <a:gd name="connsiteY5" fmla="*/ 4394748 h 5477903"/>
              <a:gd name="connsiteX6" fmla="*/ 0 w 7074153"/>
              <a:gd name="connsiteY6" fmla="*/ 521 h 5477903"/>
              <a:gd name="connsiteX7" fmla="*/ 7074153 w 7074153"/>
              <a:gd name="connsiteY7" fmla="*/ 0 h 547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3" h="5477903">
                <a:moveTo>
                  <a:pt x="7074153" y="0"/>
                </a:moveTo>
                <a:cubicBezTo>
                  <a:pt x="7072007" y="1462175"/>
                  <a:pt x="7069860" y="2924351"/>
                  <a:pt x="7067714" y="4386526"/>
                </a:cubicBezTo>
                <a:cubicBezTo>
                  <a:pt x="7068038" y="4406631"/>
                  <a:pt x="7068361" y="4426737"/>
                  <a:pt x="7068685" y="4446842"/>
                </a:cubicBezTo>
                <a:cubicBezTo>
                  <a:pt x="6071635" y="5105272"/>
                  <a:pt x="4705476" y="5427199"/>
                  <a:pt x="3527917" y="5472379"/>
                </a:cubicBezTo>
                <a:cubicBezTo>
                  <a:pt x="2350358" y="5517560"/>
                  <a:pt x="1048936" y="5287342"/>
                  <a:pt x="3333" y="4717925"/>
                </a:cubicBezTo>
                <a:lnTo>
                  <a:pt x="0" y="4394748"/>
                </a:lnTo>
                <a:lnTo>
                  <a:pt x="0" y="521"/>
                </a:lnTo>
                <a:lnTo>
                  <a:pt x="70741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fi-FI" dirty="0"/>
          </a:p>
        </p:txBody>
      </p:sp>
      <p:sp>
        <p:nvSpPr>
          <p:cNvPr id="59" name="Otsikon paikkamerkki 1">
            <a:extLst>
              <a:ext uri="{FF2B5EF4-FFF2-40B4-BE49-F238E27FC236}">
                <a16:creationId xmlns:a16="http://schemas.microsoft.com/office/drawing/2014/main" id="{D04F0E34-54E6-4C77-B118-7220962C0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616" y="7021326"/>
            <a:ext cx="6729937" cy="1545504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>
              <a:defRPr sz="2806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36" name="Tekstin paikkamerkki 7">
            <a:extLst>
              <a:ext uri="{FF2B5EF4-FFF2-40B4-BE49-F238E27FC236}">
                <a16:creationId xmlns:a16="http://schemas.microsoft.com/office/drawing/2014/main" id="{E7BA10A8-1D42-42E1-BA50-CD28540D68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7616" y="8615888"/>
            <a:ext cx="6729937" cy="982612"/>
          </a:xfrm>
          <a:ln>
            <a:noFill/>
          </a:ln>
        </p:spPr>
        <p:txBody>
          <a:bodyPr lIns="0" anchor="t" anchorCtr="0">
            <a:normAutofit/>
          </a:bodyPr>
          <a:lstStyle>
            <a:lvl1pPr marL="0" indent="0">
              <a:buFontTx/>
              <a:buNone/>
              <a:defRPr sz="1943"/>
            </a:lvl1pPr>
          </a:lstStyle>
          <a:p>
            <a:endParaRPr lang="fi-FI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376F51-68F6-C6DC-1C13-1300B3795A6F}"/>
              </a:ext>
            </a:extLst>
          </p:cNvPr>
          <p:cNvSpPr/>
          <p:nvPr userDrawn="1"/>
        </p:nvSpPr>
        <p:spPr>
          <a:xfrm>
            <a:off x="-108488" y="-110189"/>
            <a:ext cx="7790846" cy="110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sz="3893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C197482-987A-F84F-6662-B407B00C98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0837" y="231093"/>
            <a:ext cx="793667" cy="520988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F04976-C02D-F9F7-380E-E7A2ACC12D0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17615" y="5615646"/>
            <a:ext cx="1388917" cy="1359952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stamp</a:t>
            </a:r>
            <a:r>
              <a:rPr lang="fi-FI" dirty="0"/>
              <a:t> logo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773AA6-5A0F-3E0F-8265-AB142093EAE8}"/>
              </a:ext>
            </a:extLst>
          </p:cNvPr>
          <p:cNvSpPr txBox="1"/>
          <p:nvPr userDrawn="1"/>
        </p:nvSpPr>
        <p:spPr>
          <a:xfrm>
            <a:off x="4197159" y="10167341"/>
            <a:ext cx="2997345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95" b="1" noProof="1"/>
              <a:t>luke.fi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2E7A4BC-C785-BB7A-82DF-716FCFCB6A2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5982" y="9647558"/>
            <a:ext cx="2475094" cy="711851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823954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539" userDrawn="1">
          <p15:clr>
            <a:srgbClr val="FBAE40"/>
          </p15:clr>
        </p15:guide>
        <p15:guide id="2" orient="horz" pos="89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B5C891-C1D0-40B8-ACC0-CAF8100215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4163" y="1038884"/>
            <a:ext cx="3254033" cy="6519406"/>
          </a:xfrm>
        </p:spPr>
        <p:txBody>
          <a:bodyPr lIns="0"/>
          <a:lstStyle>
            <a:lvl1pPr marL="0" indent="0">
              <a:buNone/>
              <a:defRPr sz="1295"/>
            </a:lvl1pPr>
            <a:lvl2pPr>
              <a:defRPr sz="1295"/>
            </a:lvl2pPr>
            <a:lvl3pPr>
              <a:defRPr sz="1187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4DA2F29-3C03-4843-BDEE-9CE66DC4F9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05832" y="3620028"/>
            <a:ext cx="3254033" cy="5690074"/>
          </a:xfrm>
        </p:spPr>
        <p:txBody>
          <a:bodyPr lIns="0"/>
          <a:lstStyle>
            <a:lvl1pPr marL="0" indent="0">
              <a:buNone/>
              <a:defRPr sz="1295"/>
            </a:lvl1pPr>
            <a:lvl2pPr>
              <a:defRPr sz="1295"/>
            </a:lvl2pPr>
            <a:lvl3pPr>
              <a:defRPr sz="1187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237512-E6E7-4692-9784-2CB306D3B9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4163" y="464793"/>
            <a:ext cx="6745703" cy="380382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BB1F81-DE0A-7172-6F55-C7D9FDE3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05832" y="1038340"/>
            <a:ext cx="3254860" cy="2388524"/>
          </a:xfrm>
        </p:spPr>
        <p:txBody>
          <a:bodyPr/>
          <a:lstStyle/>
          <a:p>
            <a:endParaRPr lang="fi-FI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94A7AA7-E760-9BAB-A669-9823378B3F0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4163" y="7788575"/>
            <a:ext cx="3261860" cy="1521527"/>
          </a:xfrm>
          <a:solidFill>
            <a:schemeClr val="accent2"/>
          </a:solidFill>
        </p:spPr>
        <p:txBody>
          <a:bodyPr/>
          <a:lstStyle>
            <a:lvl1pPr>
              <a:defRPr sz="1295">
                <a:solidFill>
                  <a:schemeClr val="bg1"/>
                </a:solidFill>
              </a:defRPr>
            </a:lvl1pPr>
            <a:lvl2pPr>
              <a:defRPr sz="1295">
                <a:solidFill>
                  <a:schemeClr val="bg1"/>
                </a:solidFill>
              </a:defRPr>
            </a:lvl2pPr>
            <a:lvl3pPr>
              <a:defRPr sz="1187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F9EE84-40F7-A7BD-96F2-97FD99D48BE3}"/>
              </a:ext>
            </a:extLst>
          </p:cNvPr>
          <p:cNvSpPr txBox="1"/>
          <p:nvPr userDrawn="1"/>
        </p:nvSpPr>
        <p:spPr>
          <a:xfrm>
            <a:off x="4197159" y="10167341"/>
            <a:ext cx="2997345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95" b="1" noProof="1"/>
              <a:t>luke.fi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E1F2F9C1-04B4-5EA9-253C-C2CBA3F2040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5982" y="9647558"/>
            <a:ext cx="2475094" cy="711851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5343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9D97CE4-8424-65FE-0F63-4AB9FBB3833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988307" y="8025084"/>
            <a:ext cx="2442895" cy="1146286"/>
          </a:xfrm>
        </p:spPr>
        <p:txBody>
          <a:bodyPr>
            <a:noAutofit/>
          </a:bodyPr>
          <a:lstStyle>
            <a:lvl1pPr marL="0" indent="0">
              <a:buNone/>
              <a:defRPr sz="1295"/>
            </a:lvl1pPr>
            <a:lvl2pPr marL="277579" indent="0">
              <a:buNone/>
              <a:defRPr sz="1295"/>
            </a:lvl2pPr>
            <a:lvl3pPr marL="555155" indent="0">
              <a:buNone/>
              <a:defRPr sz="1295"/>
            </a:lvl3pPr>
            <a:lvl4pPr marL="832734" indent="0">
              <a:buNone/>
              <a:defRPr sz="1295"/>
            </a:lvl4pPr>
            <a:lvl5pPr marL="1110313" indent="0">
              <a:buNone/>
              <a:defRPr sz="1295"/>
            </a:lvl5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571675E-838B-4B84-8AAF-F0139B6E6F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28473" y="7593954"/>
            <a:ext cx="5302730" cy="315582"/>
          </a:xfrm>
        </p:spPr>
        <p:txBody>
          <a:bodyPr/>
          <a:lstStyle>
            <a:lvl1pPr marL="0" indent="0">
              <a:buFontTx/>
              <a:buNone/>
              <a:defRPr sz="1403" b="1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15" name="Vapaamuotoinen: Muoto 14">
            <a:extLst>
              <a:ext uri="{FF2B5EF4-FFF2-40B4-BE49-F238E27FC236}">
                <a16:creationId xmlns:a16="http://schemas.microsoft.com/office/drawing/2014/main" id="{5BBCA41E-E6CC-463D-9C62-5F44C4FD903B}"/>
              </a:ext>
            </a:extLst>
          </p:cNvPr>
          <p:cNvSpPr/>
          <p:nvPr userDrawn="1"/>
        </p:nvSpPr>
        <p:spPr>
          <a:xfrm>
            <a:off x="-115586" y="-146708"/>
            <a:ext cx="7790846" cy="7234785"/>
          </a:xfrm>
          <a:custGeom>
            <a:avLst/>
            <a:gdLst>
              <a:gd name="connsiteX0" fmla="*/ 0 w 7067714"/>
              <a:gd name="connsiteY0" fmla="*/ 0 h 6703052"/>
              <a:gd name="connsiteX1" fmla="*/ 7066800 w 7067714"/>
              <a:gd name="connsiteY1" fmla="*/ 0 h 6703052"/>
              <a:gd name="connsiteX2" fmla="*/ 7066800 w 7067714"/>
              <a:gd name="connsiteY2" fmla="*/ 1213203 h 6703052"/>
              <a:gd name="connsiteX3" fmla="*/ 7067714 w 7067714"/>
              <a:gd name="connsiteY3" fmla="*/ 1213203 h 6703052"/>
              <a:gd name="connsiteX4" fmla="*/ 7067714 w 7067714"/>
              <a:gd name="connsiteY4" fmla="*/ 5617199 h 6703052"/>
              <a:gd name="connsiteX5" fmla="*/ 7003949 w 7067714"/>
              <a:gd name="connsiteY5" fmla="*/ 5661330 h 6703052"/>
              <a:gd name="connsiteX6" fmla="*/ 3527917 w 7067714"/>
              <a:gd name="connsiteY6" fmla="*/ 6703052 h 6703052"/>
              <a:gd name="connsiteX7" fmla="*/ 51885 w 7067714"/>
              <a:gd name="connsiteY7" fmla="*/ 5661330 h 6703052"/>
              <a:gd name="connsiteX8" fmla="*/ 0 w 7067714"/>
              <a:gd name="connsiteY8" fmla="*/ 5625421 h 6703052"/>
              <a:gd name="connsiteX9" fmla="*/ 0 w 7067714"/>
              <a:gd name="connsiteY9" fmla="*/ 1594021 h 6703052"/>
              <a:gd name="connsiteX10" fmla="*/ 0 w 7067714"/>
              <a:gd name="connsiteY10" fmla="*/ 1213203 h 6703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67714" h="6703052">
                <a:moveTo>
                  <a:pt x="0" y="0"/>
                </a:moveTo>
                <a:lnTo>
                  <a:pt x="7066800" y="0"/>
                </a:lnTo>
                <a:lnTo>
                  <a:pt x="7066800" y="1213203"/>
                </a:lnTo>
                <a:lnTo>
                  <a:pt x="7067714" y="1213203"/>
                </a:lnTo>
                <a:lnTo>
                  <a:pt x="7067714" y="5617199"/>
                </a:lnTo>
                <a:lnTo>
                  <a:pt x="7003949" y="5661330"/>
                </a:lnTo>
                <a:cubicBezTo>
                  <a:pt x="6006899" y="6319760"/>
                  <a:pt x="4812169" y="6703052"/>
                  <a:pt x="3527917" y="6703052"/>
                </a:cubicBezTo>
                <a:cubicBezTo>
                  <a:pt x="2243665" y="6703052"/>
                  <a:pt x="1048936" y="6319760"/>
                  <a:pt x="51885" y="5661330"/>
                </a:cubicBezTo>
                <a:lnTo>
                  <a:pt x="0" y="5625421"/>
                </a:lnTo>
                <a:lnTo>
                  <a:pt x="0" y="1594021"/>
                </a:lnTo>
                <a:lnTo>
                  <a:pt x="0" y="121320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sz="3893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B3B713-ED94-83C0-F577-2DDF9092FC0C}"/>
              </a:ext>
            </a:extLst>
          </p:cNvPr>
          <p:cNvSpPr/>
          <p:nvPr userDrawn="1"/>
        </p:nvSpPr>
        <p:spPr>
          <a:xfrm>
            <a:off x="-108488" y="-110189"/>
            <a:ext cx="7790846" cy="110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sz="389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07A2C2-2AD8-4790-E01C-8EBA555C6A81}"/>
              </a:ext>
            </a:extLst>
          </p:cNvPr>
          <p:cNvSpPr txBox="1"/>
          <p:nvPr userDrawn="1"/>
        </p:nvSpPr>
        <p:spPr>
          <a:xfrm>
            <a:off x="4197159" y="10167341"/>
            <a:ext cx="2997345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95" b="1" noProof="1"/>
              <a:t>luke.fi</a:t>
            </a:r>
          </a:p>
        </p:txBody>
      </p:sp>
      <p:sp>
        <p:nvSpPr>
          <p:cNvPr id="4" name="Kuvan paikkamerkki 49">
            <a:extLst>
              <a:ext uri="{FF2B5EF4-FFF2-40B4-BE49-F238E27FC236}">
                <a16:creationId xmlns:a16="http://schemas.microsoft.com/office/drawing/2014/main" id="{C87DBC71-CEA4-96AC-F11E-309E3AB29EF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15585" y="999301"/>
            <a:ext cx="7797944" cy="5912097"/>
          </a:xfrm>
          <a:custGeom>
            <a:avLst/>
            <a:gdLst>
              <a:gd name="connsiteX0" fmla="*/ 7074153 w 7074153"/>
              <a:gd name="connsiteY0" fmla="*/ 0 h 5472379"/>
              <a:gd name="connsiteX1" fmla="*/ 7067714 w 7074153"/>
              <a:gd name="connsiteY1" fmla="*/ 4386526 h 5472379"/>
              <a:gd name="connsiteX2" fmla="*/ 7003949 w 7074153"/>
              <a:gd name="connsiteY2" fmla="*/ 4430657 h 5472379"/>
              <a:gd name="connsiteX3" fmla="*/ 3527917 w 7074153"/>
              <a:gd name="connsiteY3" fmla="*/ 5472379 h 5472379"/>
              <a:gd name="connsiteX4" fmla="*/ 51885 w 7074153"/>
              <a:gd name="connsiteY4" fmla="*/ 4430657 h 5472379"/>
              <a:gd name="connsiteX5" fmla="*/ 0 w 7074153"/>
              <a:gd name="connsiteY5" fmla="*/ 4394748 h 5472379"/>
              <a:gd name="connsiteX6" fmla="*/ 0 w 7074153"/>
              <a:gd name="connsiteY6" fmla="*/ 521 h 5472379"/>
              <a:gd name="connsiteX0" fmla="*/ 7074153 w 7074153"/>
              <a:gd name="connsiteY0" fmla="*/ 0 h 5480973"/>
              <a:gd name="connsiteX1" fmla="*/ 7067714 w 7074153"/>
              <a:gd name="connsiteY1" fmla="*/ 4386526 h 5480973"/>
              <a:gd name="connsiteX2" fmla="*/ 7003949 w 7074153"/>
              <a:gd name="connsiteY2" fmla="*/ 4430657 h 5480973"/>
              <a:gd name="connsiteX3" fmla="*/ 3527917 w 7074153"/>
              <a:gd name="connsiteY3" fmla="*/ 5472379 h 5480973"/>
              <a:gd name="connsiteX4" fmla="*/ 1551 w 7074153"/>
              <a:gd name="connsiteY4" fmla="*/ 4720077 h 5480973"/>
              <a:gd name="connsiteX5" fmla="*/ 0 w 7074153"/>
              <a:gd name="connsiteY5" fmla="*/ 4394748 h 5480973"/>
              <a:gd name="connsiteX6" fmla="*/ 0 w 7074153"/>
              <a:gd name="connsiteY6" fmla="*/ 521 h 5480973"/>
              <a:gd name="connsiteX7" fmla="*/ 7074153 w 7074153"/>
              <a:gd name="connsiteY7" fmla="*/ 0 h 5480973"/>
              <a:gd name="connsiteX0" fmla="*/ 7074153 w 7074153"/>
              <a:gd name="connsiteY0" fmla="*/ 0 h 5480973"/>
              <a:gd name="connsiteX1" fmla="*/ 7067714 w 7074153"/>
              <a:gd name="connsiteY1" fmla="*/ 4386526 h 5480973"/>
              <a:gd name="connsiteX2" fmla="*/ 7003949 w 7074153"/>
              <a:gd name="connsiteY2" fmla="*/ 4430657 h 5480973"/>
              <a:gd name="connsiteX3" fmla="*/ 3527917 w 7074153"/>
              <a:gd name="connsiteY3" fmla="*/ 5472379 h 5480973"/>
              <a:gd name="connsiteX4" fmla="*/ 9940 w 7074153"/>
              <a:gd name="connsiteY4" fmla="*/ 4720077 h 5480973"/>
              <a:gd name="connsiteX5" fmla="*/ 0 w 7074153"/>
              <a:gd name="connsiteY5" fmla="*/ 4394748 h 5480973"/>
              <a:gd name="connsiteX6" fmla="*/ 0 w 7074153"/>
              <a:gd name="connsiteY6" fmla="*/ 521 h 5480973"/>
              <a:gd name="connsiteX7" fmla="*/ 7074153 w 7074153"/>
              <a:gd name="connsiteY7" fmla="*/ 0 h 5480973"/>
              <a:gd name="connsiteX0" fmla="*/ 7074153 w 7074153"/>
              <a:gd name="connsiteY0" fmla="*/ 0 h 5480973"/>
              <a:gd name="connsiteX1" fmla="*/ 7067714 w 7074153"/>
              <a:gd name="connsiteY1" fmla="*/ 4386526 h 5480973"/>
              <a:gd name="connsiteX2" fmla="*/ 7003949 w 7074153"/>
              <a:gd name="connsiteY2" fmla="*/ 4430657 h 5480973"/>
              <a:gd name="connsiteX3" fmla="*/ 3527917 w 7074153"/>
              <a:gd name="connsiteY3" fmla="*/ 5472379 h 5480973"/>
              <a:gd name="connsiteX4" fmla="*/ 1551 w 7074153"/>
              <a:gd name="connsiteY4" fmla="*/ 4720077 h 5480973"/>
              <a:gd name="connsiteX5" fmla="*/ 0 w 7074153"/>
              <a:gd name="connsiteY5" fmla="*/ 4394748 h 5480973"/>
              <a:gd name="connsiteX6" fmla="*/ 0 w 7074153"/>
              <a:gd name="connsiteY6" fmla="*/ 521 h 5480973"/>
              <a:gd name="connsiteX7" fmla="*/ 7074153 w 7074153"/>
              <a:gd name="connsiteY7" fmla="*/ 0 h 5480973"/>
              <a:gd name="connsiteX0" fmla="*/ 7074153 w 7074153"/>
              <a:gd name="connsiteY0" fmla="*/ 0 h 5478284"/>
              <a:gd name="connsiteX1" fmla="*/ 7067714 w 7074153"/>
              <a:gd name="connsiteY1" fmla="*/ 4386526 h 5478284"/>
              <a:gd name="connsiteX2" fmla="*/ 7003949 w 7074153"/>
              <a:gd name="connsiteY2" fmla="*/ 4430657 h 5478284"/>
              <a:gd name="connsiteX3" fmla="*/ 3527917 w 7074153"/>
              <a:gd name="connsiteY3" fmla="*/ 5472379 h 5478284"/>
              <a:gd name="connsiteX4" fmla="*/ 1551 w 7074153"/>
              <a:gd name="connsiteY4" fmla="*/ 4720077 h 5478284"/>
              <a:gd name="connsiteX5" fmla="*/ 0 w 7074153"/>
              <a:gd name="connsiteY5" fmla="*/ 4394748 h 5478284"/>
              <a:gd name="connsiteX6" fmla="*/ 0 w 7074153"/>
              <a:gd name="connsiteY6" fmla="*/ 521 h 5478284"/>
              <a:gd name="connsiteX7" fmla="*/ 7074153 w 7074153"/>
              <a:gd name="connsiteY7" fmla="*/ 0 h 5478284"/>
              <a:gd name="connsiteX0" fmla="*/ 7074153 w 7074153"/>
              <a:gd name="connsiteY0" fmla="*/ 0 h 5478284"/>
              <a:gd name="connsiteX1" fmla="*/ 7067714 w 7074153"/>
              <a:gd name="connsiteY1" fmla="*/ 4386526 h 5478284"/>
              <a:gd name="connsiteX2" fmla="*/ 7003949 w 7074153"/>
              <a:gd name="connsiteY2" fmla="*/ 4430657 h 5478284"/>
              <a:gd name="connsiteX3" fmla="*/ 3527917 w 7074153"/>
              <a:gd name="connsiteY3" fmla="*/ 5472379 h 5478284"/>
              <a:gd name="connsiteX4" fmla="*/ 1551 w 7074153"/>
              <a:gd name="connsiteY4" fmla="*/ 4720077 h 5478284"/>
              <a:gd name="connsiteX5" fmla="*/ 0 w 7074153"/>
              <a:gd name="connsiteY5" fmla="*/ 4394748 h 5478284"/>
              <a:gd name="connsiteX6" fmla="*/ 0 w 7074153"/>
              <a:gd name="connsiteY6" fmla="*/ 521 h 5478284"/>
              <a:gd name="connsiteX7" fmla="*/ 7074153 w 7074153"/>
              <a:gd name="connsiteY7" fmla="*/ 0 h 5478284"/>
              <a:gd name="connsiteX0" fmla="*/ 7074153 w 7074153"/>
              <a:gd name="connsiteY0" fmla="*/ 0 h 5477577"/>
              <a:gd name="connsiteX1" fmla="*/ 7067714 w 7074153"/>
              <a:gd name="connsiteY1" fmla="*/ 4386526 h 5477577"/>
              <a:gd name="connsiteX2" fmla="*/ 7066867 w 7074153"/>
              <a:gd name="connsiteY2" fmla="*/ 4451629 h 5477577"/>
              <a:gd name="connsiteX3" fmla="*/ 3527917 w 7074153"/>
              <a:gd name="connsiteY3" fmla="*/ 5472379 h 5477577"/>
              <a:gd name="connsiteX4" fmla="*/ 1551 w 7074153"/>
              <a:gd name="connsiteY4" fmla="*/ 4720077 h 5477577"/>
              <a:gd name="connsiteX5" fmla="*/ 0 w 7074153"/>
              <a:gd name="connsiteY5" fmla="*/ 4394748 h 5477577"/>
              <a:gd name="connsiteX6" fmla="*/ 0 w 7074153"/>
              <a:gd name="connsiteY6" fmla="*/ 521 h 5477577"/>
              <a:gd name="connsiteX7" fmla="*/ 7074153 w 7074153"/>
              <a:gd name="connsiteY7" fmla="*/ 0 h 547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3" h="5477577">
                <a:moveTo>
                  <a:pt x="7074153" y="0"/>
                </a:moveTo>
                <a:cubicBezTo>
                  <a:pt x="7072007" y="1462175"/>
                  <a:pt x="7069860" y="2924351"/>
                  <a:pt x="7067714" y="4386526"/>
                </a:cubicBezTo>
                <a:cubicBezTo>
                  <a:pt x="7067432" y="4408227"/>
                  <a:pt x="7067149" y="4429928"/>
                  <a:pt x="7066867" y="4451629"/>
                </a:cubicBezTo>
                <a:cubicBezTo>
                  <a:pt x="6069817" y="5110059"/>
                  <a:pt x="4705470" y="5427638"/>
                  <a:pt x="3527917" y="5472379"/>
                </a:cubicBezTo>
                <a:cubicBezTo>
                  <a:pt x="2350364" y="5517120"/>
                  <a:pt x="1032157" y="5273644"/>
                  <a:pt x="1551" y="4720077"/>
                </a:cubicBezTo>
                <a:lnTo>
                  <a:pt x="0" y="4394748"/>
                </a:lnTo>
                <a:lnTo>
                  <a:pt x="0" y="521"/>
                </a:lnTo>
                <a:lnTo>
                  <a:pt x="70741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fi-FI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37BE94A-4C94-E10C-C121-02CA57913FA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28091" y="8025084"/>
            <a:ext cx="2442895" cy="1146286"/>
          </a:xfrm>
        </p:spPr>
        <p:txBody>
          <a:bodyPr>
            <a:noAutofit/>
          </a:bodyPr>
          <a:lstStyle>
            <a:lvl1pPr marL="0" indent="0">
              <a:buNone/>
              <a:defRPr sz="1295"/>
            </a:lvl1pPr>
            <a:lvl2pPr marL="277579" indent="0">
              <a:buNone/>
              <a:defRPr sz="1295"/>
            </a:lvl2pPr>
            <a:lvl3pPr marL="555155" indent="0">
              <a:buNone/>
              <a:defRPr sz="1295"/>
            </a:lvl3pPr>
            <a:lvl4pPr marL="832734" indent="0">
              <a:buNone/>
              <a:defRPr sz="1295"/>
            </a:lvl4pPr>
            <a:lvl5pPr marL="1110313" indent="0">
              <a:buNone/>
              <a:defRPr sz="1295"/>
            </a:lvl5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1602A208-ACEE-C071-8554-42FD1BF3D6E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05982" y="9647558"/>
            <a:ext cx="2475094" cy="711851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logo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3D0EF38-BBAC-6DE3-8E4B-5F111EFFBB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0837" y="231093"/>
            <a:ext cx="793667" cy="520988"/>
          </a:xfrm>
          <a:prstGeom prst="rect">
            <a:avLst/>
          </a:prstGeom>
        </p:spPr>
      </p:pic>
      <p:pic>
        <p:nvPicPr>
          <p:cNvPr id="23" name="Graphic 22">
            <a:hlinkClick r:id="rId4"/>
            <a:extLst>
              <a:ext uri="{FF2B5EF4-FFF2-40B4-BE49-F238E27FC236}">
                <a16:creationId xmlns:a16="http://schemas.microsoft.com/office/drawing/2014/main" id="{8EBC8476-3A73-223D-1662-1ED34CC6AC4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74994" y="390124"/>
            <a:ext cx="355456" cy="348043"/>
          </a:xfrm>
          <a:prstGeom prst="rect">
            <a:avLst/>
          </a:prstGeom>
        </p:spPr>
      </p:pic>
      <p:pic>
        <p:nvPicPr>
          <p:cNvPr id="24" name="Graphic 23">
            <a:hlinkClick r:id="rId7"/>
            <a:extLst>
              <a:ext uri="{FF2B5EF4-FFF2-40B4-BE49-F238E27FC236}">
                <a16:creationId xmlns:a16="http://schemas.microsoft.com/office/drawing/2014/main" id="{449A954A-A151-1B6D-611C-9869CBDBF33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88308" y="390124"/>
            <a:ext cx="355456" cy="348043"/>
          </a:xfrm>
          <a:prstGeom prst="rect">
            <a:avLst/>
          </a:prstGeom>
        </p:spPr>
      </p:pic>
      <p:pic>
        <p:nvPicPr>
          <p:cNvPr id="25" name="Graphic 24">
            <a:hlinkClick r:id="rId10"/>
            <a:extLst>
              <a:ext uri="{FF2B5EF4-FFF2-40B4-BE49-F238E27FC236}">
                <a16:creationId xmlns:a16="http://schemas.microsoft.com/office/drawing/2014/main" id="{C8DC7EF7-3F56-249B-896B-E41439E9724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14935" y="390124"/>
            <a:ext cx="355456" cy="348043"/>
          </a:xfrm>
          <a:prstGeom prst="rect">
            <a:avLst/>
          </a:prstGeom>
        </p:spPr>
      </p:pic>
      <p:pic>
        <p:nvPicPr>
          <p:cNvPr id="26" name="Graphic 25">
            <a:hlinkClick r:id="rId13"/>
            <a:extLst>
              <a:ext uri="{FF2B5EF4-FFF2-40B4-BE49-F238E27FC236}">
                <a16:creationId xmlns:a16="http://schemas.microsoft.com/office/drawing/2014/main" id="{B49585CA-9551-F288-9A78-71175CB06E9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01621" y="390124"/>
            <a:ext cx="355456" cy="348043"/>
          </a:xfrm>
          <a:prstGeom prst="rect">
            <a:avLst/>
          </a:prstGeom>
        </p:spPr>
      </p:pic>
      <p:pic>
        <p:nvPicPr>
          <p:cNvPr id="27" name="Graphic 26">
            <a:hlinkClick r:id="rId16"/>
            <a:extLst>
              <a:ext uri="{FF2B5EF4-FFF2-40B4-BE49-F238E27FC236}">
                <a16:creationId xmlns:a16="http://schemas.microsoft.com/office/drawing/2014/main" id="{F0115C6E-BAAB-56C3-EBDD-F6A67DFD51D2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361678" y="390124"/>
            <a:ext cx="355456" cy="34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617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9C38F43-DA14-4CCD-93C1-5D1000881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983" y="468273"/>
            <a:ext cx="6747710" cy="557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851044F-A89D-4DFC-A7B9-62F6E032C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983" y="1220685"/>
            <a:ext cx="6747710" cy="9138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02395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8" r:id="rId2"/>
    <p:sldLayoutId id="2147483696" r:id="rId3"/>
  </p:sldLayoutIdLst>
  <p:txStyles>
    <p:titleStyle>
      <a:lvl1pPr algn="l" defTabSz="555157" rtl="0" eaLnBrk="1" latinLnBrk="0" hangingPunct="1">
        <a:lnSpc>
          <a:spcPct val="90000"/>
        </a:lnSpc>
        <a:spcBef>
          <a:spcPct val="0"/>
        </a:spcBef>
        <a:buNone/>
        <a:defRPr sz="1943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8789" indent="-138789" algn="l" defTabSz="555157" rtl="0" eaLnBrk="1" latinLnBrk="0" hangingPunct="1">
        <a:lnSpc>
          <a:spcPct val="100000"/>
        </a:lnSpc>
        <a:spcBef>
          <a:spcPts val="607"/>
        </a:spcBef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416368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457" kern="1200">
          <a:solidFill>
            <a:schemeClr val="tx2"/>
          </a:solidFill>
          <a:latin typeface="+mn-lt"/>
          <a:ea typeface="+mn-ea"/>
          <a:cs typeface="+mn-cs"/>
        </a:defRPr>
      </a:lvl2pPr>
      <a:lvl3pPr marL="693945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214" kern="1200">
          <a:solidFill>
            <a:schemeClr val="tx2"/>
          </a:solidFill>
          <a:latin typeface="+mn-lt"/>
          <a:ea typeface="+mn-ea"/>
          <a:cs typeface="+mn-cs"/>
        </a:defRPr>
      </a:lvl3pPr>
      <a:lvl4pPr marL="971523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2"/>
          </a:solidFill>
          <a:latin typeface="+mn-lt"/>
          <a:ea typeface="+mn-ea"/>
          <a:cs typeface="+mn-cs"/>
        </a:defRPr>
      </a:lvl4pPr>
      <a:lvl5pPr marL="1249102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2"/>
          </a:solidFill>
          <a:latin typeface="+mn-lt"/>
          <a:ea typeface="+mn-ea"/>
          <a:cs typeface="+mn-cs"/>
        </a:defRPr>
      </a:lvl5pPr>
      <a:lvl6pPr marL="1526681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804259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2081836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359415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77579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2pPr>
      <a:lvl3pPr marL="555157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3pPr>
      <a:lvl4pPr marL="832736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4pPr>
      <a:lvl5pPr marL="1110313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5pPr>
      <a:lvl6pPr marL="1387891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665470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1943049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220625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6" userDrawn="1">
          <p15:clr>
            <a:srgbClr val="F26B43"/>
          </p15:clr>
        </p15:guide>
        <p15:guide id="2" pos="4506" userDrawn="1">
          <p15:clr>
            <a:srgbClr val="F26B43"/>
          </p15:clr>
        </p15:guide>
        <p15:guide id="3" orient="horz" pos="65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64A608A-E33F-A9A0-0B35-959B07219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023" y="1069121"/>
            <a:ext cx="6495629" cy="991371"/>
          </a:xfrm>
        </p:spPr>
        <p:txBody>
          <a:bodyPr/>
          <a:lstStyle/>
          <a:p>
            <a:br>
              <a:rPr lang="fi-FI" sz="2159" dirty="0"/>
            </a:br>
            <a:r>
              <a:rPr lang="fi-FI" sz="2159" dirty="0"/>
              <a:t>NR-</a:t>
            </a:r>
            <a:r>
              <a:rPr lang="fi-FI" sz="2159" dirty="0" err="1"/>
              <a:t>FI</a:t>
            </a:r>
            <a:r>
              <a:rPr lang="fi-FI" sz="2159" baseline="-25000" dirty="0" err="1"/>
              <a:t>carb</a:t>
            </a:r>
            <a:r>
              <a:rPr lang="fi-FI" sz="2159" baseline="-25000" dirty="0"/>
              <a:t> </a:t>
            </a:r>
            <a:r>
              <a:rPr lang="fi-FI" sz="2159" dirty="0"/>
              <a:t>–indeksin käyttö toiminnallisena yksikkönä tuotteen elinkaariarvioinnissa</a:t>
            </a:r>
            <a:br>
              <a:rPr lang="fi-FI" sz="2159" baseline="-25000" dirty="0"/>
            </a:br>
            <a:endParaRPr lang="fi-FI" sz="2159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745BBA2-F117-9FAA-6BFE-8CB43CA9E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606637"/>
              </p:ext>
            </p:extLst>
          </p:nvPr>
        </p:nvGraphicFramePr>
        <p:xfrm>
          <a:off x="532023" y="2896481"/>
          <a:ext cx="6495628" cy="921817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489035">
                  <a:extLst>
                    <a:ext uri="{9D8B030D-6E8A-4147-A177-3AD203B41FA5}">
                      <a16:colId xmlns:a16="http://schemas.microsoft.com/office/drawing/2014/main" val="323405964"/>
                    </a:ext>
                  </a:extLst>
                </a:gridCol>
                <a:gridCol w="4006593">
                  <a:extLst>
                    <a:ext uri="{9D8B030D-6E8A-4147-A177-3AD203B41FA5}">
                      <a16:colId xmlns:a16="http://schemas.microsoft.com/office/drawing/2014/main" val="70793835"/>
                    </a:ext>
                  </a:extLst>
                </a:gridCol>
              </a:tblGrid>
              <a:tr h="503685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Toiminnallinen yksikkö: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NR-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FIcarb</a:t>
                      </a:r>
                      <a:r>
                        <a:rPr lang="fi-FI" sz="1100" u="none" strike="noStrike" noProof="0" dirty="0">
                          <a:effectLst/>
                        </a:rPr>
                        <a:t>-indeksin yksikkö, vastaa keskimääräistä 1% ravintoaineiden saantia päivittäisestä saantisuosituksesta indeksiin sisällettyjen ravintoaineiden osalta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8445523"/>
                  </a:ext>
                </a:extLst>
              </a:tr>
              <a:tr h="2043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Elinkaariarvioinnin systeemin raja: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Kehdosta syöntivalmiiksi tuotteeksi (</a:t>
                      </a:r>
                      <a:r>
                        <a:rPr lang="fi-FI" sz="1100" u="none" strike="noStrike" noProof="0" dirty="0" err="1">
                          <a:effectLst/>
                        </a:rPr>
                        <a:t>cradle</a:t>
                      </a:r>
                      <a:r>
                        <a:rPr lang="fi-FI" sz="1100" u="none" strike="noStrike" noProof="0" dirty="0">
                          <a:effectLst/>
                        </a:rPr>
                        <a:t>-to-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plate</a:t>
                      </a:r>
                      <a:r>
                        <a:rPr lang="fi-FI" sz="1100" u="none" strike="noStrike" noProof="0" dirty="0">
                          <a:effectLst/>
                        </a:rPr>
                        <a:t>)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72288661"/>
                  </a:ext>
                </a:extLst>
              </a:tr>
              <a:tr h="2043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Tarvittavat lähtötiedot:</a:t>
                      </a:r>
                      <a:endParaRPr lang="fi-FI" sz="11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 anchor="b"/>
                </a:tc>
                <a:extLst>
                  <a:ext uri="{0D108BD9-81ED-4DB2-BD59-A6C34878D82A}">
                    <a16:rowId xmlns:a16="http://schemas.microsoft.com/office/drawing/2014/main" val="82050952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DAB471A-76DF-AC5C-E74F-ACE526AF4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660940"/>
              </p:ext>
            </p:extLst>
          </p:nvPr>
        </p:nvGraphicFramePr>
        <p:xfrm>
          <a:off x="538036" y="3823381"/>
          <a:ext cx="6489616" cy="310756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92524">
                  <a:extLst>
                    <a:ext uri="{9D8B030D-6E8A-4147-A177-3AD203B41FA5}">
                      <a16:colId xmlns:a16="http://schemas.microsoft.com/office/drawing/2014/main" val="2191086414"/>
                    </a:ext>
                  </a:extLst>
                </a:gridCol>
                <a:gridCol w="2111930">
                  <a:extLst>
                    <a:ext uri="{9D8B030D-6E8A-4147-A177-3AD203B41FA5}">
                      <a16:colId xmlns:a16="http://schemas.microsoft.com/office/drawing/2014/main" val="2179635669"/>
                    </a:ext>
                  </a:extLst>
                </a:gridCol>
                <a:gridCol w="1691914">
                  <a:extLst>
                    <a:ext uri="{9D8B030D-6E8A-4147-A177-3AD203B41FA5}">
                      <a16:colId xmlns:a16="http://schemas.microsoft.com/office/drawing/2014/main" val="3400089262"/>
                    </a:ext>
                  </a:extLst>
                </a:gridCol>
                <a:gridCol w="1293248">
                  <a:extLst>
                    <a:ext uri="{9D8B030D-6E8A-4147-A177-3AD203B41FA5}">
                      <a16:colId xmlns:a16="http://schemas.microsoft.com/office/drawing/2014/main" val="2355491767"/>
                    </a:ext>
                  </a:extLst>
                </a:gridCol>
              </a:tblGrid>
              <a:tr h="273348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u="none" strike="noStrike" kern="1200" noProof="0" dirty="0">
                          <a:solidFill>
                            <a:schemeClr val="lt1"/>
                          </a:solidFill>
                          <a:effectLst/>
                        </a:rPr>
                        <a:t>Data</a:t>
                      </a:r>
                      <a:endParaRPr lang="fi-FI" sz="1000" b="1" u="none" strike="noStrike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noProof="0" dirty="0">
                          <a:effectLst/>
                        </a:rPr>
                        <a:t>Tarkenne</a:t>
                      </a: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noProof="0" dirty="0">
                          <a:effectLst/>
                        </a:rPr>
                        <a:t>Yksikkö</a:t>
                      </a: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noProof="0" dirty="0">
                          <a:effectLst/>
                        </a:rPr>
                        <a:t>Lähde</a:t>
                      </a: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 anchor="ctr"/>
                </a:tc>
                <a:extLst>
                  <a:ext uri="{0D108BD9-81ED-4DB2-BD59-A6C34878D82A}">
                    <a16:rowId xmlns:a16="http://schemas.microsoft.com/office/drawing/2014/main" val="2600741075"/>
                  </a:ext>
                </a:extLst>
              </a:tr>
              <a:tr h="1062243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Tuotteen ravintoainesisältö </a:t>
                      </a:r>
                      <a:endParaRPr lang="fi-FI" sz="11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Tuotteen ravintoainesisältö seuraavien ravintoaineiden osalta: hiilihydraatti, kuitu, rauta, magnesium, fosfori, kalium ja 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folaatti</a:t>
                      </a:r>
                      <a:r>
                        <a:rPr lang="fi-FI" sz="1100" u="none" strike="noStrike" noProof="0" dirty="0">
                          <a:effectLst/>
                        </a:rPr>
                        <a:t> 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Määrä 100 grammassa tuotetta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100" u="none" strike="noStrike" noProof="0" dirty="0">
                          <a:effectLst/>
                        </a:rPr>
                        <a:t>Tuotekohtainen tieto</a:t>
                      </a:r>
                      <a:endParaRPr lang="fi-FI" sz="1100" noProof="0" dirty="0"/>
                    </a:p>
                  </a:txBody>
                  <a:tcPr marL="4382" marR="4382" marT="4382" marB="0"/>
                </a:tc>
                <a:extLst>
                  <a:ext uri="{0D108BD9-81ED-4DB2-BD59-A6C34878D82A}">
                    <a16:rowId xmlns:a16="http://schemas.microsoft.com/office/drawing/2014/main" val="1593382040"/>
                  </a:ext>
                </a:extLst>
              </a:tr>
              <a:tr h="1062243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Ravintoaineiden päivittäinen saantisuositus 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marL="0" marR="0" lvl="0" indent="0" algn="l" defTabSz="51436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u="none" strike="noStrike" noProof="0" dirty="0">
                          <a:effectLst/>
                        </a:rPr>
                        <a:t>Ravintoaineiden päivittäinen saantisuositus seuraavien ravintoaineiden osalta: </a:t>
                      </a:r>
                    </a:p>
                    <a:p>
                      <a:pPr marL="0" marR="0" lvl="0" indent="0" algn="l" defTabSz="51436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u="none" strike="noStrike" noProof="0" dirty="0">
                          <a:effectLst/>
                        </a:rPr>
                        <a:t>hiilihydraatti, kuitu, rauta, magnesium, fosfori, kalium ja 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folaatti</a:t>
                      </a:r>
                      <a:r>
                        <a:rPr lang="fi-FI" sz="1100" u="none" strike="noStrike" noProof="0" dirty="0">
                          <a:effectLst/>
                        </a:rPr>
                        <a:t> 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Suositeltava päivittäinen saanti 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Suomalaiset ravitsemus-suositukset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extLst>
                  <a:ext uri="{0D108BD9-81ED-4DB2-BD59-A6C34878D82A}">
                    <a16:rowId xmlns:a16="http://schemas.microsoft.com/office/drawing/2014/main" val="1162874858"/>
                  </a:ext>
                </a:extLst>
              </a:tr>
              <a:tr h="709728">
                <a:tc>
                  <a:txBody>
                    <a:bodyPr/>
                    <a:lstStyle/>
                    <a:p>
                      <a:pPr marL="0" algn="l" defTabSz="514368" rtl="0" eaLnBrk="1" fontAlgn="b" latinLnBrk="0" hangingPunct="1"/>
                      <a:r>
                        <a:rPr lang="fi-FI" sz="110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Tuotteen ympäristövaikutus</a:t>
                      </a:r>
                      <a:endParaRPr lang="fi-FI" sz="11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Tuotteen elinkaarinen ympäristövaikutus tutkittavassa vaikutuskategoriassa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Ympäristövaikutus tutkittavassa vaikutuskategoriassa 100 grammaa tuotetta kohden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Tuotekohtainen tieto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extLst>
                  <a:ext uri="{0D108BD9-81ED-4DB2-BD59-A6C34878D82A}">
                    <a16:rowId xmlns:a16="http://schemas.microsoft.com/office/drawing/2014/main" val="33693378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757B59D-275F-3A41-A827-08EDAD3B8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402421"/>
              </p:ext>
            </p:extLst>
          </p:nvPr>
        </p:nvGraphicFramePr>
        <p:xfrm>
          <a:off x="532023" y="6930946"/>
          <a:ext cx="6495628" cy="259419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6495628">
                  <a:extLst>
                    <a:ext uri="{9D8B030D-6E8A-4147-A177-3AD203B41FA5}">
                      <a16:colId xmlns:a16="http://schemas.microsoft.com/office/drawing/2014/main" val="3338414329"/>
                    </a:ext>
                  </a:extLst>
                </a:gridCol>
              </a:tblGrid>
              <a:tr h="31838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NR-</a:t>
                      </a:r>
                      <a:r>
                        <a:rPr lang="fi-FI" sz="1100" b="1" u="none" strike="noStrike" noProof="0" dirty="0" err="1">
                          <a:effectLst/>
                        </a:rPr>
                        <a:t>FIcarb</a:t>
                      </a:r>
                      <a:r>
                        <a:rPr lang="fi-FI" sz="1100" b="1" u="none" strike="noStrike" noProof="0" dirty="0">
                          <a:effectLst/>
                        </a:rPr>
                        <a:t>-indeksin laskentakaava: 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3107923355"/>
                  </a:ext>
                </a:extLst>
              </a:tr>
              <a:tr h="104093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NR-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FIcarb</a:t>
                      </a:r>
                      <a:r>
                        <a:rPr lang="fi-FI" sz="1100" u="none" strike="noStrike" noProof="0" dirty="0">
                          <a:effectLst/>
                        </a:rPr>
                        <a:t>-indeksi 100 grammaa tuotetta kohden =</a:t>
                      </a:r>
                      <a:br>
                        <a:rPr lang="fi-FI" sz="1100" u="none" strike="noStrike" noProof="0" dirty="0">
                          <a:effectLst/>
                        </a:rPr>
                      </a:br>
                      <a:r>
                        <a:rPr lang="fi-FI" sz="1100" u="none" strike="noStrike" noProof="0" dirty="0">
                          <a:effectLst/>
                        </a:rPr>
                        <a:t>(Hiilihydraattisisältö*/Hiilihydraatti saantisuositus + kuitusisältö/kuitu saantisuositus + rautasisältö/rauta saantisuositus + magnesiumsisältö/magnesium saantisuositus + fosforisisältö/fosfori saantisuositus + kaliumsisältö/kalium saantisuositus + 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folaattisisältö</a:t>
                      </a:r>
                      <a:r>
                        <a:rPr lang="fi-FI" sz="1100" u="none" strike="noStrike" noProof="0" dirty="0">
                          <a:effectLst/>
                        </a:rPr>
                        <a:t>/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folaatti</a:t>
                      </a:r>
                      <a:r>
                        <a:rPr lang="fi-FI" sz="1100" u="none" strike="noStrike" noProof="0" dirty="0">
                          <a:effectLst/>
                        </a:rPr>
                        <a:t> saantisuositus) /7 *100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2600185913"/>
                  </a:ext>
                </a:extLst>
              </a:tr>
              <a:tr h="33494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 </a:t>
                      </a:r>
                      <a:r>
                        <a:rPr lang="fi-FI" sz="900" u="none" strike="noStrike" noProof="0" dirty="0">
                          <a:effectLst/>
                        </a:rPr>
                        <a:t>*Huomaa tuotteen hiilihydraattisisällön muuntaminen energiaksi (17 kJ/4 kcal grammaa hiilihydraattia kohden), jos päivittäinen saantisuositus on ilmaistu energiaprosentteina</a:t>
                      </a:r>
                      <a:endParaRPr lang="fi-FI" sz="1100" b="0" i="1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71602657"/>
                  </a:ext>
                </a:extLst>
              </a:tr>
              <a:tr h="304212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571278903"/>
                  </a:ext>
                </a:extLst>
              </a:tr>
              <a:tr h="22479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Ympäristövaikutuksen laskenta käyttäen NR-</a:t>
                      </a:r>
                      <a:r>
                        <a:rPr lang="fi-FI" sz="1100" b="1" u="none" strike="noStrike" noProof="0" dirty="0" err="1">
                          <a:effectLst/>
                        </a:rPr>
                        <a:t>FIcarb</a:t>
                      </a:r>
                      <a:r>
                        <a:rPr lang="fi-FI" sz="1100" b="1" u="none" strike="noStrike" noProof="0" dirty="0">
                          <a:effectLst/>
                        </a:rPr>
                        <a:t>-indeksiä toiminnallisena yksikkönä: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4226960853"/>
                  </a:ext>
                </a:extLst>
              </a:tr>
              <a:tr h="37091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Tuotteen elinkaarinen ympäristövaikutus 100 grammaa tuotetta kohden/NR-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FIcarb</a:t>
                      </a:r>
                      <a:r>
                        <a:rPr lang="fi-FI" sz="1100" u="none" strike="noStrike" noProof="0" dirty="0">
                          <a:effectLst/>
                        </a:rPr>
                        <a:t> indeksi 100 grammaa tuotetta kohden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242870298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843996-6B97-E9DA-02D4-BD7DCBFD05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410277"/>
              </p:ext>
            </p:extLst>
          </p:nvPr>
        </p:nvGraphicFramePr>
        <p:xfrm>
          <a:off x="532023" y="2334285"/>
          <a:ext cx="6495628" cy="549837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2489035">
                  <a:extLst>
                    <a:ext uri="{9D8B030D-6E8A-4147-A177-3AD203B41FA5}">
                      <a16:colId xmlns:a16="http://schemas.microsoft.com/office/drawing/2014/main" val="323405964"/>
                    </a:ext>
                  </a:extLst>
                </a:gridCol>
                <a:gridCol w="4006593">
                  <a:extLst>
                    <a:ext uri="{9D8B030D-6E8A-4147-A177-3AD203B41FA5}">
                      <a16:colId xmlns:a16="http://schemas.microsoft.com/office/drawing/2014/main" val="70793835"/>
                    </a:ext>
                  </a:extLst>
                </a:gridCol>
              </a:tblGrid>
              <a:tr h="339196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Tarkoitus: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Sisällyttää ruoan toiminto ravitsemuksen tarjoajana ruokatuotteiden elinkaariarviointiin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0509528"/>
                  </a:ext>
                </a:extLst>
              </a:tr>
              <a:tr h="2043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Soveltamisala: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Hiilihydraattien lähteenä kulutettavat ruokatuotteet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15251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3E2DAF9-BF99-84DE-44E0-46FEF8652D84}"/>
              </a:ext>
            </a:extLst>
          </p:cNvPr>
          <p:cNvSpPr txBox="1"/>
          <p:nvPr/>
        </p:nvSpPr>
        <p:spPr>
          <a:xfrm>
            <a:off x="517282" y="9994119"/>
            <a:ext cx="3247816" cy="457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187" b="1" dirty="0" err="1"/>
              <a:t>NEPGa</a:t>
            </a:r>
            <a:r>
              <a:rPr lang="fi-FI" sz="1187" b="1" dirty="0"/>
              <a:t>-hanke </a:t>
            </a:r>
          </a:p>
          <a:p>
            <a:pPr algn="l"/>
            <a:r>
              <a:rPr lang="en-GB" sz="1187" b="1" dirty="0"/>
              <a:t>https://www.luke.fi/fi/projektit/nepga</a:t>
            </a:r>
          </a:p>
        </p:txBody>
      </p:sp>
    </p:spTree>
    <p:extLst>
      <p:ext uri="{BB962C8B-B14F-4D97-AF65-F5344CB8AC3E}">
        <p14:creationId xmlns:p14="http://schemas.microsoft.com/office/powerpoint/2010/main" val="699650890"/>
      </p:ext>
    </p:extLst>
  </p:cSld>
  <p:clrMapOvr>
    <a:masterClrMapping/>
  </p:clrMapOvr>
</p:sld>
</file>

<file path=ppt/theme/theme1.xml><?xml version="1.0" encoding="utf-8"?>
<a:theme xmlns:a="http://schemas.openxmlformats.org/drawingml/2006/main" name="1_Luke_teema">
  <a:themeElements>
    <a:clrScheme name="LukeNOW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8200"/>
      </a:accent1>
      <a:accent2>
        <a:srgbClr val="004151"/>
      </a:accent2>
      <a:accent3>
        <a:srgbClr val="78BE20"/>
      </a:accent3>
      <a:accent4>
        <a:srgbClr val="00B5E2"/>
      </a:accent4>
      <a:accent5>
        <a:srgbClr val="00442B"/>
      </a:accent5>
      <a:accent6>
        <a:srgbClr val="545859"/>
      </a:accent6>
      <a:hlink>
        <a:srgbClr val="0033A0"/>
      </a:hlink>
      <a:folHlink>
        <a:srgbClr val="000000"/>
      </a:folHlink>
    </a:clrScheme>
    <a:fontScheme name="Luke UUS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wrap="square" rtlCol="0" anchor="ctr"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2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uke_teema" id="{7AF90924-BF88-475E-AB36-071F7DCE281B}" vid="{EE58A36E-7BE1-42FF-86C5-5F87AC9278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DFB58A712E074CB9AC5ED7DBE4C7B8" ma:contentTypeVersion="17" ma:contentTypeDescription="Create a new document." ma:contentTypeScope="" ma:versionID="d9aa1de2c561b26c16c59e01d252be77">
  <xsd:schema xmlns:xsd="http://www.w3.org/2001/XMLSchema" xmlns:xs="http://www.w3.org/2001/XMLSchema" xmlns:p="http://schemas.microsoft.com/office/2006/metadata/properties" xmlns:ns2="1754c7f6-41b9-4606-b854-c4cd4ba3c02a" xmlns:ns3="cfe885dc-9db7-4894-95a4-8bf7ccbac140" xmlns:ns4="b4ca23aa-2e29-47bc-b532-2d586be11151" targetNamespace="http://schemas.microsoft.com/office/2006/metadata/properties" ma:root="true" ma:fieldsID="9c7a1b818b517c79a81e931e9ea435a3" ns2:_="" ns3:_="" ns4:_="">
    <xsd:import namespace="1754c7f6-41b9-4606-b854-c4cd4ba3c02a"/>
    <xsd:import namespace="cfe885dc-9db7-4894-95a4-8bf7ccbac140"/>
    <xsd:import namespace="b4ca23aa-2e29-47bc-b532-2d586be11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54c7f6-41b9-4606-b854-c4cd4ba3c0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95fa535-6bc0-41a5-b9d9-f1c35ec2e0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885dc-9db7-4894-95a4-8bf7ccbac14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74a155b-cff3-4057-b721-63656dc5e1b1}" ma:internalName="TaxCatchAll" ma:showField="CatchAllData" ma:web="b4ca23aa-2e29-47bc-b532-2d586be11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ca23aa-2e29-47bc-b532-2d586be11151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54c7f6-41b9-4606-b854-c4cd4ba3c02a">
      <Terms xmlns="http://schemas.microsoft.com/office/infopath/2007/PartnerControls"/>
    </lcf76f155ced4ddcb4097134ff3c332f>
    <TaxCatchAll xmlns="cfe885dc-9db7-4894-95a4-8bf7ccbac14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F58227-0ED5-4298-9B90-8E4543EAEE3D}"/>
</file>

<file path=customXml/itemProps2.xml><?xml version="1.0" encoding="utf-8"?>
<ds:datastoreItem xmlns:ds="http://schemas.openxmlformats.org/officeDocument/2006/customXml" ds:itemID="{A9C8D691-0D12-417D-A47C-F2E27CDB03F5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b4ca23aa-2e29-47bc-b532-2d586be11151"/>
    <ds:schemaRef ds:uri="http://purl.org/dc/elements/1.1/"/>
    <ds:schemaRef ds:uri="http://schemas.microsoft.com/office/2006/metadata/properties"/>
    <ds:schemaRef ds:uri="cfe885dc-9db7-4894-95a4-8bf7ccbac140"/>
    <ds:schemaRef ds:uri="http://schemas.openxmlformats.org/package/2006/metadata/core-properties"/>
    <ds:schemaRef ds:uri="1754c7f6-41b9-4606-b854-c4cd4ba3c02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EC3A7C3-EB13-4107-A546-96A46DD649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Luke_teema</Template>
  <TotalTime>2086</TotalTime>
  <Words>239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1_Luke_teema</vt:lpstr>
      <vt:lpstr> NR-FIcarb –indeksin käyttö toiminnallisena yksikkönä tuotteen elinkaariarvioinnissa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Office 365 Premium yhteiskäyttö 3</dc:creator>
  <cp:lastModifiedBy>Kyttä Venla (LUKE)</cp:lastModifiedBy>
  <cp:revision>86</cp:revision>
  <dcterms:created xsi:type="dcterms:W3CDTF">2022-06-17T07:13:25Z</dcterms:created>
  <dcterms:modified xsi:type="dcterms:W3CDTF">2024-05-13T11:19:56Z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0x010100D6DFB58A712E074CB9AC5ED7DBE4C7B8</vt:lpwstr>
  </property>
  <property fmtid="{D5CDD505-2E9C-101B-9397-08002B2CF9AE}" pid="3" name="MediaServiceImageTags">
    <vt:lpwstr/>
  </property>
</Properties>
</file>